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sldIdLst>
    <p:sldId id="554" r:id="rId2"/>
    <p:sldId id="556" r:id="rId3"/>
    <p:sldId id="606" r:id="rId4"/>
    <p:sldId id="662" r:id="rId5"/>
    <p:sldId id="642" r:id="rId6"/>
    <p:sldId id="607" r:id="rId7"/>
    <p:sldId id="608" r:id="rId8"/>
    <p:sldId id="643" r:id="rId9"/>
    <p:sldId id="610" r:id="rId10"/>
    <p:sldId id="611" r:id="rId11"/>
    <p:sldId id="612" r:id="rId12"/>
    <p:sldId id="647" r:id="rId13"/>
    <p:sldId id="648" r:id="rId14"/>
    <p:sldId id="613" r:id="rId15"/>
    <p:sldId id="644" r:id="rId16"/>
    <p:sldId id="661" r:id="rId17"/>
    <p:sldId id="646" r:id="rId18"/>
    <p:sldId id="649" r:id="rId19"/>
    <p:sldId id="668" r:id="rId20"/>
    <p:sldId id="624" r:id="rId21"/>
    <p:sldId id="625" r:id="rId22"/>
    <p:sldId id="667" r:id="rId23"/>
    <p:sldId id="650" r:id="rId24"/>
    <p:sldId id="626" r:id="rId25"/>
    <p:sldId id="629" r:id="rId26"/>
    <p:sldId id="651" r:id="rId27"/>
    <p:sldId id="663" r:id="rId28"/>
    <p:sldId id="660" r:id="rId29"/>
    <p:sldId id="659" r:id="rId30"/>
    <p:sldId id="665" r:id="rId31"/>
    <p:sldId id="615" r:id="rId32"/>
    <p:sldId id="630" r:id="rId33"/>
    <p:sldId id="654" r:id="rId34"/>
    <p:sldId id="664" r:id="rId35"/>
    <p:sldId id="666" r:id="rId36"/>
    <p:sldId id="634" r:id="rId37"/>
    <p:sldId id="658" r:id="rId38"/>
    <p:sldId id="635" r:id="rId39"/>
    <p:sldId id="636" r:id="rId40"/>
    <p:sldId id="637" r:id="rId41"/>
    <p:sldId id="638" r:id="rId42"/>
    <p:sldId id="653" r:id="rId43"/>
  </p:sldIdLst>
  <p:sldSz cx="9144000" cy="5143500" type="screen16x9"/>
  <p:notesSz cx="6858000" cy="9144000"/>
  <p:defaultTextStyle>
    <a:defPPr>
      <a:defRPr lang="zh-CN"/>
    </a:defPPr>
    <a:lvl1pPr algn="l" rtl="0" fontAlgn="base">
      <a:spcBef>
        <a:spcPct val="0"/>
      </a:spcBef>
      <a:spcAft>
        <a:spcPct val="0"/>
      </a:spcAft>
      <a:defRPr sz="2800" kern="1200">
        <a:solidFill>
          <a:schemeClr val="tx1"/>
        </a:solidFill>
        <a:latin typeface="Arial" charset="0"/>
        <a:ea typeface="宋体" charset="-122"/>
        <a:cs typeface="+mn-cs"/>
      </a:defRPr>
    </a:lvl1pPr>
    <a:lvl2pPr marL="457200" algn="l" rtl="0" fontAlgn="base">
      <a:spcBef>
        <a:spcPct val="0"/>
      </a:spcBef>
      <a:spcAft>
        <a:spcPct val="0"/>
      </a:spcAft>
      <a:defRPr sz="2800" kern="1200">
        <a:solidFill>
          <a:schemeClr val="tx1"/>
        </a:solidFill>
        <a:latin typeface="Arial" charset="0"/>
        <a:ea typeface="宋体" charset="-122"/>
        <a:cs typeface="+mn-cs"/>
      </a:defRPr>
    </a:lvl2pPr>
    <a:lvl3pPr marL="914400" algn="l" rtl="0" fontAlgn="base">
      <a:spcBef>
        <a:spcPct val="0"/>
      </a:spcBef>
      <a:spcAft>
        <a:spcPct val="0"/>
      </a:spcAft>
      <a:defRPr sz="2800" kern="1200">
        <a:solidFill>
          <a:schemeClr val="tx1"/>
        </a:solidFill>
        <a:latin typeface="Arial" charset="0"/>
        <a:ea typeface="宋体" charset="-122"/>
        <a:cs typeface="+mn-cs"/>
      </a:defRPr>
    </a:lvl3pPr>
    <a:lvl4pPr marL="1371600" algn="l" rtl="0" fontAlgn="base">
      <a:spcBef>
        <a:spcPct val="0"/>
      </a:spcBef>
      <a:spcAft>
        <a:spcPct val="0"/>
      </a:spcAft>
      <a:defRPr sz="2800" kern="1200">
        <a:solidFill>
          <a:schemeClr val="tx1"/>
        </a:solidFill>
        <a:latin typeface="Arial" charset="0"/>
        <a:ea typeface="宋体" charset="-122"/>
        <a:cs typeface="+mn-cs"/>
      </a:defRPr>
    </a:lvl4pPr>
    <a:lvl5pPr marL="1828800" algn="l" rtl="0" fontAlgn="base">
      <a:spcBef>
        <a:spcPct val="0"/>
      </a:spcBef>
      <a:spcAft>
        <a:spcPct val="0"/>
      </a:spcAft>
      <a:defRPr sz="2800" kern="1200">
        <a:solidFill>
          <a:schemeClr val="tx1"/>
        </a:solidFill>
        <a:latin typeface="Arial" charset="0"/>
        <a:ea typeface="宋体" charset="-122"/>
        <a:cs typeface="+mn-cs"/>
      </a:defRPr>
    </a:lvl5pPr>
    <a:lvl6pPr marL="2286000" algn="l" defTabSz="914400" rtl="0" eaLnBrk="1" latinLnBrk="0" hangingPunct="1">
      <a:defRPr sz="2800" kern="1200">
        <a:solidFill>
          <a:schemeClr val="tx1"/>
        </a:solidFill>
        <a:latin typeface="Arial" charset="0"/>
        <a:ea typeface="宋体" charset="-122"/>
        <a:cs typeface="+mn-cs"/>
      </a:defRPr>
    </a:lvl6pPr>
    <a:lvl7pPr marL="2743200" algn="l" defTabSz="914400" rtl="0" eaLnBrk="1" latinLnBrk="0" hangingPunct="1">
      <a:defRPr sz="2800" kern="1200">
        <a:solidFill>
          <a:schemeClr val="tx1"/>
        </a:solidFill>
        <a:latin typeface="Arial" charset="0"/>
        <a:ea typeface="宋体" charset="-122"/>
        <a:cs typeface="+mn-cs"/>
      </a:defRPr>
    </a:lvl7pPr>
    <a:lvl8pPr marL="3200400" algn="l" defTabSz="914400" rtl="0" eaLnBrk="1" latinLnBrk="0" hangingPunct="1">
      <a:defRPr sz="2800" kern="1200">
        <a:solidFill>
          <a:schemeClr val="tx1"/>
        </a:solidFill>
        <a:latin typeface="Arial" charset="0"/>
        <a:ea typeface="宋体" charset="-122"/>
        <a:cs typeface="+mn-cs"/>
      </a:defRPr>
    </a:lvl8pPr>
    <a:lvl9pPr marL="3657600" algn="l" defTabSz="914400" rtl="0" eaLnBrk="1" latinLnBrk="0" hangingPunct="1">
      <a:defRPr sz="2800"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98C1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3" d="100"/>
          <a:sy n="113" d="100"/>
        </p:scale>
        <p:origin x="-342" y="-96"/>
      </p:cViewPr>
      <p:guideLst>
        <p:guide orient="horz" pos="1620"/>
        <p:guide pos="2880"/>
      </p:guideLst>
    </p:cSldViewPr>
  </p:slideViewPr>
  <p:notesTextViewPr>
    <p:cViewPr>
      <p:scale>
        <a:sx n="100" d="100"/>
        <a:sy n="100" d="100"/>
      </p:scale>
      <p:origin x="0" y="0"/>
    </p:cViewPr>
  </p:notesTextViewPr>
  <p:sorterViewPr>
    <p:cViewPr>
      <p:scale>
        <a:sx n="66" d="100"/>
        <a:sy n="66" d="100"/>
      </p:scale>
      <p:origin x="0" y="8628"/>
    </p:cViewPr>
  </p:sorterViewPr>
  <p:notesViewPr>
    <p:cSldViewPr>
      <p:cViewPr varScale="1">
        <p:scale>
          <a:sx n="61" d="100"/>
          <a:sy n="61" d="100"/>
        </p:scale>
        <p:origin x="-1752"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F09C547-EB65-4CE0-B449-DAEAEA947FCA}"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zh-CN" altLang="en-US"/>
        </a:p>
      </dgm:t>
    </dgm:pt>
    <dgm:pt modelId="{BB9E66ED-78C7-494A-804B-776D4EB99CAD}">
      <dgm:prSet phldrT="[文本]" custT="1"/>
      <dgm:spPr/>
      <dgm:t>
        <a:bodyPr/>
        <a:lstStyle/>
        <a:p>
          <a:r>
            <a:rPr lang="zh-CN" altLang="en-US" sz="1600" b="1" dirty="0" smtClean="0"/>
            <a:t>企业资产损失相关的证据包括：</a:t>
          </a:r>
          <a:endParaRPr lang="en-US" altLang="zh-CN" sz="1600" b="1" dirty="0" smtClean="0"/>
        </a:p>
        <a:p>
          <a:r>
            <a:rPr lang="en-US" altLang="zh-CN" sz="1600" b="1" dirty="0" smtClean="0"/>
            <a:t>1</a:t>
          </a:r>
          <a:r>
            <a:rPr lang="zh-CN" altLang="en-US" sz="1600" b="1" dirty="0" smtClean="0"/>
            <a:t>、具有法律效力的外部证据；</a:t>
          </a:r>
          <a:endParaRPr lang="en-US" altLang="zh-CN" sz="1600" b="1" dirty="0" smtClean="0"/>
        </a:p>
        <a:p>
          <a:r>
            <a:rPr lang="en-US" altLang="zh-CN" sz="1600" b="1" dirty="0" smtClean="0"/>
            <a:t>2</a:t>
          </a:r>
          <a:r>
            <a:rPr lang="zh-CN" altLang="en-US" sz="1600" b="1" dirty="0" smtClean="0"/>
            <a:t>、特定事项的企业内部证据。</a:t>
          </a:r>
          <a:endParaRPr lang="zh-CN" altLang="en-US" sz="1600" dirty="0"/>
        </a:p>
      </dgm:t>
    </dgm:pt>
    <dgm:pt modelId="{CB1F168F-EF56-47E1-A722-2631B670E243}" type="parTrans" cxnId="{B9A59A7B-1B93-4099-8E4B-4AADFFABBFE9}">
      <dgm:prSet/>
      <dgm:spPr/>
      <dgm:t>
        <a:bodyPr/>
        <a:lstStyle/>
        <a:p>
          <a:endParaRPr lang="zh-CN" altLang="en-US"/>
        </a:p>
      </dgm:t>
    </dgm:pt>
    <dgm:pt modelId="{85A3632A-8C02-4A97-B35C-B754BEDDE24E}" type="sibTrans" cxnId="{B9A59A7B-1B93-4099-8E4B-4AADFFABBFE9}">
      <dgm:prSet/>
      <dgm:spPr/>
      <dgm:t>
        <a:bodyPr/>
        <a:lstStyle/>
        <a:p>
          <a:endParaRPr lang="zh-CN" altLang="en-US"/>
        </a:p>
      </dgm:t>
    </dgm:pt>
    <dgm:pt modelId="{58053A3D-8DFB-4449-9279-847AD938F4A5}">
      <dgm:prSet phldrT="[文本]" custT="1"/>
      <dgm:spPr/>
      <dgm:t>
        <a:bodyPr/>
        <a:lstStyle/>
        <a:p>
          <a:pPr algn="l"/>
          <a:r>
            <a:rPr lang="zh-CN" sz="900" b="1" dirty="0" smtClean="0"/>
            <a:t>主要包括：</a:t>
          </a:r>
        </a:p>
        <a:p>
          <a:pPr algn="l"/>
          <a:r>
            <a:rPr lang="en-US" sz="900" b="1" dirty="0" smtClean="0"/>
            <a:t>(</a:t>
          </a:r>
          <a:r>
            <a:rPr lang="zh-CN" sz="900" b="1" dirty="0" smtClean="0"/>
            <a:t>一</a:t>
          </a:r>
          <a:r>
            <a:rPr lang="en-US" sz="900" b="1" dirty="0" smtClean="0"/>
            <a:t>)</a:t>
          </a:r>
          <a:r>
            <a:rPr lang="zh-CN" sz="900" b="1" dirty="0" smtClean="0"/>
            <a:t>司法机关的判决或者裁定；</a:t>
          </a:r>
        </a:p>
        <a:p>
          <a:pPr algn="l"/>
          <a:r>
            <a:rPr lang="en-US" sz="900" b="1" dirty="0" smtClean="0"/>
            <a:t>(</a:t>
          </a:r>
          <a:r>
            <a:rPr lang="zh-CN" sz="900" b="1" dirty="0" smtClean="0"/>
            <a:t>二</a:t>
          </a:r>
          <a:r>
            <a:rPr lang="en-US" sz="900" b="1" dirty="0" smtClean="0"/>
            <a:t>)</a:t>
          </a:r>
          <a:r>
            <a:rPr lang="zh-CN" sz="900" b="1" dirty="0" smtClean="0"/>
            <a:t>公安机关的立案结案证明、回复；</a:t>
          </a:r>
        </a:p>
        <a:p>
          <a:pPr algn="l"/>
          <a:r>
            <a:rPr lang="en-US" sz="900" b="1" dirty="0" smtClean="0"/>
            <a:t>(</a:t>
          </a:r>
          <a:r>
            <a:rPr lang="zh-CN" sz="900" b="1" dirty="0" smtClean="0"/>
            <a:t>三</a:t>
          </a:r>
          <a:r>
            <a:rPr lang="en-US" sz="900" b="1" dirty="0" smtClean="0"/>
            <a:t>)</a:t>
          </a:r>
          <a:r>
            <a:rPr lang="zh-CN" sz="900" b="1" dirty="0" smtClean="0"/>
            <a:t>工商部门出具的注销、吊销及停业证明；</a:t>
          </a:r>
        </a:p>
        <a:p>
          <a:pPr algn="l"/>
          <a:r>
            <a:rPr lang="en-US" sz="900" b="1" dirty="0" smtClean="0"/>
            <a:t>(</a:t>
          </a:r>
          <a:r>
            <a:rPr lang="zh-CN" sz="900" b="1" dirty="0" smtClean="0"/>
            <a:t>四</a:t>
          </a:r>
          <a:r>
            <a:rPr lang="en-US" sz="900" b="1" dirty="0" smtClean="0"/>
            <a:t>)</a:t>
          </a:r>
          <a:r>
            <a:rPr lang="zh-CN" sz="900" b="1" dirty="0" smtClean="0"/>
            <a:t>企业的破产清算公告或清偿文件；</a:t>
          </a:r>
        </a:p>
        <a:p>
          <a:pPr algn="l"/>
          <a:r>
            <a:rPr lang="en-US" sz="900" b="1" dirty="0" smtClean="0"/>
            <a:t>(</a:t>
          </a:r>
          <a:r>
            <a:rPr lang="zh-CN" sz="900" b="1" dirty="0" smtClean="0"/>
            <a:t>五</a:t>
          </a:r>
          <a:r>
            <a:rPr lang="en-US" sz="900" b="1" dirty="0" smtClean="0"/>
            <a:t>)</a:t>
          </a:r>
          <a:r>
            <a:rPr lang="zh-CN" sz="900" b="1" dirty="0" smtClean="0"/>
            <a:t>行政机关的公文；</a:t>
          </a:r>
        </a:p>
        <a:p>
          <a:pPr algn="l"/>
          <a:r>
            <a:rPr lang="en-US" sz="900" b="1" dirty="0" smtClean="0"/>
            <a:t>(</a:t>
          </a:r>
          <a:r>
            <a:rPr lang="zh-CN" sz="900" b="1" dirty="0" smtClean="0"/>
            <a:t>六</a:t>
          </a:r>
          <a:r>
            <a:rPr lang="en-US" sz="900" b="1" dirty="0" smtClean="0"/>
            <a:t>)</a:t>
          </a:r>
          <a:r>
            <a:rPr lang="zh-CN" sz="900" b="1" dirty="0" smtClean="0"/>
            <a:t>专业技术部门的鉴定报告；</a:t>
          </a:r>
        </a:p>
        <a:p>
          <a:pPr algn="l"/>
          <a:r>
            <a:rPr lang="en-US" sz="900" b="1" dirty="0" smtClean="0"/>
            <a:t>(</a:t>
          </a:r>
          <a:r>
            <a:rPr lang="zh-CN" sz="900" b="1" dirty="0" smtClean="0"/>
            <a:t>七</a:t>
          </a:r>
          <a:r>
            <a:rPr lang="en-US" sz="900" b="1" dirty="0" smtClean="0"/>
            <a:t>)</a:t>
          </a:r>
          <a:r>
            <a:rPr lang="zh-CN" sz="900" b="1" dirty="0" smtClean="0"/>
            <a:t>具有法定资质的中介机构的经济鉴定证明；</a:t>
          </a:r>
        </a:p>
        <a:p>
          <a:pPr algn="l"/>
          <a:r>
            <a:rPr lang="en-US" sz="900" b="1" dirty="0" smtClean="0"/>
            <a:t>(</a:t>
          </a:r>
          <a:r>
            <a:rPr lang="zh-CN" sz="900" b="1" dirty="0" smtClean="0"/>
            <a:t>八</a:t>
          </a:r>
          <a:r>
            <a:rPr lang="en-US" sz="900" b="1" dirty="0" smtClean="0"/>
            <a:t>)</a:t>
          </a:r>
          <a:r>
            <a:rPr lang="zh-CN" sz="900" b="1" dirty="0" smtClean="0"/>
            <a:t>仲裁机构的仲裁文书；</a:t>
          </a:r>
        </a:p>
        <a:p>
          <a:pPr algn="l"/>
          <a:r>
            <a:rPr lang="en-US" sz="900" b="1" dirty="0" smtClean="0"/>
            <a:t>(</a:t>
          </a:r>
          <a:r>
            <a:rPr lang="zh-CN" sz="900" b="1" dirty="0" smtClean="0"/>
            <a:t>九</a:t>
          </a:r>
          <a:r>
            <a:rPr lang="en-US" sz="900" b="1" dirty="0" smtClean="0"/>
            <a:t>)</a:t>
          </a:r>
          <a:r>
            <a:rPr lang="zh-CN" sz="900" b="1" dirty="0" smtClean="0"/>
            <a:t>保险公司对投保资产出具的出险调查单、理赔计算单等保险单据；</a:t>
          </a:r>
        </a:p>
        <a:p>
          <a:pPr algn="l"/>
          <a:r>
            <a:rPr lang="en-US" sz="900" b="1" dirty="0" smtClean="0"/>
            <a:t>(</a:t>
          </a:r>
          <a:r>
            <a:rPr lang="zh-CN" sz="900" b="1" dirty="0" smtClean="0"/>
            <a:t>十</a:t>
          </a:r>
          <a:r>
            <a:rPr lang="en-US" sz="900" b="1" dirty="0" smtClean="0"/>
            <a:t>)</a:t>
          </a:r>
          <a:r>
            <a:rPr lang="zh-CN" sz="900" b="1" dirty="0" smtClean="0"/>
            <a:t>符合法律规定的其他证据。</a:t>
          </a:r>
          <a:endParaRPr lang="zh-CN" altLang="en-US" sz="1050" b="1" dirty="0"/>
        </a:p>
      </dgm:t>
    </dgm:pt>
    <dgm:pt modelId="{E3EA2087-C0C8-4EFB-8499-37DED6DB36EC}" type="parTrans" cxnId="{B7ACBBB3-6CC6-45F1-B073-9C45F2ECC3BC}">
      <dgm:prSet/>
      <dgm:spPr/>
      <dgm:t>
        <a:bodyPr/>
        <a:lstStyle/>
        <a:p>
          <a:endParaRPr lang="zh-CN" altLang="en-US"/>
        </a:p>
      </dgm:t>
    </dgm:pt>
    <dgm:pt modelId="{DBE11FA2-53EE-4F40-831B-2A7419C44B90}" type="sibTrans" cxnId="{B7ACBBB3-6CC6-45F1-B073-9C45F2ECC3BC}">
      <dgm:prSet/>
      <dgm:spPr/>
      <dgm:t>
        <a:bodyPr/>
        <a:lstStyle/>
        <a:p>
          <a:endParaRPr lang="zh-CN" altLang="en-US"/>
        </a:p>
      </dgm:t>
    </dgm:pt>
    <dgm:pt modelId="{9AB1030E-E79D-49C0-A165-458D682CDCF5}">
      <dgm:prSet phldrT="[文本]" custT="1"/>
      <dgm:spPr/>
      <dgm:t>
        <a:bodyPr/>
        <a:lstStyle/>
        <a:p>
          <a:pPr algn="l"/>
          <a:r>
            <a:rPr lang="zh-CN" sz="900" b="1" dirty="0" smtClean="0"/>
            <a:t>主要包括：</a:t>
          </a:r>
        </a:p>
        <a:p>
          <a:pPr algn="l"/>
          <a:r>
            <a:rPr lang="en-US" sz="900" b="1" dirty="0" smtClean="0"/>
            <a:t>(</a:t>
          </a:r>
          <a:r>
            <a:rPr lang="zh-CN" sz="900" b="1" dirty="0" smtClean="0"/>
            <a:t>一</a:t>
          </a:r>
          <a:r>
            <a:rPr lang="en-US" sz="900" b="1" dirty="0" smtClean="0"/>
            <a:t>)</a:t>
          </a:r>
          <a:r>
            <a:rPr lang="zh-CN" sz="900" b="1" dirty="0" smtClean="0"/>
            <a:t>有关会计核算资料和原始凭证；</a:t>
          </a:r>
        </a:p>
        <a:p>
          <a:pPr algn="l"/>
          <a:r>
            <a:rPr lang="en-US" sz="900" b="1" dirty="0" smtClean="0"/>
            <a:t>(</a:t>
          </a:r>
          <a:r>
            <a:rPr lang="zh-CN" sz="900" b="1" dirty="0" smtClean="0"/>
            <a:t>二</a:t>
          </a:r>
          <a:r>
            <a:rPr lang="en-US" sz="900" b="1" dirty="0" smtClean="0"/>
            <a:t>)</a:t>
          </a:r>
          <a:r>
            <a:rPr lang="zh-CN" sz="900" b="1" dirty="0" smtClean="0"/>
            <a:t>资产盘点表；</a:t>
          </a:r>
        </a:p>
        <a:p>
          <a:pPr algn="l"/>
          <a:r>
            <a:rPr lang="en-US" sz="900" b="1" dirty="0" smtClean="0"/>
            <a:t>(</a:t>
          </a:r>
          <a:r>
            <a:rPr lang="zh-CN" sz="900" b="1" dirty="0" smtClean="0"/>
            <a:t>三</a:t>
          </a:r>
          <a:r>
            <a:rPr lang="en-US" sz="900" b="1" dirty="0" smtClean="0"/>
            <a:t>)</a:t>
          </a:r>
          <a:r>
            <a:rPr lang="zh-CN" sz="900" b="1" dirty="0" smtClean="0"/>
            <a:t>相关经济行为的业务合同；</a:t>
          </a:r>
        </a:p>
        <a:p>
          <a:pPr algn="l"/>
          <a:r>
            <a:rPr lang="en-US" sz="900" b="1" dirty="0" smtClean="0"/>
            <a:t>(</a:t>
          </a:r>
          <a:r>
            <a:rPr lang="zh-CN" sz="900" b="1" dirty="0" smtClean="0"/>
            <a:t>四</a:t>
          </a:r>
          <a:r>
            <a:rPr lang="en-US" sz="900" b="1" dirty="0" smtClean="0"/>
            <a:t>)</a:t>
          </a:r>
          <a:r>
            <a:rPr lang="zh-CN" sz="900" b="1" dirty="0" smtClean="0"/>
            <a:t>企业内部技术鉴定部门的鉴定文件或资料；</a:t>
          </a:r>
        </a:p>
        <a:p>
          <a:pPr algn="l"/>
          <a:r>
            <a:rPr lang="en-US" sz="900" b="1" dirty="0" smtClean="0"/>
            <a:t>(</a:t>
          </a:r>
          <a:r>
            <a:rPr lang="zh-CN" sz="900" b="1" dirty="0" smtClean="0"/>
            <a:t>五</a:t>
          </a:r>
          <a:r>
            <a:rPr lang="en-US" sz="900" b="1" dirty="0" smtClean="0"/>
            <a:t>)</a:t>
          </a:r>
          <a:r>
            <a:rPr lang="zh-CN" sz="900" b="1" dirty="0" smtClean="0"/>
            <a:t>企业内部核批文件及有关情况说明；</a:t>
          </a:r>
        </a:p>
        <a:p>
          <a:pPr algn="l"/>
          <a:r>
            <a:rPr lang="en-US" sz="900" b="1" dirty="0" smtClean="0"/>
            <a:t>(</a:t>
          </a:r>
          <a:r>
            <a:rPr lang="zh-CN" sz="900" b="1" dirty="0" smtClean="0"/>
            <a:t>六</a:t>
          </a:r>
          <a:r>
            <a:rPr lang="en-US" sz="900" b="1" dirty="0" smtClean="0"/>
            <a:t>)</a:t>
          </a:r>
          <a:r>
            <a:rPr lang="zh-CN" sz="900" b="1" dirty="0" smtClean="0"/>
            <a:t>对责任人由于经营管理责任造成损失的责任认定及赔偿情况说明；</a:t>
          </a:r>
        </a:p>
        <a:p>
          <a:pPr algn="l"/>
          <a:r>
            <a:rPr lang="en-US" sz="900" b="1" dirty="0" smtClean="0"/>
            <a:t>(</a:t>
          </a:r>
          <a:r>
            <a:rPr lang="zh-CN" sz="900" b="1" dirty="0" smtClean="0"/>
            <a:t>七</a:t>
          </a:r>
          <a:r>
            <a:rPr lang="en-US" sz="900" b="1" dirty="0" smtClean="0"/>
            <a:t>)</a:t>
          </a:r>
          <a:r>
            <a:rPr lang="zh-CN" sz="900" b="1" dirty="0" smtClean="0"/>
            <a:t>法定代表人、企业负责人和企业财务负责人对特定事项真实性承担法律责任的声明。</a:t>
          </a:r>
          <a:endParaRPr lang="zh-CN" altLang="en-US" sz="900" b="1" dirty="0"/>
        </a:p>
      </dgm:t>
    </dgm:pt>
    <dgm:pt modelId="{3029A52C-7B8A-40C9-9F13-F8723CA44347}" type="parTrans" cxnId="{BEFCBB9C-D680-4A1F-8E97-75A90E255309}">
      <dgm:prSet/>
      <dgm:spPr/>
      <dgm:t>
        <a:bodyPr/>
        <a:lstStyle/>
        <a:p>
          <a:endParaRPr lang="zh-CN" altLang="en-US"/>
        </a:p>
      </dgm:t>
    </dgm:pt>
    <dgm:pt modelId="{E3C8E509-DA37-4C13-8035-ABA69BB67B85}" type="sibTrans" cxnId="{BEFCBB9C-D680-4A1F-8E97-75A90E255309}">
      <dgm:prSet/>
      <dgm:spPr/>
      <dgm:t>
        <a:bodyPr/>
        <a:lstStyle/>
        <a:p>
          <a:endParaRPr lang="zh-CN" altLang="en-US"/>
        </a:p>
      </dgm:t>
    </dgm:pt>
    <dgm:pt modelId="{7E536C7A-F012-41B9-B747-6402ACDE4835}" type="pres">
      <dgm:prSet presAssocID="{0F09C547-EB65-4CE0-B449-DAEAEA947FCA}" presName="hierChild1" presStyleCnt="0">
        <dgm:presLayoutVars>
          <dgm:chPref val="1"/>
          <dgm:dir/>
          <dgm:animOne val="branch"/>
          <dgm:animLvl val="lvl"/>
          <dgm:resizeHandles/>
        </dgm:presLayoutVars>
      </dgm:prSet>
      <dgm:spPr/>
      <dgm:t>
        <a:bodyPr/>
        <a:lstStyle/>
        <a:p>
          <a:endParaRPr lang="zh-CN" altLang="en-US"/>
        </a:p>
      </dgm:t>
    </dgm:pt>
    <dgm:pt modelId="{69EF11D1-D58A-47E3-819A-F4995457E853}" type="pres">
      <dgm:prSet presAssocID="{BB9E66ED-78C7-494A-804B-776D4EB99CAD}" presName="hierRoot1" presStyleCnt="0"/>
      <dgm:spPr/>
    </dgm:pt>
    <dgm:pt modelId="{1188E163-1F32-422B-9082-03F27E904B77}" type="pres">
      <dgm:prSet presAssocID="{BB9E66ED-78C7-494A-804B-776D4EB99CAD}" presName="composite" presStyleCnt="0"/>
      <dgm:spPr/>
    </dgm:pt>
    <dgm:pt modelId="{53704BF5-420D-4F48-B6CD-F0EAADAF233E}" type="pres">
      <dgm:prSet presAssocID="{BB9E66ED-78C7-494A-804B-776D4EB99CAD}" presName="background" presStyleLbl="node0" presStyleIdx="0" presStyleCnt="1"/>
      <dgm:spPr/>
    </dgm:pt>
    <dgm:pt modelId="{A89E8504-6011-4E60-80FE-5647051CD3C4}" type="pres">
      <dgm:prSet presAssocID="{BB9E66ED-78C7-494A-804B-776D4EB99CAD}" presName="text" presStyleLbl="fgAcc0" presStyleIdx="0" presStyleCnt="1" custScaleX="167665" custLinFactNeighborX="2006" custLinFactNeighborY="308">
        <dgm:presLayoutVars>
          <dgm:chPref val="3"/>
        </dgm:presLayoutVars>
      </dgm:prSet>
      <dgm:spPr/>
      <dgm:t>
        <a:bodyPr/>
        <a:lstStyle/>
        <a:p>
          <a:endParaRPr lang="zh-CN" altLang="en-US"/>
        </a:p>
      </dgm:t>
    </dgm:pt>
    <dgm:pt modelId="{F6D2D855-5458-4CB6-A966-F8AD82664096}" type="pres">
      <dgm:prSet presAssocID="{BB9E66ED-78C7-494A-804B-776D4EB99CAD}" presName="hierChild2" presStyleCnt="0"/>
      <dgm:spPr/>
    </dgm:pt>
    <dgm:pt modelId="{25D93E49-1886-4D3C-9A26-7F24785C60DD}" type="pres">
      <dgm:prSet presAssocID="{E3EA2087-C0C8-4EFB-8499-37DED6DB36EC}" presName="Name10" presStyleLbl="parChTrans1D2" presStyleIdx="0" presStyleCnt="2"/>
      <dgm:spPr/>
      <dgm:t>
        <a:bodyPr/>
        <a:lstStyle/>
        <a:p>
          <a:endParaRPr lang="zh-CN" altLang="en-US"/>
        </a:p>
      </dgm:t>
    </dgm:pt>
    <dgm:pt modelId="{D3E90EF6-8DD0-4077-B4C1-04D36821506C}" type="pres">
      <dgm:prSet presAssocID="{58053A3D-8DFB-4449-9279-847AD938F4A5}" presName="hierRoot2" presStyleCnt="0"/>
      <dgm:spPr/>
    </dgm:pt>
    <dgm:pt modelId="{1263E147-2A92-4E34-B3F9-A7E2386AC972}" type="pres">
      <dgm:prSet presAssocID="{58053A3D-8DFB-4449-9279-847AD938F4A5}" presName="composite2" presStyleCnt="0"/>
      <dgm:spPr/>
    </dgm:pt>
    <dgm:pt modelId="{0A46FC80-3310-4B1C-9329-25F2C5F6D20C}" type="pres">
      <dgm:prSet presAssocID="{58053A3D-8DFB-4449-9279-847AD938F4A5}" presName="background2" presStyleLbl="node2" presStyleIdx="0" presStyleCnt="2"/>
      <dgm:spPr/>
    </dgm:pt>
    <dgm:pt modelId="{8752C709-D979-4B52-A7E2-09D63CE3C15F}" type="pres">
      <dgm:prSet presAssocID="{58053A3D-8DFB-4449-9279-847AD938F4A5}" presName="text2" presStyleLbl="fgAcc2" presStyleIdx="0" presStyleCnt="2" custScaleX="167979" custScaleY="169232">
        <dgm:presLayoutVars>
          <dgm:chPref val="3"/>
        </dgm:presLayoutVars>
      </dgm:prSet>
      <dgm:spPr/>
      <dgm:t>
        <a:bodyPr/>
        <a:lstStyle/>
        <a:p>
          <a:endParaRPr lang="zh-CN" altLang="en-US"/>
        </a:p>
      </dgm:t>
    </dgm:pt>
    <dgm:pt modelId="{FEEA3714-3E87-4308-8CBB-34665287FFA3}" type="pres">
      <dgm:prSet presAssocID="{58053A3D-8DFB-4449-9279-847AD938F4A5}" presName="hierChild3" presStyleCnt="0"/>
      <dgm:spPr/>
    </dgm:pt>
    <dgm:pt modelId="{EB959BE0-F808-4532-A8B5-3064BBEAB314}" type="pres">
      <dgm:prSet presAssocID="{3029A52C-7B8A-40C9-9F13-F8723CA44347}" presName="Name10" presStyleLbl="parChTrans1D2" presStyleIdx="1" presStyleCnt="2"/>
      <dgm:spPr/>
      <dgm:t>
        <a:bodyPr/>
        <a:lstStyle/>
        <a:p>
          <a:endParaRPr lang="zh-CN" altLang="en-US"/>
        </a:p>
      </dgm:t>
    </dgm:pt>
    <dgm:pt modelId="{2D3A8147-8EB4-432D-B2D9-CCEE0462D32C}" type="pres">
      <dgm:prSet presAssocID="{9AB1030E-E79D-49C0-A165-458D682CDCF5}" presName="hierRoot2" presStyleCnt="0"/>
      <dgm:spPr/>
    </dgm:pt>
    <dgm:pt modelId="{5553349A-323C-4B42-83EC-BC6D3CAD1444}" type="pres">
      <dgm:prSet presAssocID="{9AB1030E-E79D-49C0-A165-458D682CDCF5}" presName="composite2" presStyleCnt="0"/>
      <dgm:spPr/>
    </dgm:pt>
    <dgm:pt modelId="{9293F17B-BBC1-4710-9A87-9BBE247CBF8F}" type="pres">
      <dgm:prSet presAssocID="{9AB1030E-E79D-49C0-A165-458D682CDCF5}" presName="background2" presStyleLbl="node2" presStyleIdx="1" presStyleCnt="2"/>
      <dgm:spPr/>
    </dgm:pt>
    <dgm:pt modelId="{12BB168E-E1A1-4D2E-A8CF-561470051E85}" type="pres">
      <dgm:prSet presAssocID="{9AB1030E-E79D-49C0-A165-458D682CDCF5}" presName="text2" presStyleLbl="fgAcc2" presStyleIdx="1" presStyleCnt="2" custScaleX="163009" custScaleY="174823" custLinFactNeighborX="4180" custLinFactNeighborY="451">
        <dgm:presLayoutVars>
          <dgm:chPref val="3"/>
        </dgm:presLayoutVars>
      </dgm:prSet>
      <dgm:spPr/>
      <dgm:t>
        <a:bodyPr/>
        <a:lstStyle/>
        <a:p>
          <a:endParaRPr lang="zh-CN" altLang="en-US"/>
        </a:p>
      </dgm:t>
    </dgm:pt>
    <dgm:pt modelId="{BC5F6B9E-3574-42F6-9A53-AA3E33FF8BA0}" type="pres">
      <dgm:prSet presAssocID="{9AB1030E-E79D-49C0-A165-458D682CDCF5}" presName="hierChild3" presStyleCnt="0"/>
      <dgm:spPr/>
    </dgm:pt>
  </dgm:ptLst>
  <dgm:cxnLst>
    <dgm:cxn modelId="{3BED0B0C-FF48-4D8B-9249-FE372665235B}" type="presOf" srcId="{58053A3D-8DFB-4449-9279-847AD938F4A5}" destId="{8752C709-D979-4B52-A7E2-09D63CE3C15F}" srcOrd="0" destOrd="0" presId="urn:microsoft.com/office/officeart/2005/8/layout/hierarchy1"/>
    <dgm:cxn modelId="{7BDA1899-D54B-49A2-B168-43A5130201A7}" type="presOf" srcId="{E3EA2087-C0C8-4EFB-8499-37DED6DB36EC}" destId="{25D93E49-1886-4D3C-9A26-7F24785C60DD}" srcOrd="0" destOrd="0" presId="urn:microsoft.com/office/officeart/2005/8/layout/hierarchy1"/>
    <dgm:cxn modelId="{91929F87-AF9C-4BA2-8E19-6D3DDC2C2F10}" type="presOf" srcId="{0F09C547-EB65-4CE0-B449-DAEAEA947FCA}" destId="{7E536C7A-F012-41B9-B747-6402ACDE4835}" srcOrd="0" destOrd="0" presId="urn:microsoft.com/office/officeart/2005/8/layout/hierarchy1"/>
    <dgm:cxn modelId="{B7ACBBB3-6CC6-45F1-B073-9C45F2ECC3BC}" srcId="{BB9E66ED-78C7-494A-804B-776D4EB99CAD}" destId="{58053A3D-8DFB-4449-9279-847AD938F4A5}" srcOrd="0" destOrd="0" parTransId="{E3EA2087-C0C8-4EFB-8499-37DED6DB36EC}" sibTransId="{DBE11FA2-53EE-4F40-831B-2A7419C44B90}"/>
    <dgm:cxn modelId="{9C7C8727-6588-494B-91B0-55941AD30359}" type="presOf" srcId="{BB9E66ED-78C7-494A-804B-776D4EB99CAD}" destId="{A89E8504-6011-4E60-80FE-5647051CD3C4}" srcOrd="0" destOrd="0" presId="urn:microsoft.com/office/officeart/2005/8/layout/hierarchy1"/>
    <dgm:cxn modelId="{D4E1221C-C6FA-4AEF-9D07-62376A11C048}" type="presOf" srcId="{3029A52C-7B8A-40C9-9F13-F8723CA44347}" destId="{EB959BE0-F808-4532-A8B5-3064BBEAB314}" srcOrd="0" destOrd="0" presId="urn:microsoft.com/office/officeart/2005/8/layout/hierarchy1"/>
    <dgm:cxn modelId="{B9A59A7B-1B93-4099-8E4B-4AADFFABBFE9}" srcId="{0F09C547-EB65-4CE0-B449-DAEAEA947FCA}" destId="{BB9E66ED-78C7-494A-804B-776D4EB99CAD}" srcOrd="0" destOrd="0" parTransId="{CB1F168F-EF56-47E1-A722-2631B670E243}" sibTransId="{85A3632A-8C02-4A97-B35C-B754BEDDE24E}"/>
    <dgm:cxn modelId="{5C7AE667-722F-4809-8906-1567080365E9}" type="presOf" srcId="{9AB1030E-E79D-49C0-A165-458D682CDCF5}" destId="{12BB168E-E1A1-4D2E-A8CF-561470051E85}" srcOrd="0" destOrd="0" presId="urn:microsoft.com/office/officeart/2005/8/layout/hierarchy1"/>
    <dgm:cxn modelId="{BEFCBB9C-D680-4A1F-8E97-75A90E255309}" srcId="{BB9E66ED-78C7-494A-804B-776D4EB99CAD}" destId="{9AB1030E-E79D-49C0-A165-458D682CDCF5}" srcOrd="1" destOrd="0" parTransId="{3029A52C-7B8A-40C9-9F13-F8723CA44347}" sibTransId="{E3C8E509-DA37-4C13-8035-ABA69BB67B85}"/>
    <dgm:cxn modelId="{F2D3C1C3-76F2-4E6C-BC45-C4FF2692B37F}" type="presParOf" srcId="{7E536C7A-F012-41B9-B747-6402ACDE4835}" destId="{69EF11D1-D58A-47E3-819A-F4995457E853}" srcOrd="0" destOrd="0" presId="urn:microsoft.com/office/officeart/2005/8/layout/hierarchy1"/>
    <dgm:cxn modelId="{E180E301-0308-417F-8BA7-45E4E941891F}" type="presParOf" srcId="{69EF11D1-D58A-47E3-819A-F4995457E853}" destId="{1188E163-1F32-422B-9082-03F27E904B77}" srcOrd="0" destOrd="0" presId="urn:microsoft.com/office/officeart/2005/8/layout/hierarchy1"/>
    <dgm:cxn modelId="{42147BA5-4A97-4B01-9929-F9594E17D73D}" type="presParOf" srcId="{1188E163-1F32-422B-9082-03F27E904B77}" destId="{53704BF5-420D-4F48-B6CD-F0EAADAF233E}" srcOrd="0" destOrd="0" presId="urn:microsoft.com/office/officeart/2005/8/layout/hierarchy1"/>
    <dgm:cxn modelId="{69FCE7DD-A242-4DA3-9673-84C4200925A6}" type="presParOf" srcId="{1188E163-1F32-422B-9082-03F27E904B77}" destId="{A89E8504-6011-4E60-80FE-5647051CD3C4}" srcOrd="1" destOrd="0" presId="urn:microsoft.com/office/officeart/2005/8/layout/hierarchy1"/>
    <dgm:cxn modelId="{06BA181E-44F5-48EA-BC3D-E59CBE587AD6}" type="presParOf" srcId="{69EF11D1-D58A-47E3-819A-F4995457E853}" destId="{F6D2D855-5458-4CB6-A966-F8AD82664096}" srcOrd="1" destOrd="0" presId="urn:microsoft.com/office/officeart/2005/8/layout/hierarchy1"/>
    <dgm:cxn modelId="{69C0EA0C-2967-4C1D-9A69-2DBF6F041C87}" type="presParOf" srcId="{F6D2D855-5458-4CB6-A966-F8AD82664096}" destId="{25D93E49-1886-4D3C-9A26-7F24785C60DD}" srcOrd="0" destOrd="0" presId="urn:microsoft.com/office/officeart/2005/8/layout/hierarchy1"/>
    <dgm:cxn modelId="{0DA3E020-75B7-4F42-8A17-697168AF813C}" type="presParOf" srcId="{F6D2D855-5458-4CB6-A966-F8AD82664096}" destId="{D3E90EF6-8DD0-4077-B4C1-04D36821506C}" srcOrd="1" destOrd="0" presId="urn:microsoft.com/office/officeart/2005/8/layout/hierarchy1"/>
    <dgm:cxn modelId="{A716C3FF-2A3F-4536-ADF7-89EE5B3DC0C6}" type="presParOf" srcId="{D3E90EF6-8DD0-4077-B4C1-04D36821506C}" destId="{1263E147-2A92-4E34-B3F9-A7E2386AC972}" srcOrd="0" destOrd="0" presId="urn:microsoft.com/office/officeart/2005/8/layout/hierarchy1"/>
    <dgm:cxn modelId="{7E0DE22F-7543-47AE-A16A-1F1B0FBD8D3C}" type="presParOf" srcId="{1263E147-2A92-4E34-B3F9-A7E2386AC972}" destId="{0A46FC80-3310-4B1C-9329-25F2C5F6D20C}" srcOrd="0" destOrd="0" presId="urn:microsoft.com/office/officeart/2005/8/layout/hierarchy1"/>
    <dgm:cxn modelId="{BD7794B6-1511-4B2D-9830-28C9F261DAC0}" type="presParOf" srcId="{1263E147-2A92-4E34-B3F9-A7E2386AC972}" destId="{8752C709-D979-4B52-A7E2-09D63CE3C15F}" srcOrd="1" destOrd="0" presId="urn:microsoft.com/office/officeart/2005/8/layout/hierarchy1"/>
    <dgm:cxn modelId="{5B9E5279-01C7-462C-A721-81E1B2E507A0}" type="presParOf" srcId="{D3E90EF6-8DD0-4077-B4C1-04D36821506C}" destId="{FEEA3714-3E87-4308-8CBB-34665287FFA3}" srcOrd="1" destOrd="0" presId="urn:microsoft.com/office/officeart/2005/8/layout/hierarchy1"/>
    <dgm:cxn modelId="{9EB4FCFA-2A9B-4E4F-B324-873DBE4DFE9D}" type="presParOf" srcId="{F6D2D855-5458-4CB6-A966-F8AD82664096}" destId="{EB959BE0-F808-4532-A8B5-3064BBEAB314}" srcOrd="2" destOrd="0" presId="urn:microsoft.com/office/officeart/2005/8/layout/hierarchy1"/>
    <dgm:cxn modelId="{A467465F-F5C1-4902-A36C-3E61E508C389}" type="presParOf" srcId="{F6D2D855-5458-4CB6-A966-F8AD82664096}" destId="{2D3A8147-8EB4-432D-B2D9-CCEE0462D32C}" srcOrd="3" destOrd="0" presId="urn:microsoft.com/office/officeart/2005/8/layout/hierarchy1"/>
    <dgm:cxn modelId="{0FDECC86-681C-4087-94D4-7AD54F0548BA}" type="presParOf" srcId="{2D3A8147-8EB4-432D-B2D9-CCEE0462D32C}" destId="{5553349A-323C-4B42-83EC-BC6D3CAD1444}" srcOrd="0" destOrd="0" presId="urn:microsoft.com/office/officeart/2005/8/layout/hierarchy1"/>
    <dgm:cxn modelId="{10554927-C221-4A62-B781-4A3BAEE28170}" type="presParOf" srcId="{5553349A-323C-4B42-83EC-BC6D3CAD1444}" destId="{9293F17B-BBC1-4710-9A87-9BBE247CBF8F}" srcOrd="0" destOrd="0" presId="urn:microsoft.com/office/officeart/2005/8/layout/hierarchy1"/>
    <dgm:cxn modelId="{569548BB-4426-4B39-A077-630A5694E1E2}" type="presParOf" srcId="{5553349A-323C-4B42-83EC-BC6D3CAD1444}" destId="{12BB168E-E1A1-4D2E-A8CF-561470051E85}" srcOrd="1" destOrd="0" presId="urn:microsoft.com/office/officeart/2005/8/layout/hierarchy1"/>
    <dgm:cxn modelId="{EA9F84CB-EA6C-42F9-92DC-85194D81CCD2}" type="presParOf" srcId="{2D3A8147-8EB4-432D-B2D9-CCEE0462D32C}" destId="{BC5F6B9E-3574-42F6-9A53-AA3E33FF8BA0}"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959BE0-F808-4532-A8B5-3064BBEAB314}">
      <dsp:nvSpPr>
        <dsp:cNvPr id="0" name=""/>
        <dsp:cNvSpPr/>
      </dsp:nvSpPr>
      <dsp:spPr>
        <a:xfrm>
          <a:off x="4042013" y="1309829"/>
          <a:ext cx="1994682" cy="596070"/>
        </a:xfrm>
        <a:custGeom>
          <a:avLst/>
          <a:gdLst/>
          <a:ahLst/>
          <a:cxnLst/>
          <a:rect l="0" t="0" r="0" b="0"/>
          <a:pathLst>
            <a:path>
              <a:moveTo>
                <a:pt x="0" y="0"/>
              </a:moveTo>
              <a:lnTo>
                <a:pt x="0" y="406108"/>
              </a:lnTo>
              <a:lnTo>
                <a:pt x="1994682" y="406108"/>
              </a:lnTo>
              <a:lnTo>
                <a:pt x="1994682" y="59607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5D93E49-1886-4D3C-9A26-7F24785C60DD}">
      <dsp:nvSpPr>
        <dsp:cNvPr id="0" name=""/>
        <dsp:cNvSpPr/>
      </dsp:nvSpPr>
      <dsp:spPr>
        <a:xfrm>
          <a:off x="2101732" y="1309829"/>
          <a:ext cx="1940281" cy="592363"/>
        </a:xfrm>
        <a:custGeom>
          <a:avLst/>
          <a:gdLst/>
          <a:ahLst/>
          <a:cxnLst/>
          <a:rect l="0" t="0" r="0" b="0"/>
          <a:pathLst>
            <a:path>
              <a:moveTo>
                <a:pt x="1940281" y="0"/>
              </a:moveTo>
              <a:lnTo>
                <a:pt x="1940281" y="402400"/>
              </a:lnTo>
              <a:lnTo>
                <a:pt x="0" y="402400"/>
              </a:lnTo>
              <a:lnTo>
                <a:pt x="0" y="59236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3704BF5-420D-4F48-B6CD-F0EAADAF233E}">
      <dsp:nvSpPr>
        <dsp:cNvPr id="0" name=""/>
        <dsp:cNvSpPr/>
      </dsp:nvSpPr>
      <dsp:spPr>
        <a:xfrm>
          <a:off x="2322970" y="7718"/>
          <a:ext cx="3438086" cy="13021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89E8504-6011-4E60-80FE-5647051CD3C4}">
      <dsp:nvSpPr>
        <dsp:cNvPr id="0" name=""/>
        <dsp:cNvSpPr/>
      </dsp:nvSpPr>
      <dsp:spPr>
        <a:xfrm>
          <a:off x="2550811" y="224167"/>
          <a:ext cx="3438086" cy="130211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zh-CN" altLang="en-US" sz="1600" b="1" kern="1200" dirty="0" smtClean="0"/>
            <a:t>企业资产损失相关的证据包括：</a:t>
          </a:r>
          <a:endParaRPr lang="en-US" altLang="zh-CN" sz="1600" b="1" kern="1200" dirty="0" smtClean="0"/>
        </a:p>
        <a:p>
          <a:pPr lvl="0" algn="ctr" defTabSz="711200">
            <a:lnSpc>
              <a:spcPct val="90000"/>
            </a:lnSpc>
            <a:spcBef>
              <a:spcPct val="0"/>
            </a:spcBef>
            <a:spcAft>
              <a:spcPct val="35000"/>
            </a:spcAft>
          </a:pPr>
          <a:r>
            <a:rPr lang="en-US" altLang="zh-CN" sz="1600" b="1" kern="1200" dirty="0" smtClean="0"/>
            <a:t>1</a:t>
          </a:r>
          <a:r>
            <a:rPr lang="zh-CN" altLang="en-US" sz="1600" b="1" kern="1200" dirty="0" smtClean="0"/>
            <a:t>、具有法律效力的外部证据；</a:t>
          </a:r>
          <a:endParaRPr lang="en-US" altLang="zh-CN" sz="1600" b="1" kern="1200" dirty="0" smtClean="0"/>
        </a:p>
        <a:p>
          <a:pPr lvl="0" algn="ctr" defTabSz="711200">
            <a:lnSpc>
              <a:spcPct val="90000"/>
            </a:lnSpc>
            <a:spcBef>
              <a:spcPct val="0"/>
            </a:spcBef>
            <a:spcAft>
              <a:spcPct val="35000"/>
            </a:spcAft>
          </a:pPr>
          <a:r>
            <a:rPr lang="en-US" altLang="zh-CN" sz="1600" b="1" kern="1200" dirty="0" smtClean="0"/>
            <a:t>2</a:t>
          </a:r>
          <a:r>
            <a:rPr lang="zh-CN" altLang="en-US" sz="1600" b="1" kern="1200" dirty="0" smtClean="0"/>
            <a:t>、特定事项的企业内部证据。</a:t>
          </a:r>
          <a:endParaRPr lang="zh-CN" altLang="en-US" sz="1600" kern="1200" dirty="0"/>
        </a:p>
      </dsp:txBody>
      <dsp:txXfrm>
        <a:off x="2588949" y="262305"/>
        <a:ext cx="3361810" cy="1225835"/>
      </dsp:txXfrm>
    </dsp:sp>
    <dsp:sp modelId="{0A46FC80-3310-4B1C-9329-25F2C5F6D20C}">
      <dsp:nvSpPr>
        <dsp:cNvPr id="0" name=""/>
        <dsp:cNvSpPr/>
      </dsp:nvSpPr>
      <dsp:spPr>
        <a:xfrm>
          <a:off x="379470" y="1902192"/>
          <a:ext cx="3444524" cy="22035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752C709-D979-4B52-A7E2-09D63CE3C15F}">
      <dsp:nvSpPr>
        <dsp:cNvPr id="0" name=""/>
        <dsp:cNvSpPr/>
      </dsp:nvSpPr>
      <dsp:spPr>
        <a:xfrm>
          <a:off x="607311" y="2118641"/>
          <a:ext cx="3444524" cy="220358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l" defTabSz="400050">
            <a:lnSpc>
              <a:spcPct val="90000"/>
            </a:lnSpc>
            <a:spcBef>
              <a:spcPct val="0"/>
            </a:spcBef>
            <a:spcAft>
              <a:spcPct val="35000"/>
            </a:spcAft>
          </a:pPr>
          <a:r>
            <a:rPr lang="zh-CN" sz="900" b="1" kern="1200" dirty="0" smtClean="0"/>
            <a:t>主要包括：</a:t>
          </a:r>
        </a:p>
        <a:p>
          <a:pPr lvl="0" algn="l" defTabSz="400050">
            <a:lnSpc>
              <a:spcPct val="90000"/>
            </a:lnSpc>
            <a:spcBef>
              <a:spcPct val="0"/>
            </a:spcBef>
            <a:spcAft>
              <a:spcPct val="35000"/>
            </a:spcAft>
          </a:pPr>
          <a:r>
            <a:rPr lang="en-US" sz="900" b="1" kern="1200" dirty="0" smtClean="0"/>
            <a:t>(</a:t>
          </a:r>
          <a:r>
            <a:rPr lang="zh-CN" sz="900" b="1" kern="1200" dirty="0" smtClean="0"/>
            <a:t>一</a:t>
          </a:r>
          <a:r>
            <a:rPr lang="en-US" sz="900" b="1" kern="1200" dirty="0" smtClean="0"/>
            <a:t>)</a:t>
          </a:r>
          <a:r>
            <a:rPr lang="zh-CN" sz="900" b="1" kern="1200" dirty="0" smtClean="0"/>
            <a:t>司法机关的判决或者裁定；</a:t>
          </a:r>
        </a:p>
        <a:p>
          <a:pPr lvl="0" algn="l" defTabSz="400050">
            <a:lnSpc>
              <a:spcPct val="90000"/>
            </a:lnSpc>
            <a:spcBef>
              <a:spcPct val="0"/>
            </a:spcBef>
            <a:spcAft>
              <a:spcPct val="35000"/>
            </a:spcAft>
          </a:pPr>
          <a:r>
            <a:rPr lang="en-US" sz="900" b="1" kern="1200" dirty="0" smtClean="0"/>
            <a:t>(</a:t>
          </a:r>
          <a:r>
            <a:rPr lang="zh-CN" sz="900" b="1" kern="1200" dirty="0" smtClean="0"/>
            <a:t>二</a:t>
          </a:r>
          <a:r>
            <a:rPr lang="en-US" sz="900" b="1" kern="1200" dirty="0" smtClean="0"/>
            <a:t>)</a:t>
          </a:r>
          <a:r>
            <a:rPr lang="zh-CN" sz="900" b="1" kern="1200" dirty="0" smtClean="0"/>
            <a:t>公安机关的立案结案证明、回复；</a:t>
          </a:r>
        </a:p>
        <a:p>
          <a:pPr lvl="0" algn="l" defTabSz="400050">
            <a:lnSpc>
              <a:spcPct val="90000"/>
            </a:lnSpc>
            <a:spcBef>
              <a:spcPct val="0"/>
            </a:spcBef>
            <a:spcAft>
              <a:spcPct val="35000"/>
            </a:spcAft>
          </a:pPr>
          <a:r>
            <a:rPr lang="en-US" sz="900" b="1" kern="1200" dirty="0" smtClean="0"/>
            <a:t>(</a:t>
          </a:r>
          <a:r>
            <a:rPr lang="zh-CN" sz="900" b="1" kern="1200" dirty="0" smtClean="0"/>
            <a:t>三</a:t>
          </a:r>
          <a:r>
            <a:rPr lang="en-US" sz="900" b="1" kern="1200" dirty="0" smtClean="0"/>
            <a:t>)</a:t>
          </a:r>
          <a:r>
            <a:rPr lang="zh-CN" sz="900" b="1" kern="1200" dirty="0" smtClean="0"/>
            <a:t>工商部门出具的注销、吊销及停业证明；</a:t>
          </a:r>
        </a:p>
        <a:p>
          <a:pPr lvl="0" algn="l" defTabSz="400050">
            <a:lnSpc>
              <a:spcPct val="90000"/>
            </a:lnSpc>
            <a:spcBef>
              <a:spcPct val="0"/>
            </a:spcBef>
            <a:spcAft>
              <a:spcPct val="35000"/>
            </a:spcAft>
          </a:pPr>
          <a:r>
            <a:rPr lang="en-US" sz="900" b="1" kern="1200" dirty="0" smtClean="0"/>
            <a:t>(</a:t>
          </a:r>
          <a:r>
            <a:rPr lang="zh-CN" sz="900" b="1" kern="1200" dirty="0" smtClean="0"/>
            <a:t>四</a:t>
          </a:r>
          <a:r>
            <a:rPr lang="en-US" sz="900" b="1" kern="1200" dirty="0" smtClean="0"/>
            <a:t>)</a:t>
          </a:r>
          <a:r>
            <a:rPr lang="zh-CN" sz="900" b="1" kern="1200" dirty="0" smtClean="0"/>
            <a:t>企业的破产清算公告或清偿文件；</a:t>
          </a:r>
        </a:p>
        <a:p>
          <a:pPr lvl="0" algn="l" defTabSz="400050">
            <a:lnSpc>
              <a:spcPct val="90000"/>
            </a:lnSpc>
            <a:spcBef>
              <a:spcPct val="0"/>
            </a:spcBef>
            <a:spcAft>
              <a:spcPct val="35000"/>
            </a:spcAft>
          </a:pPr>
          <a:r>
            <a:rPr lang="en-US" sz="900" b="1" kern="1200" dirty="0" smtClean="0"/>
            <a:t>(</a:t>
          </a:r>
          <a:r>
            <a:rPr lang="zh-CN" sz="900" b="1" kern="1200" dirty="0" smtClean="0"/>
            <a:t>五</a:t>
          </a:r>
          <a:r>
            <a:rPr lang="en-US" sz="900" b="1" kern="1200" dirty="0" smtClean="0"/>
            <a:t>)</a:t>
          </a:r>
          <a:r>
            <a:rPr lang="zh-CN" sz="900" b="1" kern="1200" dirty="0" smtClean="0"/>
            <a:t>行政机关的公文；</a:t>
          </a:r>
        </a:p>
        <a:p>
          <a:pPr lvl="0" algn="l" defTabSz="400050">
            <a:lnSpc>
              <a:spcPct val="90000"/>
            </a:lnSpc>
            <a:spcBef>
              <a:spcPct val="0"/>
            </a:spcBef>
            <a:spcAft>
              <a:spcPct val="35000"/>
            </a:spcAft>
          </a:pPr>
          <a:r>
            <a:rPr lang="en-US" sz="900" b="1" kern="1200" dirty="0" smtClean="0"/>
            <a:t>(</a:t>
          </a:r>
          <a:r>
            <a:rPr lang="zh-CN" sz="900" b="1" kern="1200" dirty="0" smtClean="0"/>
            <a:t>六</a:t>
          </a:r>
          <a:r>
            <a:rPr lang="en-US" sz="900" b="1" kern="1200" dirty="0" smtClean="0"/>
            <a:t>)</a:t>
          </a:r>
          <a:r>
            <a:rPr lang="zh-CN" sz="900" b="1" kern="1200" dirty="0" smtClean="0"/>
            <a:t>专业技术部门的鉴定报告；</a:t>
          </a:r>
        </a:p>
        <a:p>
          <a:pPr lvl="0" algn="l" defTabSz="400050">
            <a:lnSpc>
              <a:spcPct val="90000"/>
            </a:lnSpc>
            <a:spcBef>
              <a:spcPct val="0"/>
            </a:spcBef>
            <a:spcAft>
              <a:spcPct val="35000"/>
            </a:spcAft>
          </a:pPr>
          <a:r>
            <a:rPr lang="en-US" sz="900" b="1" kern="1200" dirty="0" smtClean="0"/>
            <a:t>(</a:t>
          </a:r>
          <a:r>
            <a:rPr lang="zh-CN" sz="900" b="1" kern="1200" dirty="0" smtClean="0"/>
            <a:t>七</a:t>
          </a:r>
          <a:r>
            <a:rPr lang="en-US" sz="900" b="1" kern="1200" dirty="0" smtClean="0"/>
            <a:t>)</a:t>
          </a:r>
          <a:r>
            <a:rPr lang="zh-CN" sz="900" b="1" kern="1200" dirty="0" smtClean="0"/>
            <a:t>具有法定资质的中介机构的经济鉴定证明；</a:t>
          </a:r>
        </a:p>
        <a:p>
          <a:pPr lvl="0" algn="l" defTabSz="400050">
            <a:lnSpc>
              <a:spcPct val="90000"/>
            </a:lnSpc>
            <a:spcBef>
              <a:spcPct val="0"/>
            </a:spcBef>
            <a:spcAft>
              <a:spcPct val="35000"/>
            </a:spcAft>
          </a:pPr>
          <a:r>
            <a:rPr lang="en-US" sz="900" b="1" kern="1200" dirty="0" smtClean="0"/>
            <a:t>(</a:t>
          </a:r>
          <a:r>
            <a:rPr lang="zh-CN" sz="900" b="1" kern="1200" dirty="0" smtClean="0"/>
            <a:t>八</a:t>
          </a:r>
          <a:r>
            <a:rPr lang="en-US" sz="900" b="1" kern="1200" dirty="0" smtClean="0"/>
            <a:t>)</a:t>
          </a:r>
          <a:r>
            <a:rPr lang="zh-CN" sz="900" b="1" kern="1200" dirty="0" smtClean="0"/>
            <a:t>仲裁机构的仲裁文书；</a:t>
          </a:r>
        </a:p>
        <a:p>
          <a:pPr lvl="0" algn="l" defTabSz="400050">
            <a:lnSpc>
              <a:spcPct val="90000"/>
            </a:lnSpc>
            <a:spcBef>
              <a:spcPct val="0"/>
            </a:spcBef>
            <a:spcAft>
              <a:spcPct val="35000"/>
            </a:spcAft>
          </a:pPr>
          <a:r>
            <a:rPr lang="en-US" sz="900" b="1" kern="1200" dirty="0" smtClean="0"/>
            <a:t>(</a:t>
          </a:r>
          <a:r>
            <a:rPr lang="zh-CN" sz="900" b="1" kern="1200" dirty="0" smtClean="0"/>
            <a:t>九</a:t>
          </a:r>
          <a:r>
            <a:rPr lang="en-US" sz="900" b="1" kern="1200" dirty="0" smtClean="0"/>
            <a:t>)</a:t>
          </a:r>
          <a:r>
            <a:rPr lang="zh-CN" sz="900" b="1" kern="1200" dirty="0" smtClean="0"/>
            <a:t>保险公司对投保资产出具的出险调查单、理赔计算单等保险单据；</a:t>
          </a:r>
        </a:p>
        <a:p>
          <a:pPr lvl="0" algn="l" defTabSz="400050">
            <a:lnSpc>
              <a:spcPct val="90000"/>
            </a:lnSpc>
            <a:spcBef>
              <a:spcPct val="0"/>
            </a:spcBef>
            <a:spcAft>
              <a:spcPct val="35000"/>
            </a:spcAft>
          </a:pPr>
          <a:r>
            <a:rPr lang="en-US" sz="900" b="1" kern="1200" dirty="0" smtClean="0"/>
            <a:t>(</a:t>
          </a:r>
          <a:r>
            <a:rPr lang="zh-CN" sz="900" b="1" kern="1200" dirty="0" smtClean="0"/>
            <a:t>十</a:t>
          </a:r>
          <a:r>
            <a:rPr lang="en-US" sz="900" b="1" kern="1200" dirty="0" smtClean="0"/>
            <a:t>)</a:t>
          </a:r>
          <a:r>
            <a:rPr lang="zh-CN" sz="900" b="1" kern="1200" dirty="0" smtClean="0"/>
            <a:t>符合法律规定的其他证据。</a:t>
          </a:r>
          <a:endParaRPr lang="zh-CN" altLang="en-US" sz="1050" b="1" kern="1200" dirty="0"/>
        </a:p>
      </dsp:txBody>
      <dsp:txXfrm>
        <a:off x="671852" y="2183182"/>
        <a:ext cx="3315442" cy="2074506"/>
      </dsp:txXfrm>
    </dsp:sp>
    <dsp:sp modelId="{9293F17B-BBC1-4710-9A87-9BBE247CBF8F}">
      <dsp:nvSpPr>
        <dsp:cNvPr id="0" name=""/>
        <dsp:cNvSpPr/>
      </dsp:nvSpPr>
      <dsp:spPr>
        <a:xfrm>
          <a:off x="4365390" y="1905900"/>
          <a:ext cx="3342611" cy="227638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2BB168E-E1A1-4D2E-A8CF-561470051E85}">
      <dsp:nvSpPr>
        <dsp:cNvPr id="0" name=""/>
        <dsp:cNvSpPr/>
      </dsp:nvSpPr>
      <dsp:spPr>
        <a:xfrm>
          <a:off x="4593231" y="2122349"/>
          <a:ext cx="3342611" cy="227638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l" defTabSz="400050">
            <a:lnSpc>
              <a:spcPct val="90000"/>
            </a:lnSpc>
            <a:spcBef>
              <a:spcPct val="0"/>
            </a:spcBef>
            <a:spcAft>
              <a:spcPct val="35000"/>
            </a:spcAft>
          </a:pPr>
          <a:r>
            <a:rPr lang="zh-CN" sz="900" b="1" kern="1200" dirty="0" smtClean="0"/>
            <a:t>主要包括：</a:t>
          </a:r>
        </a:p>
        <a:p>
          <a:pPr lvl="0" algn="l" defTabSz="400050">
            <a:lnSpc>
              <a:spcPct val="90000"/>
            </a:lnSpc>
            <a:spcBef>
              <a:spcPct val="0"/>
            </a:spcBef>
            <a:spcAft>
              <a:spcPct val="35000"/>
            </a:spcAft>
          </a:pPr>
          <a:r>
            <a:rPr lang="en-US" sz="900" b="1" kern="1200" dirty="0" smtClean="0"/>
            <a:t>(</a:t>
          </a:r>
          <a:r>
            <a:rPr lang="zh-CN" sz="900" b="1" kern="1200" dirty="0" smtClean="0"/>
            <a:t>一</a:t>
          </a:r>
          <a:r>
            <a:rPr lang="en-US" sz="900" b="1" kern="1200" dirty="0" smtClean="0"/>
            <a:t>)</a:t>
          </a:r>
          <a:r>
            <a:rPr lang="zh-CN" sz="900" b="1" kern="1200" dirty="0" smtClean="0"/>
            <a:t>有关会计核算资料和原始凭证；</a:t>
          </a:r>
        </a:p>
        <a:p>
          <a:pPr lvl="0" algn="l" defTabSz="400050">
            <a:lnSpc>
              <a:spcPct val="90000"/>
            </a:lnSpc>
            <a:spcBef>
              <a:spcPct val="0"/>
            </a:spcBef>
            <a:spcAft>
              <a:spcPct val="35000"/>
            </a:spcAft>
          </a:pPr>
          <a:r>
            <a:rPr lang="en-US" sz="900" b="1" kern="1200" dirty="0" smtClean="0"/>
            <a:t>(</a:t>
          </a:r>
          <a:r>
            <a:rPr lang="zh-CN" sz="900" b="1" kern="1200" dirty="0" smtClean="0"/>
            <a:t>二</a:t>
          </a:r>
          <a:r>
            <a:rPr lang="en-US" sz="900" b="1" kern="1200" dirty="0" smtClean="0"/>
            <a:t>)</a:t>
          </a:r>
          <a:r>
            <a:rPr lang="zh-CN" sz="900" b="1" kern="1200" dirty="0" smtClean="0"/>
            <a:t>资产盘点表；</a:t>
          </a:r>
        </a:p>
        <a:p>
          <a:pPr lvl="0" algn="l" defTabSz="400050">
            <a:lnSpc>
              <a:spcPct val="90000"/>
            </a:lnSpc>
            <a:spcBef>
              <a:spcPct val="0"/>
            </a:spcBef>
            <a:spcAft>
              <a:spcPct val="35000"/>
            </a:spcAft>
          </a:pPr>
          <a:r>
            <a:rPr lang="en-US" sz="900" b="1" kern="1200" dirty="0" smtClean="0"/>
            <a:t>(</a:t>
          </a:r>
          <a:r>
            <a:rPr lang="zh-CN" sz="900" b="1" kern="1200" dirty="0" smtClean="0"/>
            <a:t>三</a:t>
          </a:r>
          <a:r>
            <a:rPr lang="en-US" sz="900" b="1" kern="1200" dirty="0" smtClean="0"/>
            <a:t>)</a:t>
          </a:r>
          <a:r>
            <a:rPr lang="zh-CN" sz="900" b="1" kern="1200" dirty="0" smtClean="0"/>
            <a:t>相关经济行为的业务合同；</a:t>
          </a:r>
        </a:p>
        <a:p>
          <a:pPr lvl="0" algn="l" defTabSz="400050">
            <a:lnSpc>
              <a:spcPct val="90000"/>
            </a:lnSpc>
            <a:spcBef>
              <a:spcPct val="0"/>
            </a:spcBef>
            <a:spcAft>
              <a:spcPct val="35000"/>
            </a:spcAft>
          </a:pPr>
          <a:r>
            <a:rPr lang="en-US" sz="900" b="1" kern="1200" dirty="0" smtClean="0"/>
            <a:t>(</a:t>
          </a:r>
          <a:r>
            <a:rPr lang="zh-CN" sz="900" b="1" kern="1200" dirty="0" smtClean="0"/>
            <a:t>四</a:t>
          </a:r>
          <a:r>
            <a:rPr lang="en-US" sz="900" b="1" kern="1200" dirty="0" smtClean="0"/>
            <a:t>)</a:t>
          </a:r>
          <a:r>
            <a:rPr lang="zh-CN" sz="900" b="1" kern="1200" dirty="0" smtClean="0"/>
            <a:t>企业内部技术鉴定部门的鉴定文件或资料；</a:t>
          </a:r>
        </a:p>
        <a:p>
          <a:pPr lvl="0" algn="l" defTabSz="400050">
            <a:lnSpc>
              <a:spcPct val="90000"/>
            </a:lnSpc>
            <a:spcBef>
              <a:spcPct val="0"/>
            </a:spcBef>
            <a:spcAft>
              <a:spcPct val="35000"/>
            </a:spcAft>
          </a:pPr>
          <a:r>
            <a:rPr lang="en-US" sz="900" b="1" kern="1200" dirty="0" smtClean="0"/>
            <a:t>(</a:t>
          </a:r>
          <a:r>
            <a:rPr lang="zh-CN" sz="900" b="1" kern="1200" dirty="0" smtClean="0"/>
            <a:t>五</a:t>
          </a:r>
          <a:r>
            <a:rPr lang="en-US" sz="900" b="1" kern="1200" dirty="0" smtClean="0"/>
            <a:t>)</a:t>
          </a:r>
          <a:r>
            <a:rPr lang="zh-CN" sz="900" b="1" kern="1200" dirty="0" smtClean="0"/>
            <a:t>企业内部核批文件及有关情况说明；</a:t>
          </a:r>
        </a:p>
        <a:p>
          <a:pPr lvl="0" algn="l" defTabSz="400050">
            <a:lnSpc>
              <a:spcPct val="90000"/>
            </a:lnSpc>
            <a:spcBef>
              <a:spcPct val="0"/>
            </a:spcBef>
            <a:spcAft>
              <a:spcPct val="35000"/>
            </a:spcAft>
          </a:pPr>
          <a:r>
            <a:rPr lang="en-US" sz="900" b="1" kern="1200" dirty="0" smtClean="0"/>
            <a:t>(</a:t>
          </a:r>
          <a:r>
            <a:rPr lang="zh-CN" sz="900" b="1" kern="1200" dirty="0" smtClean="0"/>
            <a:t>六</a:t>
          </a:r>
          <a:r>
            <a:rPr lang="en-US" sz="900" b="1" kern="1200" dirty="0" smtClean="0"/>
            <a:t>)</a:t>
          </a:r>
          <a:r>
            <a:rPr lang="zh-CN" sz="900" b="1" kern="1200" dirty="0" smtClean="0"/>
            <a:t>对责任人由于经营管理责任造成损失的责任认定及赔偿情况说明；</a:t>
          </a:r>
        </a:p>
        <a:p>
          <a:pPr lvl="0" algn="l" defTabSz="400050">
            <a:lnSpc>
              <a:spcPct val="90000"/>
            </a:lnSpc>
            <a:spcBef>
              <a:spcPct val="0"/>
            </a:spcBef>
            <a:spcAft>
              <a:spcPct val="35000"/>
            </a:spcAft>
          </a:pPr>
          <a:r>
            <a:rPr lang="en-US" sz="900" b="1" kern="1200" dirty="0" smtClean="0"/>
            <a:t>(</a:t>
          </a:r>
          <a:r>
            <a:rPr lang="zh-CN" sz="900" b="1" kern="1200" dirty="0" smtClean="0"/>
            <a:t>七</a:t>
          </a:r>
          <a:r>
            <a:rPr lang="en-US" sz="900" b="1" kern="1200" dirty="0" smtClean="0"/>
            <a:t>)</a:t>
          </a:r>
          <a:r>
            <a:rPr lang="zh-CN" sz="900" b="1" kern="1200" dirty="0" smtClean="0"/>
            <a:t>法定代表人、企业负责人和企业财务负责人对特定事项真实性承担法律责任的声明。</a:t>
          </a:r>
          <a:endParaRPr lang="zh-CN" altLang="en-US" sz="900" b="1" kern="1200" dirty="0"/>
        </a:p>
      </dsp:txBody>
      <dsp:txXfrm>
        <a:off x="4659904" y="2189022"/>
        <a:ext cx="3209265" cy="2143043"/>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zh-CN" altLang="en-US"/>
          </a:p>
        </p:txBody>
      </p:sp>
      <p:sp>
        <p:nvSpPr>
          <p:cNvPr id="307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6BB8F787-A635-45F5-86B3-88530A0A5C7D}" type="datetimeFigureOut">
              <a:rPr lang="zh-CN" altLang="en-US"/>
              <a:pPr>
                <a:defRPr/>
              </a:pPr>
              <a:t>2016-1-27</a:t>
            </a:fld>
            <a:endParaRPr lang="en-US" altLang="zh-CN"/>
          </a:p>
        </p:txBody>
      </p:sp>
      <p:sp>
        <p:nvSpPr>
          <p:cNvPr id="13316"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p:spPr>
      </p:sp>
      <p:sp>
        <p:nvSpPr>
          <p:cNvPr id="307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307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altLang="zh-CN"/>
          </a:p>
        </p:txBody>
      </p:sp>
      <p:sp>
        <p:nvSpPr>
          <p:cNvPr id="307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BE49E4B8-D18A-42B7-ACA0-2DEC2A09FD16}" type="slidenum">
              <a:rPr lang="zh-CN" altLang="en-US"/>
              <a:pPr>
                <a:defRPr/>
              </a:pPr>
              <a:t>‹#›</a:t>
            </a:fld>
            <a:endParaRPr lang="en-US" altLang="zh-CN"/>
          </a:p>
        </p:txBody>
      </p:sp>
    </p:spTree>
    <p:extLst>
      <p:ext uri="{BB962C8B-B14F-4D97-AF65-F5344CB8AC3E}">
        <p14:creationId xmlns:p14="http://schemas.microsoft.com/office/powerpoint/2010/main" val="9440559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EC8D3753-01E1-4C61-8E44-2CFB60CCFCFF}" type="datetimeFigureOut">
              <a:rPr lang="zh-CN" altLang="en-US"/>
              <a:pPr>
                <a:defRPr/>
              </a:pPr>
              <a:t>2016-1-27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86317FC-F97B-4217-90E5-3E9B4F4AD3E2}"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4C78DA82-4FDE-40E0-8122-DA9952A6826A}" type="datetimeFigureOut">
              <a:rPr lang="zh-CN" altLang="en-US"/>
              <a:pPr>
                <a:defRPr/>
              </a:pPr>
              <a:t>2016-1-27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E03563F-1A02-4647-9E32-FB51E2E40510}"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97C4676F-CA00-4B08-983B-36BBC371F4E1}" type="datetimeFigureOut">
              <a:rPr lang="zh-CN" altLang="en-US"/>
              <a:pPr>
                <a:defRPr/>
              </a:pPr>
              <a:t>2016-1-27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6973DC3D-42AC-45E4-8286-CB7E987891E0}"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10"/>
          </p:nvPr>
        </p:nvSpPr>
        <p:spPr/>
        <p:txBody>
          <a:bodyPr/>
          <a:lstStyle>
            <a:lvl1pPr>
              <a:defRPr/>
            </a:lvl1pPr>
          </a:lstStyle>
          <a:p>
            <a:pPr>
              <a:defRPr/>
            </a:pPr>
            <a:fld id="{8ACBB3F3-C923-4A12-8839-49400DDE5EB4}" type="datetimeFigureOut">
              <a:rPr lang="zh-CN" altLang="en-US"/>
              <a:pPr>
                <a:defRPr/>
              </a:pPr>
              <a:t>2016-1-27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2C8DFCC8-DB04-4FF0-B5A1-9E18CB31186C}"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0679CF37-C0B1-4AD3-88C4-E3FB3A72911B}" type="datetimeFigureOut">
              <a:rPr lang="zh-CN" altLang="en-US"/>
              <a:pPr>
                <a:defRPr/>
              </a:pPr>
              <a:t>2016-1-27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BD591E3-90C4-403F-BFC0-AAA15BB37792}"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51462434-7AB4-491A-8128-09D8C2DEC663}" type="datetimeFigureOut">
              <a:rPr lang="zh-CN" altLang="en-US"/>
              <a:pPr>
                <a:defRPr/>
              </a:pPr>
              <a:t>2016-1-27</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BD293EA4-4632-4E54-B410-262818CE31A7}"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12A23FC5-51DA-4BB7-BBB5-9C98332BA574}" type="datetimeFigureOut">
              <a:rPr lang="zh-CN" altLang="en-US"/>
              <a:pPr>
                <a:defRPr/>
              </a:pPr>
              <a:t>2016-1-27</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DC6AB2EC-A29C-47BC-8BBF-11DAFEEF4A4C}"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D98DA065-B574-4E6F-B265-1D5FFE1F5C69}" type="datetimeFigureOut">
              <a:rPr lang="zh-CN" altLang="en-US"/>
              <a:pPr>
                <a:defRPr/>
              </a:pPr>
              <a:t>2016-1-27</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F0E7FDDA-7E61-4C38-A193-2E0EF5D03B61}"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C8A40EF1-1451-43D7-86AE-B86DC679F32C}" type="datetimeFigureOut">
              <a:rPr lang="zh-CN" altLang="en-US"/>
              <a:pPr>
                <a:defRPr/>
              </a:pPr>
              <a:t>2016-1-27</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69CAD0E6-D4E9-43DB-A67B-B28AB910C35B}"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A4431D63-8285-4F6F-8664-D339F5B272DE}" type="datetimeFigureOut">
              <a:rPr lang="zh-CN" altLang="en-US"/>
              <a:pPr>
                <a:defRPr/>
              </a:pPr>
              <a:t>2016-1-27</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FD2C3786-919C-41BE-9AD7-B14B6306EFA3}"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6FA0C15C-5F05-4453-B9F0-F80BF01D3199}" type="datetimeFigureOut">
              <a:rPr lang="zh-CN" altLang="en-US"/>
              <a:pPr>
                <a:defRPr/>
              </a:pPr>
              <a:t>2016-1-27</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AA8783AE-E87A-4E77-BE8F-49D31545D658}"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06375"/>
            <a:ext cx="8229600" cy="857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dirty="0" smtClean="0"/>
              <a:t>单击此处编辑母版标题样式</a:t>
            </a:r>
          </a:p>
        </p:txBody>
      </p:sp>
      <p:sp>
        <p:nvSpPr>
          <p:cNvPr id="1027" name="文本占位符 2"/>
          <p:cNvSpPr>
            <a:spLocks noGrp="1"/>
          </p:cNvSpPr>
          <p:nvPr>
            <p:ph type="body" idx="1"/>
          </p:nvPr>
        </p:nvSpPr>
        <p:spPr bwMode="auto">
          <a:xfrm>
            <a:off x="457200" y="1200150"/>
            <a:ext cx="8229600" cy="3394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p>
        </p:txBody>
      </p:sp>
      <p:sp>
        <p:nvSpPr>
          <p:cNvPr id="4" name="日期占位符 3"/>
          <p:cNvSpPr>
            <a:spLocks noGrp="1"/>
          </p:cNvSpPr>
          <p:nvPr>
            <p:ph type="dt" sz="half" idx="2"/>
          </p:nvPr>
        </p:nvSpPr>
        <p:spPr>
          <a:xfrm>
            <a:off x="468313" y="4876800"/>
            <a:ext cx="2133600" cy="266700"/>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9A7F4B4E-E943-4328-8CDA-6DF4A6E0776D}" type="datetimeFigureOut">
              <a:rPr lang="zh-CN" altLang="en-US"/>
              <a:pPr>
                <a:defRPr/>
              </a:pPr>
              <a:t>2016-1-27</a:t>
            </a:fld>
            <a:endParaRPr lang="zh-CN" altLang="en-US"/>
          </a:p>
        </p:txBody>
      </p:sp>
      <p:sp>
        <p:nvSpPr>
          <p:cNvPr id="5" name="页脚占位符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B8E2B4B4-A74C-476F-8948-77D97DEA3D58}"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l" rtl="0" eaLnBrk="0" fontAlgn="base" hangingPunct="0">
        <a:spcBef>
          <a:spcPct val="0"/>
        </a:spcBef>
        <a:spcAft>
          <a:spcPct val="0"/>
        </a:spcAft>
        <a:defRPr sz="3200" b="1" kern="1200">
          <a:solidFill>
            <a:schemeClr val="tx1"/>
          </a:solidFill>
          <a:latin typeface="微软雅黑" pitchFamily="34" charset="-122"/>
          <a:ea typeface="微软雅黑" pitchFamily="34" charset="-122"/>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charset="0"/>
        <a:buChar char="•"/>
        <a:defRPr sz="2400" b="1" kern="1200">
          <a:solidFill>
            <a:schemeClr val="tx1"/>
          </a:solidFill>
          <a:latin typeface="微软雅黑" pitchFamily="34" charset="-122"/>
          <a:ea typeface="微软雅黑" pitchFamily="34" charset="-122"/>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2014&#24180;&#27827;&#21271;&#30465;&#22269;&#23478;&#31246;&#21153;&#23616;&#20844;&#21578;&#31532;5&#21495;&#20851;&#20110;&#20225;&#19994;&#25152;&#24471;&#31246;&#33509;&#24178;&#25919;&#31574;&#38382;&#39064;&#30340;&#20844;&#21578;.doc"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2015&#31246;&#24635;&#20989;193&#21495;&#20851;&#20110;&#37122;&#23572;&#22810;&#26031;&#32650;&#32466;&#38598;&#22242;&#26377;&#38480;&#36131;&#20219;&#20844;&#21496;&#36164;&#20135;&#25439;&#22833;&#31246;&#21069;&#25187;&#38500;&#38382;&#39064;&#30340;&#25209;&#22797;.doc"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26680;&#23450;&#24449;&#25910;&#19982;&#26597;&#36134;&#24449;&#25910;&#30456;&#20114;&#36716;&#25442;&#65292;&#22312;&#24357;&#34917;&#26399;&#20869;&#30340;&#20111;&#25439;&#33021;&#21542;&#32487;&#32493;&#24357;&#34917;&#65311;.docx"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34394;&#25253;&#20111;&#25439;&#30340;&#22788;&#29702;&#26696;&#20363;.doc"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2011&#24180;&#22269;&#23478;&#31246;&#21153;&#24635;&#23616;&#20844;&#21578;&#31532;25&#21495;&#20225;&#19994;&#36164;&#20135;&#25439;&#22833;&#25152;&#24471;&#31246;&#31246;&#21069;&#25187;&#38500;&#31649;&#29702;&#21150;&#27861;.doc"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hyperlink" Target="2015&#24180;&#22269;&#23478;&#31246;&#21153;&#24635;&#23616;&#20844;&#21578;&#31532;31&#21495;&#20851;&#20110;&#21457;&#24067;&#12298;&#20013;&#21326;&#20154;&#27665;&#20849;&#21644;&#22269;&#20225;&#19994;&#25152;&#24471;&#31246;&#26376;&#65288;&#23395;&#65289;&#24230;&#39044;&#32564;&#32435;&#31246;&#30003;&#25253;&#34920;(2015&#24180;&#29256;)&#31561;&#25253;&#34920;&#12299;&#30340;&#20844;&#21578;.doc"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2011&#24180;&#22269;&#23478;&#31246;&#21153;&#24635;&#23616;&#20844;&#21578;&#31532;25&#21495;&#20225;&#19994;&#36164;&#20135;&#25439;&#22833;&#25152;&#24471;&#31246;&#31246;&#21069;&#25187;&#38500;&#31649;&#29702;&#21150;&#27861;.doc"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859688" y="771550"/>
            <a:ext cx="7312712" cy="2185214"/>
          </a:xfrm>
          <a:prstGeom prst="rect">
            <a:avLst/>
          </a:prstGeom>
        </p:spPr>
        <p:txBody>
          <a:bodyPr wrap="square">
            <a:spAutoFit/>
          </a:bodyPr>
          <a:lstStyle/>
          <a:p>
            <a:r>
              <a:rPr lang="zh-CN" altLang="en-US" sz="4400" b="1" dirty="0" smtClean="0">
                <a:solidFill>
                  <a:schemeClr val="accent1">
                    <a:lumMod val="50000"/>
                  </a:schemeClr>
                </a:solidFill>
                <a:latin typeface="隶书" panose="02010509060101010101" pitchFamily="49" charset="-122"/>
                <a:ea typeface="隶书" panose="02010509060101010101" pitchFamily="49" charset="-122"/>
              </a:rPr>
              <a:t>第</a:t>
            </a:r>
            <a:r>
              <a:rPr lang="zh-CN" altLang="en-US" sz="4400" b="1" dirty="0">
                <a:solidFill>
                  <a:schemeClr val="accent1">
                    <a:lumMod val="50000"/>
                  </a:schemeClr>
                </a:solidFill>
                <a:latin typeface="隶书" panose="02010509060101010101" pitchFamily="49" charset="-122"/>
                <a:ea typeface="隶书" panose="02010509060101010101" pitchFamily="49" charset="-122"/>
              </a:rPr>
              <a:t>六</a:t>
            </a:r>
            <a:r>
              <a:rPr lang="zh-CN" altLang="en-US" sz="4400" b="1" dirty="0" smtClean="0">
                <a:solidFill>
                  <a:schemeClr val="accent1">
                    <a:lumMod val="50000"/>
                  </a:schemeClr>
                </a:solidFill>
                <a:latin typeface="隶书" panose="02010509060101010101" pitchFamily="49" charset="-122"/>
                <a:ea typeface="隶书" panose="02010509060101010101" pitchFamily="49" charset="-122"/>
              </a:rPr>
              <a:t>讲</a:t>
            </a:r>
            <a:endParaRPr lang="en-US" altLang="zh-CN" sz="4400" b="1" dirty="0">
              <a:solidFill>
                <a:schemeClr val="accent1">
                  <a:lumMod val="50000"/>
                </a:schemeClr>
              </a:solidFill>
              <a:latin typeface="隶书" panose="02010509060101010101" pitchFamily="49" charset="-122"/>
              <a:ea typeface="隶书" panose="02010509060101010101" pitchFamily="49" charset="-122"/>
            </a:endParaRPr>
          </a:p>
          <a:p>
            <a:r>
              <a:rPr lang="zh-CN" altLang="en-US" sz="4400" b="1" dirty="0">
                <a:solidFill>
                  <a:schemeClr val="accent1">
                    <a:lumMod val="50000"/>
                  </a:schemeClr>
                </a:solidFill>
                <a:latin typeface="隶书" panose="02010509060101010101" pitchFamily="49" charset="-122"/>
                <a:ea typeface="隶书" panose="02010509060101010101" pitchFamily="49" charset="-122"/>
              </a:rPr>
              <a:t>商品流通企业资产</a:t>
            </a:r>
            <a:r>
              <a:rPr lang="zh-CN" altLang="en-US" sz="4400" b="1" dirty="0" smtClean="0">
                <a:solidFill>
                  <a:schemeClr val="accent1">
                    <a:lumMod val="50000"/>
                  </a:schemeClr>
                </a:solidFill>
                <a:latin typeface="隶书" panose="02010509060101010101" pitchFamily="49" charset="-122"/>
                <a:ea typeface="隶书" panose="02010509060101010101" pitchFamily="49" charset="-122"/>
              </a:rPr>
              <a:t>损失</a:t>
            </a:r>
            <a:endParaRPr lang="en-US" altLang="zh-CN" sz="4400" b="1" dirty="0" smtClean="0">
              <a:solidFill>
                <a:schemeClr val="accent1">
                  <a:lumMod val="50000"/>
                </a:schemeClr>
              </a:solidFill>
              <a:latin typeface="隶书" panose="02010509060101010101" pitchFamily="49" charset="-122"/>
              <a:ea typeface="隶书" panose="02010509060101010101" pitchFamily="49" charset="-122"/>
            </a:endParaRPr>
          </a:p>
          <a:p>
            <a:r>
              <a:rPr lang="zh-CN" altLang="en-US" sz="4400" b="1" dirty="0" smtClean="0">
                <a:solidFill>
                  <a:schemeClr val="accent1">
                    <a:lumMod val="50000"/>
                  </a:schemeClr>
                </a:solidFill>
                <a:latin typeface="隶书" panose="02010509060101010101" pitchFamily="49" charset="-122"/>
                <a:ea typeface="隶书" panose="02010509060101010101" pitchFamily="49" charset="-122"/>
              </a:rPr>
              <a:t>与</a:t>
            </a:r>
            <a:r>
              <a:rPr lang="zh-CN" altLang="en-US" sz="4400" b="1" dirty="0">
                <a:solidFill>
                  <a:schemeClr val="accent1">
                    <a:lumMod val="50000"/>
                  </a:schemeClr>
                </a:solidFill>
                <a:latin typeface="隶书" panose="02010509060101010101" pitchFamily="49" charset="-122"/>
                <a:ea typeface="隶书" panose="02010509060101010101" pitchFamily="49" charset="-122"/>
              </a:rPr>
              <a:t>弥补亏损的疑难点处理</a:t>
            </a:r>
          </a:p>
        </p:txBody>
      </p:sp>
      <p:sp>
        <p:nvSpPr>
          <p:cNvPr id="5" name="TextBox 4"/>
          <p:cNvSpPr txBox="1"/>
          <p:nvPr/>
        </p:nvSpPr>
        <p:spPr>
          <a:xfrm>
            <a:off x="2987824" y="3651870"/>
            <a:ext cx="2656496" cy="584775"/>
          </a:xfrm>
          <a:prstGeom prst="rect">
            <a:avLst/>
          </a:prstGeom>
          <a:noFill/>
        </p:spPr>
        <p:txBody>
          <a:bodyPr wrap="none" rtlCol="0">
            <a:spAutoFit/>
          </a:bodyPr>
          <a:lstStyle/>
          <a:p>
            <a:r>
              <a:rPr lang="zh-CN" altLang="en-US" sz="3200" b="1" dirty="0" smtClean="0"/>
              <a:t>主讲人：陈艳</a:t>
            </a:r>
            <a:endParaRPr lang="zh-CN" altLang="en-US" sz="3200" b="1" dirty="0"/>
          </a:p>
        </p:txBody>
      </p:sp>
    </p:spTree>
    <p:extLst>
      <p:ext uri="{BB962C8B-B14F-4D97-AF65-F5344CB8AC3E}">
        <p14:creationId xmlns:p14="http://schemas.microsoft.com/office/powerpoint/2010/main" val="40002409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ChangeArrowheads="1"/>
          </p:cNvSpPr>
          <p:nvPr>
            <p:ph type="title"/>
          </p:nvPr>
        </p:nvSpPr>
        <p:spPr/>
        <p:txBody>
          <a:bodyPr/>
          <a:lstStyle/>
          <a:p>
            <a:endParaRPr lang="zh-CN" altLang="en-US" smtClean="0"/>
          </a:p>
        </p:txBody>
      </p:sp>
      <p:sp>
        <p:nvSpPr>
          <p:cNvPr id="153603" name="Rectangle 3"/>
          <p:cNvSpPr>
            <a:spLocks noGrp="1" noChangeArrowheads="1"/>
          </p:cNvSpPr>
          <p:nvPr>
            <p:ph type="body" idx="1"/>
          </p:nvPr>
        </p:nvSpPr>
        <p:spPr>
          <a:xfrm>
            <a:off x="467544" y="411510"/>
            <a:ext cx="8136904" cy="4104605"/>
          </a:xfrm>
        </p:spPr>
        <p:txBody>
          <a:bodyPr>
            <a:noAutofit/>
          </a:bodyPr>
          <a:lstStyle/>
          <a:p>
            <a:pPr>
              <a:lnSpc>
                <a:spcPct val="150000"/>
              </a:lnSpc>
              <a:buNone/>
            </a:pPr>
            <a:r>
              <a:rPr lang="zh-CN" altLang="en-US" sz="2000" b="1" dirty="0" smtClean="0"/>
              <a:t>   公告第九条  下列资产损失，应以</a:t>
            </a:r>
            <a:r>
              <a:rPr lang="zh-CN" altLang="en-US" sz="2000" b="1" dirty="0" smtClean="0">
                <a:solidFill>
                  <a:srgbClr val="CC3300"/>
                </a:solidFill>
              </a:rPr>
              <a:t>清单申报</a:t>
            </a:r>
            <a:r>
              <a:rPr lang="zh-CN" altLang="en-US" sz="2000" b="1" dirty="0" smtClean="0"/>
              <a:t>的方式向税务机关申报扣除：</a:t>
            </a:r>
          </a:p>
          <a:p>
            <a:pPr>
              <a:buNone/>
            </a:pPr>
            <a:r>
              <a:rPr lang="zh-CN" altLang="en-US" sz="2000" b="1" dirty="0" smtClean="0"/>
              <a:t>　　</a:t>
            </a:r>
            <a:r>
              <a:rPr lang="en-US" altLang="zh-CN" sz="2000" b="1" dirty="0" smtClean="0"/>
              <a:t>(</a:t>
            </a:r>
            <a:r>
              <a:rPr lang="zh-CN" altLang="en-US" sz="2000" b="1" dirty="0" smtClean="0"/>
              <a:t>一</a:t>
            </a:r>
            <a:r>
              <a:rPr lang="en-US" altLang="zh-CN" sz="2000" b="1" dirty="0" smtClean="0"/>
              <a:t>)</a:t>
            </a:r>
            <a:r>
              <a:rPr lang="zh-CN" altLang="en-US" sz="2000" b="1" dirty="0" smtClean="0"/>
              <a:t>企业在正常经营管理活动中，按照</a:t>
            </a:r>
            <a:r>
              <a:rPr lang="zh-CN" altLang="en-US" sz="2000" b="1" dirty="0" smtClean="0">
                <a:solidFill>
                  <a:srgbClr val="C00000"/>
                </a:solidFill>
              </a:rPr>
              <a:t>公允价格销售、转让、变卖非货币资产</a:t>
            </a:r>
            <a:r>
              <a:rPr lang="zh-CN" altLang="en-US" sz="2000" b="1" dirty="0" smtClean="0"/>
              <a:t>的损失；</a:t>
            </a:r>
          </a:p>
          <a:p>
            <a:pPr>
              <a:buNone/>
            </a:pPr>
            <a:r>
              <a:rPr lang="zh-CN" altLang="en-US" sz="2000" b="1" dirty="0" smtClean="0"/>
              <a:t>　　</a:t>
            </a:r>
            <a:r>
              <a:rPr lang="en-US" altLang="zh-CN" sz="2000" b="1" dirty="0" smtClean="0"/>
              <a:t>(</a:t>
            </a:r>
            <a:r>
              <a:rPr lang="zh-CN" altLang="en-US" sz="2000" b="1" dirty="0" smtClean="0"/>
              <a:t>二</a:t>
            </a:r>
            <a:r>
              <a:rPr lang="en-US" altLang="zh-CN" sz="2000" b="1" dirty="0" smtClean="0"/>
              <a:t>)</a:t>
            </a:r>
            <a:r>
              <a:rPr lang="zh-CN" altLang="en-US" sz="2000" b="1" dirty="0" smtClean="0"/>
              <a:t>企业各项</a:t>
            </a:r>
            <a:r>
              <a:rPr lang="zh-CN" altLang="en-US" sz="2000" b="1" dirty="0" smtClean="0">
                <a:solidFill>
                  <a:srgbClr val="C00000"/>
                </a:solidFill>
              </a:rPr>
              <a:t>存货</a:t>
            </a:r>
            <a:r>
              <a:rPr lang="zh-CN" altLang="en-US" sz="2000" b="1" dirty="0" smtClean="0"/>
              <a:t>发生的</a:t>
            </a:r>
            <a:r>
              <a:rPr lang="zh-CN" altLang="en-US" sz="2000" b="1" dirty="0" smtClean="0">
                <a:solidFill>
                  <a:srgbClr val="C00000"/>
                </a:solidFill>
              </a:rPr>
              <a:t>正常损耗</a:t>
            </a:r>
            <a:r>
              <a:rPr lang="zh-CN" altLang="en-US" sz="2000" b="1" dirty="0" smtClean="0"/>
              <a:t>；</a:t>
            </a:r>
          </a:p>
          <a:p>
            <a:pPr>
              <a:buNone/>
            </a:pPr>
            <a:r>
              <a:rPr lang="zh-CN" altLang="en-US" sz="2000" b="1" dirty="0" smtClean="0"/>
              <a:t>　　</a:t>
            </a:r>
            <a:r>
              <a:rPr lang="en-US" altLang="zh-CN" sz="2000" b="1" dirty="0" smtClean="0"/>
              <a:t>(</a:t>
            </a:r>
            <a:r>
              <a:rPr lang="zh-CN" altLang="en-US" sz="2000" b="1" dirty="0" smtClean="0"/>
              <a:t>三</a:t>
            </a:r>
            <a:r>
              <a:rPr lang="en-US" altLang="zh-CN" sz="2000" b="1" dirty="0" smtClean="0"/>
              <a:t>)</a:t>
            </a:r>
            <a:r>
              <a:rPr lang="zh-CN" altLang="en-US" sz="2000" b="1" dirty="0" smtClean="0"/>
              <a:t>企业固定资产达到或超过使用年限而正常报废清理的损失；</a:t>
            </a:r>
          </a:p>
          <a:p>
            <a:pPr>
              <a:buNone/>
            </a:pPr>
            <a:r>
              <a:rPr lang="zh-CN" altLang="en-US" sz="2000" b="1" dirty="0" smtClean="0"/>
              <a:t>　　</a:t>
            </a:r>
            <a:r>
              <a:rPr lang="en-US" altLang="zh-CN" sz="2000" b="1" dirty="0" smtClean="0"/>
              <a:t>(</a:t>
            </a:r>
            <a:r>
              <a:rPr lang="zh-CN" altLang="en-US" sz="2000" b="1" dirty="0" smtClean="0"/>
              <a:t>四</a:t>
            </a:r>
            <a:r>
              <a:rPr lang="en-US" altLang="zh-CN" sz="2000" b="1" dirty="0" smtClean="0"/>
              <a:t>)</a:t>
            </a:r>
            <a:r>
              <a:rPr lang="zh-CN" altLang="en-US" sz="2000" b="1" dirty="0" smtClean="0"/>
              <a:t>企业生产性生物资产达到或超过使用年限而正常死亡发生的资产损失；</a:t>
            </a:r>
          </a:p>
          <a:p>
            <a:pPr>
              <a:buNone/>
            </a:pPr>
            <a:r>
              <a:rPr lang="zh-CN" altLang="en-US" sz="2000" b="1" dirty="0" smtClean="0"/>
              <a:t>　　</a:t>
            </a:r>
            <a:r>
              <a:rPr lang="en-US" altLang="zh-CN" sz="2000" b="1" dirty="0" smtClean="0"/>
              <a:t>(</a:t>
            </a:r>
            <a:r>
              <a:rPr lang="zh-CN" altLang="en-US" sz="2000" b="1" dirty="0" smtClean="0"/>
              <a:t>五</a:t>
            </a:r>
            <a:r>
              <a:rPr lang="en-US" altLang="zh-CN" sz="2000" b="1" dirty="0" smtClean="0"/>
              <a:t>)</a:t>
            </a:r>
            <a:r>
              <a:rPr lang="zh-CN" altLang="en-US" sz="2000" b="1" dirty="0" smtClean="0"/>
              <a:t>企业按照市场公平交易原则，通过各种交易场所、市场等买卖债券、股票、期货、基金以及金融衍生产品等发生的损失。</a:t>
            </a:r>
          </a:p>
        </p:txBody>
      </p:sp>
    </p:spTree>
    <p:extLst>
      <p:ext uri="{BB962C8B-B14F-4D97-AF65-F5344CB8AC3E}">
        <p14:creationId xmlns:p14="http://schemas.microsoft.com/office/powerpoint/2010/main" val="16596608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ChangeArrowheads="1"/>
          </p:cNvSpPr>
          <p:nvPr>
            <p:ph type="title"/>
          </p:nvPr>
        </p:nvSpPr>
        <p:spPr/>
        <p:txBody>
          <a:bodyPr/>
          <a:lstStyle/>
          <a:p>
            <a:endParaRPr lang="zh-CN" altLang="en-US" dirty="0" smtClean="0"/>
          </a:p>
        </p:txBody>
      </p:sp>
      <p:sp>
        <p:nvSpPr>
          <p:cNvPr id="154627" name="Rectangle 3"/>
          <p:cNvSpPr>
            <a:spLocks noGrp="1" noChangeArrowheads="1"/>
          </p:cNvSpPr>
          <p:nvPr>
            <p:ph type="body" idx="1"/>
          </p:nvPr>
        </p:nvSpPr>
        <p:spPr>
          <a:xfrm>
            <a:off x="467544" y="627534"/>
            <a:ext cx="8153400" cy="3960440"/>
          </a:xfrm>
        </p:spPr>
        <p:txBody>
          <a:bodyPr>
            <a:normAutofit fontScale="85000" lnSpcReduction="20000"/>
          </a:bodyPr>
          <a:lstStyle/>
          <a:p>
            <a:pPr>
              <a:lnSpc>
                <a:spcPct val="120000"/>
              </a:lnSpc>
            </a:pPr>
            <a:r>
              <a:rPr lang="zh-CN" altLang="en-US" sz="2400" b="1" dirty="0" smtClean="0">
                <a:solidFill>
                  <a:srgbClr val="C00000"/>
                </a:solidFill>
                <a:latin typeface="华文新魏" pitchFamily="2" charset="-122"/>
                <a:ea typeface="华文新魏" pitchFamily="2" charset="-122"/>
              </a:rPr>
              <a:t>清单申报</a:t>
            </a:r>
            <a:r>
              <a:rPr lang="zh-CN" altLang="en-US" sz="2400" b="1" dirty="0" smtClean="0">
                <a:latin typeface="华文新魏" pitchFamily="2" charset="-122"/>
                <a:ea typeface="华文新魏" pitchFamily="2" charset="-122"/>
              </a:rPr>
              <a:t>方式下，列举的损失一般都是企业正常经营管理活动发生的，损失情况简单并且业务量大，因此，企业应按照内部管理控制的要求，做好资产损失的确认工作，将损失情况按照会计核算科目进行归类、汇总，然后将</a:t>
            </a:r>
            <a:r>
              <a:rPr lang="zh-CN" altLang="en-US" sz="2400" b="1" u="sng" dirty="0" smtClean="0">
                <a:latin typeface="华文新魏" pitchFamily="2" charset="-122"/>
                <a:ea typeface="华文新魏" pitchFamily="2" charset="-122"/>
              </a:rPr>
              <a:t>汇总清单报送税务机关，</a:t>
            </a:r>
            <a:r>
              <a:rPr lang="zh-CN" altLang="en-US" sz="2400" b="1" dirty="0" smtClean="0">
                <a:latin typeface="华文新魏" pitchFamily="2" charset="-122"/>
                <a:ea typeface="华文新魏" pitchFamily="2" charset="-122"/>
              </a:rPr>
              <a:t>并保留好相关资产会计核算资料和原始凭证及内部证明等证据，以备税务机关日常检查。</a:t>
            </a:r>
          </a:p>
          <a:p>
            <a:pPr>
              <a:lnSpc>
                <a:spcPct val="120000"/>
              </a:lnSpc>
            </a:pPr>
            <a:r>
              <a:rPr lang="zh-CN" altLang="en-US" sz="2400" b="1" dirty="0" smtClean="0">
                <a:solidFill>
                  <a:srgbClr val="C00000"/>
                </a:solidFill>
                <a:latin typeface="华文新魏" pitchFamily="2" charset="-122"/>
                <a:ea typeface="华文新魏" pitchFamily="2" charset="-122"/>
              </a:rPr>
              <a:t>专项申报</a:t>
            </a:r>
            <a:r>
              <a:rPr lang="zh-CN" altLang="en-US" sz="2400" b="1" dirty="0" smtClean="0">
                <a:latin typeface="华文新魏" pitchFamily="2" charset="-122"/>
                <a:ea typeface="华文新魏" pitchFamily="2" charset="-122"/>
              </a:rPr>
              <a:t>方式下，要求企业</a:t>
            </a:r>
            <a:r>
              <a:rPr lang="zh-CN" altLang="en-US" sz="2400" b="1" u="sng" dirty="0" smtClean="0">
                <a:solidFill>
                  <a:srgbClr val="C00000"/>
                </a:solidFill>
                <a:latin typeface="华文新魏" pitchFamily="2" charset="-122"/>
                <a:ea typeface="华文新魏" pitchFamily="2" charset="-122"/>
              </a:rPr>
              <a:t>应逐项或逐笔报送申请报告，同时附送会计核算资料及其他相关的纳税资料。</a:t>
            </a:r>
            <a:r>
              <a:rPr lang="zh-CN" altLang="en-US" sz="2400" b="1" dirty="0" smtClean="0">
                <a:latin typeface="华文新魏" pitchFamily="2" charset="-122"/>
                <a:ea typeface="华文新魏" pitchFamily="2" charset="-122"/>
              </a:rPr>
              <a:t>企业在申报资产损失税前扣除过程中不符合要求的，税务机关应当要求其改正，企业拒绝改正的，税务机关有权不予受理</a:t>
            </a:r>
            <a:r>
              <a:rPr lang="zh-CN" altLang="en-US" sz="2800" b="1" dirty="0" smtClean="0">
                <a:latin typeface="华文新魏" pitchFamily="2" charset="-122"/>
                <a:ea typeface="华文新魏" pitchFamily="2" charset="-122"/>
              </a:rPr>
              <a:t>。</a:t>
            </a:r>
            <a:endParaRPr lang="en-US" altLang="zh-CN" sz="2800" b="1" dirty="0" smtClean="0">
              <a:latin typeface="华文新魏" pitchFamily="2" charset="-122"/>
              <a:ea typeface="华文新魏" pitchFamily="2" charset="-122"/>
            </a:endParaRPr>
          </a:p>
          <a:p>
            <a:endParaRPr lang="en-US" altLang="zh-CN" sz="2800" b="1" dirty="0" smtClean="0">
              <a:latin typeface="华文新魏" pitchFamily="2" charset="-122"/>
              <a:ea typeface="华文新魏" pitchFamily="2" charset="-122"/>
            </a:endParaRPr>
          </a:p>
          <a:p>
            <a:r>
              <a:rPr lang="zh-CN" altLang="en-US" dirty="0" smtClean="0"/>
              <a:t>清单</a:t>
            </a:r>
            <a:r>
              <a:rPr lang="zh-CN" altLang="en-US" dirty="0"/>
              <a:t>申报只填报</a:t>
            </a:r>
            <a:r>
              <a:rPr lang="en-US" altLang="zh-CN" dirty="0"/>
              <a:t>105090</a:t>
            </a:r>
            <a:r>
              <a:rPr lang="zh-CN" altLang="en-US" dirty="0"/>
              <a:t>报表，相关资料留存备查；</a:t>
            </a:r>
            <a:endParaRPr lang="en-US" altLang="zh-CN" dirty="0"/>
          </a:p>
          <a:p>
            <a:r>
              <a:rPr lang="zh-CN" altLang="en-US" dirty="0"/>
              <a:t>专项申报要填报</a:t>
            </a:r>
            <a:r>
              <a:rPr lang="en-US" altLang="zh-CN" dirty="0"/>
              <a:t>105091</a:t>
            </a:r>
            <a:r>
              <a:rPr lang="zh-CN" altLang="en-US" dirty="0"/>
              <a:t>报表</a:t>
            </a:r>
            <a:r>
              <a:rPr lang="en-US" altLang="zh-CN" dirty="0"/>
              <a:t>，</a:t>
            </a:r>
            <a:r>
              <a:rPr lang="zh-CN" altLang="en-US" dirty="0"/>
              <a:t>同</a:t>
            </a:r>
            <a:r>
              <a:rPr lang="zh-CN" altLang="en-US" dirty="0" smtClean="0"/>
              <a:t>时将</a:t>
            </a:r>
            <a:r>
              <a:rPr lang="zh-CN" altLang="en-US" dirty="0"/>
              <a:t>相关资料报送税局。</a:t>
            </a:r>
            <a:endParaRPr lang="en-US" altLang="zh-CN" dirty="0"/>
          </a:p>
          <a:p>
            <a:pPr>
              <a:lnSpc>
                <a:spcPct val="80000"/>
              </a:lnSpc>
            </a:pPr>
            <a:endParaRPr lang="zh-CN" altLang="en-US" sz="2800" b="1" dirty="0" smtClean="0">
              <a:latin typeface="华文新魏" pitchFamily="2" charset="-122"/>
              <a:ea typeface="华文新魏" pitchFamily="2" charset="-122"/>
            </a:endParaRPr>
          </a:p>
        </p:txBody>
      </p:sp>
    </p:spTree>
    <p:extLst>
      <p:ext uri="{BB962C8B-B14F-4D97-AF65-F5344CB8AC3E}">
        <p14:creationId xmlns:p14="http://schemas.microsoft.com/office/powerpoint/2010/main" val="24531005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lvl="0"/>
            <a:endParaRPr lang="zh-CN" altLang="en-US" dirty="0">
              <a:solidFill>
                <a:srgbClr val="C00000"/>
              </a:solidFill>
            </a:endParaRPr>
          </a:p>
        </p:txBody>
      </p:sp>
      <p:sp>
        <p:nvSpPr>
          <p:cNvPr id="3" name="内容占位符 2"/>
          <p:cNvSpPr>
            <a:spLocks noGrp="1"/>
          </p:cNvSpPr>
          <p:nvPr>
            <p:ph idx="1"/>
          </p:nvPr>
        </p:nvSpPr>
        <p:spPr>
          <a:xfrm>
            <a:off x="467544" y="1059582"/>
            <a:ext cx="8229600" cy="3394075"/>
          </a:xfrm>
        </p:spPr>
        <p:txBody>
          <a:bodyPr/>
          <a:lstStyle/>
          <a:p>
            <a:pPr marL="0" indent="0">
              <a:buNone/>
            </a:pPr>
            <a:r>
              <a:rPr lang="zh-CN" altLang="zh-CN" sz="2200" dirty="0" smtClean="0"/>
              <a:t>关于</a:t>
            </a:r>
            <a:r>
              <a:rPr lang="zh-CN" altLang="zh-CN" sz="2200" dirty="0"/>
              <a:t>商业零售企业存货损失税前扣除问题的</a:t>
            </a:r>
            <a:r>
              <a:rPr lang="zh-CN" altLang="zh-CN" sz="2200" dirty="0" smtClean="0"/>
              <a:t>公告</a:t>
            </a:r>
            <a:r>
              <a:rPr lang="en-US" altLang="zh-CN" sz="2200" dirty="0" smtClean="0"/>
              <a:t>  </a:t>
            </a:r>
          </a:p>
          <a:p>
            <a:pPr marL="0" indent="0">
              <a:buNone/>
            </a:pPr>
            <a:r>
              <a:rPr lang="en-US" altLang="zh-CN" sz="2200" dirty="0" smtClean="0">
                <a:solidFill>
                  <a:srgbClr val="C00000"/>
                </a:solidFill>
              </a:rPr>
              <a:t> </a:t>
            </a:r>
            <a:r>
              <a:rPr lang="zh-CN" altLang="zh-CN" sz="2200" dirty="0" smtClean="0">
                <a:solidFill>
                  <a:srgbClr val="C00000"/>
                </a:solidFill>
              </a:rPr>
              <a:t>国家</a:t>
            </a:r>
            <a:r>
              <a:rPr lang="zh-CN" altLang="zh-CN" sz="2200" dirty="0">
                <a:solidFill>
                  <a:srgbClr val="C00000"/>
                </a:solidFill>
              </a:rPr>
              <a:t>税务总局公告</a:t>
            </a:r>
            <a:r>
              <a:rPr lang="en-US" altLang="zh-CN" sz="2200" dirty="0">
                <a:solidFill>
                  <a:srgbClr val="C00000"/>
                </a:solidFill>
              </a:rPr>
              <a:t>2014</a:t>
            </a:r>
            <a:r>
              <a:rPr lang="zh-CN" altLang="zh-CN" sz="2200" dirty="0">
                <a:solidFill>
                  <a:srgbClr val="C00000"/>
                </a:solidFill>
              </a:rPr>
              <a:t>年第</a:t>
            </a:r>
            <a:r>
              <a:rPr lang="en-US" altLang="zh-CN" sz="2200" dirty="0">
                <a:solidFill>
                  <a:srgbClr val="C00000"/>
                </a:solidFill>
              </a:rPr>
              <a:t>3</a:t>
            </a:r>
            <a:r>
              <a:rPr lang="zh-CN" altLang="zh-CN" sz="2200" dirty="0" smtClean="0">
                <a:solidFill>
                  <a:srgbClr val="C00000"/>
                </a:solidFill>
              </a:rPr>
              <a:t>号</a:t>
            </a:r>
            <a:endParaRPr lang="en-US" altLang="zh-CN" sz="2200" dirty="0" smtClean="0">
              <a:solidFill>
                <a:srgbClr val="C00000"/>
              </a:solidFill>
            </a:endParaRPr>
          </a:p>
          <a:p>
            <a:pPr marL="0" indent="0">
              <a:buNone/>
            </a:pPr>
            <a:endParaRPr lang="zh-CN" altLang="zh-CN" sz="2200" dirty="0">
              <a:solidFill>
                <a:srgbClr val="C00000"/>
              </a:solidFill>
            </a:endParaRPr>
          </a:p>
          <a:p>
            <a:pPr marL="0" indent="0">
              <a:buNone/>
            </a:pPr>
            <a:r>
              <a:rPr lang="zh-CN" altLang="zh-CN" sz="2200" dirty="0"/>
              <a:t>一、商业零售企业</a:t>
            </a:r>
            <a:r>
              <a:rPr lang="zh-CN" altLang="zh-CN" sz="2200" dirty="0">
                <a:solidFill>
                  <a:srgbClr val="C00000"/>
                </a:solidFill>
              </a:rPr>
              <a:t>存货因零星失窃、报废、废弃、过期、破损、腐败、鼠咬、顾客退换货等正常因素形成的损失，为存货正常损失</a:t>
            </a:r>
            <a:r>
              <a:rPr lang="zh-CN" altLang="zh-CN" sz="2200" dirty="0"/>
              <a:t>，准予按会计科目进行归类、汇总，然后再将汇总数据以</a:t>
            </a:r>
            <a:r>
              <a:rPr lang="zh-CN" altLang="zh-CN" sz="2200" dirty="0">
                <a:solidFill>
                  <a:srgbClr val="C00000"/>
                </a:solidFill>
              </a:rPr>
              <a:t>清单的形式</a:t>
            </a:r>
            <a:r>
              <a:rPr lang="zh-CN" altLang="zh-CN" sz="2200" dirty="0"/>
              <a:t>进行企业所得税纳税申报，同时</a:t>
            </a:r>
            <a:r>
              <a:rPr lang="zh-CN" altLang="zh-CN" sz="2200" dirty="0">
                <a:solidFill>
                  <a:srgbClr val="C00000"/>
                </a:solidFill>
              </a:rPr>
              <a:t>出具损失情况分析报告</a:t>
            </a:r>
            <a:r>
              <a:rPr lang="zh-CN" altLang="zh-CN" sz="2200" dirty="0" smtClean="0"/>
              <a:t>。</a:t>
            </a:r>
            <a:endParaRPr lang="zh-CN" altLang="zh-CN" sz="2200" dirty="0"/>
          </a:p>
        </p:txBody>
      </p:sp>
    </p:spTree>
    <p:extLst>
      <p:ext uri="{BB962C8B-B14F-4D97-AF65-F5344CB8AC3E}">
        <p14:creationId xmlns:p14="http://schemas.microsoft.com/office/powerpoint/2010/main" val="19348470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marL="0" indent="0">
              <a:lnSpc>
                <a:spcPct val="150000"/>
              </a:lnSpc>
              <a:buNone/>
            </a:pPr>
            <a:r>
              <a:rPr lang="zh-CN" altLang="zh-CN" sz="2000" dirty="0"/>
              <a:t>二、商业零售企业存货</a:t>
            </a:r>
            <a:r>
              <a:rPr lang="zh-CN" altLang="zh-CN" sz="2000" dirty="0">
                <a:solidFill>
                  <a:srgbClr val="C00000"/>
                </a:solidFill>
              </a:rPr>
              <a:t>因风、火、雷、震等自然灾害</a:t>
            </a:r>
            <a:r>
              <a:rPr lang="zh-CN" altLang="zh-CN" sz="2000" dirty="0"/>
              <a:t>，</a:t>
            </a:r>
            <a:r>
              <a:rPr lang="zh-CN" altLang="zh-CN" sz="2000" dirty="0">
                <a:solidFill>
                  <a:srgbClr val="C00000"/>
                </a:solidFill>
              </a:rPr>
              <a:t>仓储、运输失事，重大案件等非正常因素</a:t>
            </a:r>
            <a:r>
              <a:rPr lang="zh-CN" altLang="zh-CN" sz="2000" dirty="0"/>
              <a:t>形成的损失，为存货</a:t>
            </a:r>
            <a:r>
              <a:rPr lang="zh-CN" altLang="zh-CN" sz="2000" dirty="0">
                <a:solidFill>
                  <a:srgbClr val="C00000"/>
                </a:solidFill>
              </a:rPr>
              <a:t>非正常损失</a:t>
            </a:r>
            <a:r>
              <a:rPr lang="zh-CN" altLang="zh-CN" sz="2000" dirty="0"/>
              <a:t>，应当以</a:t>
            </a:r>
            <a:r>
              <a:rPr lang="zh-CN" altLang="zh-CN" sz="2000" dirty="0">
                <a:solidFill>
                  <a:srgbClr val="C00000"/>
                </a:solidFill>
              </a:rPr>
              <a:t>专项申报</a:t>
            </a:r>
            <a:r>
              <a:rPr lang="zh-CN" altLang="zh-CN" sz="2000" dirty="0"/>
              <a:t>形式进行企业所得税纳税申报。</a:t>
            </a:r>
          </a:p>
          <a:p>
            <a:pPr marL="0" indent="0">
              <a:lnSpc>
                <a:spcPct val="150000"/>
              </a:lnSpc>
              <a:buNone/>
            </a:pPr>
            <a:r>
              <a:rPr lang="zh-CN" altLang="zh-CN" sz="2000" dirty="0"/>
              <a:t>三、</a:t>
            </a:r>
            <a:r>
              <a:rPr lang="zh-CN" altLang="zh-CN" sz="2000" dirty="0">
                <a:solidFill>
                  <a:srgbClr val="C00000"/>
                </a:solidFill>
              </a:rPr>
              <a:t>存货单笔（单项）损失超过</a:t>
            </a:r>
            <a:r>
              <a:rPr lang="en-US" altLang="zh-CN" sz="2000" dirty="0">
                <a:solidFill>
                  <a:srgbClr val="C00000"/>
                </a:solidFill>
              </a:rPr>
              <a:t>500</a:t>
            </a:r>
            <a:r>
              <a:rPr lang="zh-CN" altLang="zh-CN" sz="2000" dirty="0">
                <a:solidFill>
                  <a:srgbClr val="C00000"/>
                </a:solidFill>
              </a:rPr>
              <a:t>万元的</a:t>
            </a:r>
            <a:r>
              <a:rPr lang="zh-CN" altLang="zh-CN" sz="2000" dirty="0"/>
              <a:t>，无论何种因素形成的，均应以</a:t>
            </a:r>
            <a:r>
              <a:rPr lang="zh-CN" altLang="zh-CN" sz="2000" dirty="0">
                <a:solidFill>
                  <a:srgbClr val="C00000"/>
                </a:solidFill>
              </a:rPr>
              <a:t>专项申报</a:t>
            </a:r>
            <a:r>
              <a:rPr lang="zh-CN" altLang="zh-CN" sz="2000" dirty="0"/>
              <a:t>方式进行企业所得税纳税申报。</a:t>
            </a:r>
          </a:p>
          <a:p>
            <a:pPr marL="0" indent="0">
              <a:lnSpc>
                <a:spcPct val="150000"/>
              </a:lnSpc>
              <a:buNone/>
            </a:pPr>
            <a:r>
              <a:rPr lang="zh-CN" altLang="zh-CN" sz="2000" dirty="0"/>
              <a:t>四、本公告适用于</a:t>
            </a:r>
            <a:r>
              <a:rPr lang="en-US" altLang="zh-CN" sz="2000" dirty="0"/>
              <a:t>2013</a:t>
            </a:r>
            <a:r>
              <a:rPr lang="zh-CN" altLang="zh-CN" sz="2000" dirty="0"/>
              <a:t>年度及以后年度企业所得税纳税申报。</a:t>
            </a:r>
          </a:p>
          <a:p>
            <a:pPr marL="0" indent="0">
              <a:buNone/>
            </a:pPr>
            <a:endParaRPr lang="zh-CN" altLang="en-US" dirty="0"/>
          </a:p>
          <a:p>
            <a:endParaRPr lang="zh-CN" altLang="en-US" dirty="0"/>
          </a:p>
        </p:txBody>
      </p:sp>
    </p:spTree>
    <p:extLst>
      <p:ext uri="{BB962C8B-B14F-4D97-AF65-F5344CB8AC3E}">
        <p14:creationId xmlns:p14="http://schemas.microsoft.com/office/powerpoint/2010/main" val="36151444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ChangeArrowheads="1"/>
          </p:cNvSpPr>
          <p:nvPr>
            <p:ph type="title"/>
          </p:nvPr>
        </p:nvSpPr>
        <p:spPr>
          <a:xfrm>
            <a:off x="0" y="171450"/>
            <a:ext cx="9144000" cy="857250"/>
          </a:xfrm>
        </p:spPr>
        <p:txBody>
          <a:bodyPr/>
          <a:lstStyle/>
          <a:p>
            <a:endParaRPr lang="zh-CN" altLang="en-US" sz="4000" b="1" smtClean="0">
              <a:ea typeface="幼圆" pitchFamily="49" charset="-122"/>
            </a:endParaRPr>
          </a:p>
        </p:txBody>
      </p:sp>
      <p:sp>
        <p:nvSpPr>
          <p:cNvPr id="155651" name="Rectangle 3"/>
          <p:cNvSpPr>
            <a:spLocks noGrp="1" noChangeArrowheads="1"/>
          </p:cNvSpPr>
          <p:nvPr>
            <p:ph type="body" idx="1"/>
          </p:nvPr>
        </p:nvSpPr>
        <p:spPr>
          <a:xfrm>
            <a:off x="539552" y="457200"/>
            <a:ext cx="8375848" cy="4286250"/>
          </a:xfrm>
        </p:spPr>
        <p:txBody>
          <a:bodyPr>
            <a:normAutofit fontScale="92500"/>
          </a:bodyPr>
          <a:lstStyle/>
          <a:p>
            <a:pPr marL="0" indent="0">
              <a:lnSpc>
                <a:spcPct val="90000"/>
              </a:lnSpc>
              <a:buNone/>
            </a:pPr>
            <a:r>
              <a:rPr lang="zh-CN" altLang="en-US" sz="2400" b="1" dirty="0" smtClean="0">
                <a:solidFill>
                  <a:srgbClr val="CC3300"/>
                </a:solidFill>
              </a:rPr>
              <a:t>（六）对跨地区经营汇总纳税企业实行双向申报管理制度</a:t>
            </a:r>
          </a:p>
          <a:p>
            <a:pPr>
              <a:lnSpc>
                <a:spcPct val="90000"/>
              </a:lnSpc>
              <a:buNone/>
            </a:pPr>
            <a:r>
              <a:rPr lang="zh-CN" altLang="en-US" sz="2400" b="1" dirty="0" smtClean="0"/>
              <a:t>公告第</a:t>
            </a:r>
            <a:r>
              <a:rPr lang="en-US" altLang="zh-CN" sz="2400" b="1" dirty="0" smtClean="0"/>
              <a:t>11</a:t>
            </a:r>
            <a:r>
              <a:rPr lang="zh-CN" altLang="en-US" sz="2400" b="1" dirty="0" smtClean="0"/>
              <a:t>条：</a:t>
            </a:r>
            <a:endParaRPr lang="en-US" altLang="zh-CN" sz="2400" b="1" dirty="0" smtClean="0"/>
          </a:p>
          <a:p>
            <a:pPr>
              <a:lnSpc>
                <a:spcPct val="90000"/>
              </a:lnSpc>
              <a:buNone/>
            </a:pPr>
            <a:r>
              <a:rPr lang="zh-CN" altLang="en-US" sz="2400" b="1" dirty="0" smtClean="0"/>
              <a:t> （一）总机构及其分支机构除应按专项申报和清单申报的有关规定，各自向当地主管税务机关申报外，还应层报总机构。</a:t>
            </a:r>
          </a:p>
          <a:p>
            <a:pPr>
              <a:lnSpc>
                <a:spcPct val="90000"/>
              </a:lnSpc>
              <a:buNone/>
            </a:pPr>
            <a:r>
              <a:rPr lang="zh-CN" altLang="en-US" sz="2400" b="1" dirty="0" smtClean="0"/>
              <a:t>  （二）总</a:t>
            </a:r>
            <a:r>
              <a:rPr lang="zh-CN" altLang="en-US" b="1" dirty="0" smtClean="0"/>
              <a:t>机构</a:t>
            </a:r>
            <a:r>
              <a:rPr lang="zh-CN" altLang="en-US" sz="2400" b="1" dirty="0" smtClean="0"/>
              <a:t>对各分支机构上报的资产损失，应以清单形式向所在地税务机关进行申报。</a:t>
            </a:r>
          </a:p>
          <a:p>
            <a:pPr>
              <a:lnSpc>
                <a:spcPct val="90000"/>
              </a:lnSpc>
              <a:buNone/>
            </a:pPr>
            <a:r>
              <a:rPr lang="zh-CN" altLang="en-US" sz="2400" b="1" dirty="0" smtClean="0"/>
              <a:t> （三）跨地区捆绑资产发生的损失，由总机构向所在地税务机关申报。</a:t>
            </a:r>
          </a:p>
          <a:p>
            <a:pPr>
              <a:lnSpc>
                <a:spcPct val="90000"/>
              </a:lnSpc>
              <a:buNone/>
            </a:pPr>
            <a:r>
              <a:rPr lang="zh-CN" altLang="en-US" sz="2400" b="1" dirty="0" smtClean="0"/>
              <a:t>捆绑资产</a:t>
            </a:r>
            <a:r>
              <a:rPr lang="en-US" altLang="zh-CN" sz="2400" b="1" dirty="0" smtClean="0"/>
              <a:t>----</a:t>
            </a:r>
            <a:r>
              <a:rPr lang="zh-CN" altLang="en-US" sz="2400" b="1" dirty="0" smtClean="0"/>
              <a:t>指优质资产与不良资产打包处置，包括实物资产、债权、股权等各类资产。</a:t>
            </a:r>
          </a:p>
          <a:p>
            <a:pPr>
              <a:lnSpc>
                <a:spcPct val="90000"/>
              </a:lnSpc>
              <a:buNone/>
            </a:pPr>
            <a:r>
              <a:rPr lang="zh-CN" altLang="en-US" sz="2400" b="1" dirty="0" smtClean="0"/>
              <a:t>      这种双向申报的管理模式，便于总分机构所在地的各级税务机关能够全面掌握各地税源情况，防止出现税收征管真空。</a:t>
            </a:r>
          </a:p>
        </p:txBody>
      </p:sp>
    </p:spTree>
    <p:extLst>
      <p:ext uri="{BB962C8B-B14F-4D97-AF65-F5344CB8AC3E}">
        <p14:creationId xmlns:p14="http://schemas.microsoft.com/office/powerpoint/2010/main" val="29317234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fld id="{9E37F2A1-F29A-4415-B1BF-18B3AB8C1A40}" type="slidenum">
              <a:rPr lang="en-US" altLang="zh-CN" smtClean="0"/>
              <a:pPr eaLnBrk="1" hangingPunct="1"/>
              <a:t>15</a:t>
            </a:fld>
            <a:endParaRPr lang="en-US" altLang="zh-CN" smtClean="0"/>
          </a:p>
        </p:txBody>
      </p:sp>
      <p:sp>
        <p:nvSpPr>
          <p:cNvPr id="154627" name="Rectangle 2"/>
          <p:cNvSpPr>
            <a:spLocks noGrp="1" noChangeArrowheads="1"/>
          </p:cNvSpPr>
          <p:nvPr>
            <p:ph type="title"/>
          </p:nvPr>
        </p:nvSpPr>
        <p:spPr/>
        <p:txBody>
          <a:bodyPr/>
          <a:lstStyle/>
          <a:p>
            <a:endParaRPr lang="zh-CN" altLang="en-US" smtClean="0"/>
          </a:p>
        </p:txBody>
      </p:sp>
      <p:sp>
        <p:nvSpPr>
          <p:cNvPr id="154628" name="Rectangle 3"/>
          <p:cNvSpPr>
            <a:spLocks noGrp="1" noChangeArrowheads="1"/>
          </p:cNvSpPr>
          <p:nvPr>
            <p:ph type="body" idx="1"/>
          </p:nvPr>
        </p:nvSpPr>
        <p:spPr>
          <a:xfrm>
            <a:off x="539552" y="483518"/>
            <a:ext cx="8229600" cy="4407694"/>
          </a:xfrm>
        </p:spPr>
        <p:txBody>
          <a:bodyPr/>
          <a:lstStyle/>
          <a:p>
            <a:pPr marL="0" indent="0">
              <a:buNone/>
            </a:pPr>
            <a:r>
              <a:rPr lang="zh-CN" altLang="en-US" sz="2000" b="1" dirty="0" smtClean="0"/>
              <a:t>关于印发</a:t>
            </a:r>
            <a:r>
              <a:rPr lang="en-US" altLang="zh-CN" sz="2000" b="1" dirty="0" smtClean="0"/>
              <a:t>《</a:t>
            </a:r>
            <a:r>
              <a:rPr lang="zh-CN" altLang="en-US" sz="2000" b="1" dirty="0" smtClean="0"/>
              <a:t>跨地区经营汇总纳税企业所得税征收管理办法</a:t>
            </a:r>
            <a:r>
              <a:rPr lang="en-US" altLang="zh-CN" sz="2000" b="1" dirty="0" smtClean="0"/>
              <a:t>》</a:t>
            </a:r>
            <a:r>
              <a:rPr lang="zh-CN" altLang="en-US" sz="2000" b="1" dirty="0" smtClean="0"/>
              <a:t>的公告 </a:t>
            </a:r>
            <a:endParaRPr lang="en-US" altLang="zh-CN" sz="2000" b="1" dirty="0" smtClean="0"/>
          </a:p>
          <a:p>
            <a:pPr marL="0" indent="0">
              <a:buNone/>
            </a:pPr>
            <a:r>
              <a:rPr lang="zh-CN" altLang="en-US" sz="2000" b="1" dirty="0" smtClean="0">
                <a:solidFill>
                  <a:srgbClr val="C00000"/>
                </a:solidFill>
              </a:rPr>
              <a:t>   国家税务总局公告</a:t>
            </a:r>
            <a:r>
              <a:rPr lang="en-US" altLang="zh-CN" sz="2000" b="1" dirty="0" smtClean="0">
                <a:solidFill>
                  <a:srgbClr val="C00000"/>
                </a:solidFill>
              </a:rPr>
              <a:t>2012</a:t>
            </a:r>
            <a:r>
              <a:rPr lang="zh-CN" altLang="en-US" sz="2000" b="1" dirty="0" smtClean="0">
                <a:solidFill>
                  <a:srgbClr val="C00000"/>
                </a:solidFill>
              </a:rPr>
              <a:t>年第</a:t>
            </a:r>
            <a:r>
              <a:rPr lang="en-US" altLang="zh-CN" sz="2000" b="1" dirty="0" smtClean="0">
                <a:solidFill>
                  <a:srgbClr val="C00000"/>
                </a:solidFill>
              </a:rPr>
              <a:t>57</a:t>
            </a:r>
            <a:r>
              <a:rPr lang="zh-CN" altLang="en-US" sz="2000" b="1" dirty="0" smtClean="0">
                <a:solidFill>
                  <a:srgbClr val="C00000"/>
                </a:solidFill>
              </a:rPr>
              <a:t>号</a:t>
            </a:r>
          </a:p>
          <a:p>
            <a:pPr marL="0" indent="0">
              <a:buNone/>
            </a:pPr>
            <a:r>
              <a:rPr lang="zh-CN" altLang="en-US" sz="2000" b="1" dirty="0" smtClean="0"/>
              <a:t>第二十五条  汇总纳税企业发生的资产损失，应按以下规定申报扣除：</a:t>
            </a:r>
          </a:p>
          <a:p>
            <a:pPr marL="0" indent="0">
              <a:buNone/>
            </a:pPr>
            <a:r>
              <a:rPr lang="zh-CN" altLang="en-US" sz="2000" b="1" dirty="0" smtClean="0"/>
              <a:t>（一）总机构及二级分支机构发生的资产损失，除应按专项申报和清单申报的有关规定各自向所在地主管税务机关申报外，二级分支机构还应同时上报总机构；</a:t>
            </a:r>
            <a:r>
              <a:rPr lang="zh-CN" altLang="en-US" sz="2000" b="1" dirty="0" smtClean="0">
                <a:solidFill>
                  <a:srgbClr val="CC3300"/>
                </a:solidFill>
              </a:rPr>
              <a:t>三级及以下分支机构发生的资产损失不需向所在地主管税务机关申报，应并入二级分支机构，由二级分支机构统一申报。</a:t>
            </a:r>
          </a:p>
          <a:p>
            <a:pPr marL="0" indent="0">
              <a:buNone/>
            </a:pPr>
            <a:r>
              <a:rPr lang="zh-CN" altLang="en-US" sz="2000" b="1" dirty="0" smtClean="0"/>
              <a:t>（二）总机构对各分支机构上报的资产损失，</a:t>
            </a:r>
            <a:r>
              <a:rPr lang="zh-CN" altLang="en-US" sz="2000" b="1" dirty="0" smtClean="0">
                <a:solidFill>
                  <a:srgbClr val="C00000"/>
                </a:solidFill>
              </a:rPr>
              <a:t>除税务机关另有规定外</a:t>
            </a:r>
            <a:r>
              <a:rPr lang="zh-CN" altLang="en-US" sz="2000" b="1" dirty="0" smtClean="0"/>
              <a:t>，应以清单申报的形式向所在地主管税务机关申报。</a:t>
            </a:r>
          </a:p>
          <a:p>
            <a:pPr marL="0" indent="0">
              <a:buNone/>
            </a:pPr>
            <a:r>
              <a:rPr lang="zh-CN" altLang="en-US" sz="2000" b="1" dirty="0" smtClean="0"/>
              <a:t>（三）总机构</a:t>
            </a:r>
            <a:r>
              <a:rPr lang="zh-CN" altLang="en-US" sz="2000" b="1" dirty="0" smtClean="0">
                <a:solidFill>
                  <a:srgbClr val="CC3300"/>
                </a:solidFill>
              </a:rPr>
              <a:t>将分支机构所属资产</a:t>
            </a:r>
            <a:r>
              <a:rPr lang="zh-CN" altLang="en-US" sz="2000" b="1" dirty="0" smtClean="0"/>
              <a:t>捆绑打包转让所发生的资产损失，由总机构向所在地主管税务机关</a:t>
            </a:r>
            <a:r>
              <a:rPr lang="zh-CN" altLang="en-US" sz="2000" b="1" dirty="0" smtClean="0">
                <a:solidFill>
                  <a:srgbClr val="CC3300"/>
                </a:solidFill>
              </a:rPr>
              <a:t>专项申报。</a:t>
            </a:r>
          </a:p>
          <a:p>
            <a:pPr marL="0" indent="0">
              <a:buNone/>
            </a:pPr>
            <a:r>
              <a:rPr lang="zh-CN" altLang="en-US" sz="2000" b="1" u="sng" dirty="0" smtClean="0"/>
              <a:t>二级分支机构所在地主管税务机关应对二级分支机构申报扣除的资产损失强化后续管理。</a:t>
            </a:r>
          </a:p>
        </p:txBody>
      </p:sp>
    </p:spTree>
    <p:extLst>
      <p:ext uri="{BB962C8B-B14F-4D97-AF65-F5344CB8AC3E}">
        <p14:creationId xmlns:p14="http://schemas.microsoft.com/office/powerpoint/2010/main" val="24851558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graphicFrame>
        <p:nvGraphicFramePr>
          <p:cNvPr id="4" name="内容占位符 3"/>
          <p:cNvGraphicFramePr>
            <a:graphicFrameLocks noGrp="1"/>
          </p:cNvGraphicFramePr>
          <p:nvPr>
            <p:ph idx="1"/>
            <p:extLst>
              <p:ext uri="{D42A27DB-BD31-4B8C-83A1-F6EECF244321}">
                <p14:modId xmlns:p14="http://schemas.microsoft.com/office/powerpoint/2010/main" val="3949281587"/>
              </p:ext>
            </p:extLst>
          </p:nvPr>
        </p:nvGraphicFramePr>
        <p:xfrm>
          <a:off x="827584" y="646698"/>
          <a:ext cx="8229600" cy="43987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矩形 4"/>
          <p:cNvSpPr/>
          <p:nvPr/>
        </p:nvSpPr>
        <p:spPr>
          <a:xfrm>
            <a:off x="0" y="123478"/>
            <a:ext cx="3570208" cy="461665"/>
          </a:xfrm>
          <a:prstGeom prst="rect">
            <a:avLst/>
          </a:prstGeom>
        </p:spPr>
        <p:txBody>
          <a:bodyPr wrap="none">
            <a:spAutoFit/>
          </a:bodyPr>
          <a:lstStyle/>
          <a:p>
            <a:pPr marL="0" indent="0">
              <a:buNone/>
            </a:pPr>
            <a:r>
              <a:rPr lang="zh-CN" altLang="en-US" sz="2400" b="1" dirty="0">
                <a:solidFill>
                  <a:srgbClr val="C00000"/>
                </a:solidFill>
                <a:latin typeface="微软雅黑" pitchFamily="34" charset="-122"/>
                <a:ea typeface="微软雅黑" pitchFamily="34" charset="-122"/>
              </a:rPr>
              <a:t>（七）资产损失确认证据</a:t>
            </a:r>
            <a:endParaRPr lang="en-US" altLang="zh-CN" sz="2400" b="1"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25697041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600" dirty="0" smtClean="0"/>
              <a:t>从四个方面采集资产损失的相关证据</a:t>
            </a:r>
            <a:endParaRPr lang="zh-CN" altLang="en-US" sz="2600" dirty="0"/>
          </a:p>
        </p:txBody>
      </p:sp>
      <p:sp>
        <p:nvSpPr>
          <p:cNvPr id="3" name="内容占位符 2"/>
          <p:cNvSpPr>
            <a:spLocks noGrp="1"/>
          </p:cNvSpPr>
          <p:nvPr>
            <p:ph idx="1"/>
          </p:nvPr>
        </p:nvSpPr>
        <p:spPr>
          <a:xfrm>
            <a:off x="467544" y="915566"/>
            <a:ext cx="8229600" cy="3394075"/>
          </a:xfrm>
        </p:spPr>
        <p:txBody>
          <a:bodyPr/>
          <a:lstStyle/>
          <a:p>
            <a:pPr eaLnBrk="1" hangingPunct="1">
              <a:lnSpc>
                <a:spcPct val="150000"/>
              </a:lnSpc>
              <a:buFont typeface="Wingdings" pitchFamily="2" charset="2"/>
              <a:buChar char="Ø"/>
            </a:pPr>
            <a:r>
              <a:rPr lang="zh-CN" altLang="en-US" dirty="0" smtClean="0">
                <a:solidFill>
                  <a:srgbClr val="C00000"/>
                </a:solidFill>
              </a:rPr>
              <a:t>真实性证据</a:t>
            </a:r>
          </a:p>
          <a:p>
            <a:pPr eaLnBrk="1" hangingPunct="1">
              <a:lnSpc>
                <a:spcPct val="150000"/>
              </a:lnSpc>
              <a:buFont typeface="Wingdings" pitchFamily="2" charset="2"/>
              <a:buChar char="Ø"/>
            </a:pPr>
            <a:r>
              <a:rPr lang="zh-CN" altLang="en-US" dirty="0" smtClean="0">
                <a:solidFill>
                  <a:srgbClr val="C00000"/>
                </a:solidFill>
              </a:rPr>
              <a:t>合法性证据</a:t>
            </a:r>
          </a:p>
          <a:p>
            <a:pPr eaLnBrk="1" hangingPunct="1">
              <a:lnSpc>
                <a:spcPct val="150000"/>
              </a:lnSpc>
              <a:buFont typeface="Wingdings" pitchFamily="2" charset="2"/>
              <a:buChar char="Ø"/>
            </a:pPr>
            <a:r>
              <a:rPr lang="zh-CN" altLang="en-US" dirty="0" smtClean="0">
                <a:solidFill>
                  <a:srgbClr val="C00000"/>
                </a:solidFill>
              </a:rPr>
              <a:t>确定性</a:t>
            </a:r>
            <a:r>
              <a:rPr lang="zh-CN" altLang="en-US" dirty="0">
                <a:solidFill>
                  <a:srgbClr val="C00000"/>
                </a:solidFill>
              </a:rPr>
              <a:t>证据</a:t>
            </a:r>
          </a:p>
          <a:p>
            <a:pPr eaLnBrk="1" hangingPunct="1">
              <a:lnSpc>
                <a:spcPct val="150000"/>
              </a:lnSpc>
              <a:buFont typeface="Wingdings" pitchFamily="2" charset="2"/>
              <a:buChar char="Ø"/>
            </a:pPr>
            <a:r>
              <a:rPr lang="zh-CN" altLang="en-US" dirty="0">
                <a:solidFill>
                  <a:srgbClr val="C00000"/>
                </a:solidFill>
              </a:rPr>
              <a:t>合理性证据</a:t>
            </a:r>
          </a:p>
        </p:txBody>
      </p:sp>
    </p:spTree>
    <p:extLst>
      <p:ext uri="{BB962C8B-B14F-4D97-AF65-F5344CB8AC3E}">
        <p14:creationId xmlns:p14="http://schemas.microsoft.com/office/powerpoint/2010/main" val="32561752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457200" y="195486"/>
            <a:ext cx="8229600" cy="4398739"/>
          </a:xfrm>
        </p:spPr>
        <p:txBody>
          <a:bodyPr/>
          <a:lstStyle/>
          <a:p>
            <a:pPr eaLnBrk="1" hangingPunct="1">
              <a:spcBef>
                <a:spcPct val="50000"/>
              </a:spcBef>
              <a:buFontTx/>
              <a:buNone/>
            </a:pPr>
            <a:r>
              <a:rPr lang="zh-CN" altLang="zh-CN" sz="2000" dirty="0" smtClean="0"/>
              <a:t>第二十六条</a:t>
            </a:r>
            <a:r>
              <a:rPr lang="zh-CN" altLang="en-US" sz="2000" dirty="0" smtClean="0"/>
              <a:t> </a:t>
            </a:r>
            <a:r>
              <a:rPr lang="zh-CN" altLang="zh-CN" sz="2000" dirty="0" smtClean="0"/>
              <a:t>存</a:t>
            </a:r>
            <a:r>
              <a:rPr lang="zh-CN" altLang="zh-CN" sz="2000" dirty="0"/>
              <a:t>货盘亏损失，为其盘亏金额扣除责任人赔偿后的余额，应依据以下证据材料确认</a:t>
            </a:r>
            <a:r>
              <a:rPr lang="zh-CN" altLang="zh-CN" sz="2000" dirty="0" smtClean="0"/>
              <a:t>：</a:t>
            </a:r>
            <a:endParaRPr lang="en-US" altLang="zh-CN" sz="2000" dirty="0" smtClean="0"/>
          </a:p>
          <a:p>
            <a:pPr eaLnBrk="1" hangingPunct="1">
              <a:spcBef>
                <a:spcPct val="50000"/>
              </a:spcBef>
              <a:buFontTx/>
              <a:buNone/>
            </a:pPr>
            <a:r>
              <a:rPr lang="zh-CN" altLang="zh-CN" sz="1800" dirty="0" smtClean="0"/>
              <a:t>（</a:t>
            </a:r>
            <a:r>
              <a:rPr lang="zh-CN" altLang="zh-CN" sz="1800" dirty="0"/>
              <a:t>一）存货计税成本确定依据；</a:t>
            </a:r>
            <a:r>
              <a:rPr lang="zh-CN" altLang="en-US" sz="1800" dirty="0"/>
              <a:t>（</a:t>
            </a:r>
            <a:r>
              <a:rPr lang="zh-CN" altLang="en-US" sz="1800" u="sng" dirty="0"/>
              <a:t>具体包括：专项说明企业采用的存货成本计算方法、存货金额的计算方法和过程、相关的存货入库及持有期间核算账页等</a:t>
            </a:r>
            <a:r>
              <a:rPr lang="zh-CN" altLang="en-US" sz="1800" u="sng" dirty="0" smtClean="0"/>
              <a:t>）；</a:t>
            </a:r>
            <a:r>
              <a:rPr lang="zh-CN" altLang="en-US" sz="1800" dirty="0" smtClean="0"/>
              <a:t>既</a:t>
            </a:r>
            <a:r>
              <a:rPr lang="zh-CN" altLang="en-US" sz="1800" dirty="0"/>
              <a:t>是真</a:t>
            </a:r>
            <a:r>
              <a:rPr lang="zh-CN" altLang="en-US" sz="1800" dirty="0" smtClean="0"/>
              <a:t>实性方</a:t>
            </a:r>
            <a:r>
              <a:rPr lang="zh-CN" altLang="en-US" sz="1800" dirty="0"/>
              <a:t>面的证据</a:t>
            </a:r>
            <a:r>
              <a:rPr lang="zh-CN" altLang="en-US" sz="1800" dirty="0" smtClean="0"/>
              <a:t>，也</a:t>
            </a:r>
            <a:r>
              <a:rPr lang="zh-CN" altLang="en-US" sz="1800" dirty="0"/>
              <a:t>是确定性方面证据。</a:t>
            </a:r>
            <a:endParaRPr lang="zh-CN" altLang="en-US" sz="1800" u="sng" dirty="0"/>
          </a:p>
          <a:p>
            <a:pPr eaLnBrk="1" hangingPunct="1">
              <a:spcBef>
                <a:spcPct val="50000"/>
              </a:spcBef>
              <a:buFontTx/>
              <a:buNone/>
            </a:pPr>
            <a:r>
              <a:rPr lang="zh-CN" altLang="zh-CN" sz="1800" dirty="0"/>
              <a:t> （二）企业内部有关责任认定、责任人赔偿说明和内部核批文件</a:t>
            </a:r>
            <a:r>
              <a:rPr lang="zh-CN" altLang="zh-CN" sz="1800" dirty="0" smtClean="0"/>
              <a:t>；</a:t>
            </a:r>
            <a:endParaRPr lang="en-US" altLang="zh-CN" sz="1800" dirty="0" smtClean="0"/>
          </a:p>
          <a:p>
            <a:pPr eaLnBrk="1" hangingPunct="1">
              <a:spcBef>
                <a:spcPct val="50000"/>
              </a:spcBef>
              <a:buFontTx/>
              <a:buNone/>
            </a:pPr>
            <a:r>
              <a:rPr lang="en-US" altLang="zh-CN" sz="1800" dirty="0"/>
              <a:t> </a:t>
            </a:r>
            <a:r>
              <a:rPr lang="en-US" altLang="zh-CN" sz="1800" dirty="0" smtClean="0"/>
              <a:t>  </a:t>
            </a:r>
            <a:r>
              <a:rPr lang="zh-CN" altLang="en-US" sz="1800" dirty="0" smtClean="0">
                <a:solidFill>
                  <a:srgbClr val="C00000"/>
                </a:solidFill>
              </a:rPr>
              <a:t>此</a:t>
            </a:r>
            <a:r>
              <a:rPr lang="zh-CN" altLang="en-US" sz="1800" dirty="0">
                <a:solidFill>
                  <a:srgbClr val="C00000"/>
                </a:solidFill>
              </a:rPr>
              <a:t>项证据具有三个方面作用：</a:t>
            </a:r>
            <a:endParaRPr lang="en-US" altLang="zh-CN" sz="1800" dirty="0">
              <a:solidFill>
                <a:srgbClr val="C00000"/>
              </a:solidFill>
            </a:endParaRPr>
          </a:p>
          <a:p>
            <a:pPr eaLnBrk="1" hangingPunct="1">
              <a:buFont typeface="+mj-ea"/>
              <a:buAutoNum type="circleNumDbPlain"/>
            </a:pPr>
            <a:r>
              <a:rPr lang="zh-CN" altLang="en-US" sz="1800" dirty="0" smtClean="0">
                <a:solidFill>
                  <a:srgbClr val="C00000"/>
                </a:solidFill>
              </a:rPr>
              <a:t>能</a:t>
            </a:r>
            <a:r>
              <a:rPr lang="zh-CN" altLang="en-US" sz="1800" dirty="0">
                <a:solidFill>
                  <a:srgbClr val="C00000"/>
                </a:solidFill>
              </a:rPr>
              <a:t>够证明核销（申报扣除）程序是否符合企业内部规程，即核销是否具有合法性；</a:t>
            </a:r>
            <a:endParaRPr lang="en-US" altLang="zh-CN" sz="1800" dirty="0">
              <a:solidFill>
                <a:srgbClr val="C00000"/>
              </a:solidFill>
            </a:endParaRPr>
          </a:p>
          <a:p>
            <a:pPr eaLnBrk="1" hangingPunct="1">
              <a:buFont typeface="+mj-ea"/>
              <a:buAutoNum type="circleNumDbPlain"/>
            </a:pPr>
            <a:r>
              <a:rPr lang="zh-CN" altLang="en-US" sz="1800" dirty="0" smtClean="0">
                <a:solidFill>
                  <a:srgbClr val="C00000"/>
                </a:solidFill>
              </a:rPr>
              <a:t>责任的认定是</a:t>
            </a:r>
            <a:r>
              <a:rPr lang="zh-CN" altLang="en-US" sz="1800" dirty="0">
                <a:solidFill>
                  <a:srgbClr val="C00000"/>
                </a:solidFill>
              </a:rPr>
              <a:t>否合理，即损失的确定是否具有合理性；</a:t>
            </a:r>
            <a:endParaRPr lang="en-US" altLang="zh-CN" sz="1800" dirty="0">
              <a:solidFill>
                <a:srgbClr val="C00000"/>
              </a:solidFill>
            </a:endParaRPr>
          </a:p>
          <a:p>
            <a:pPr eaLnBrk="1" hangingPunct="1">
              <a:buFont typeface="+mj-ea"/>
              <a:buAutoNum type="circleNumDbPlain"/>
            </a:pPr>
            <a:r>
              <a:rPr lang="zh-CN" altLang="en-US" sz="1800" dirty="0" smtClean="0">
                <a:solidFill>
                  <a:srgbClr val="C00000"/>
                </a:solidFill>
              </a:rPr>
              <a:t>责</a:t>
            </a:r>
            <a:r>
              <a:rPr lang="zh-CN" altLang="en-US" sz="1800" dirty="0">
                <a:solidFill>
                  <a:srgbClr val="C00000"/>
                </a:solidFill>
              </a:rPr>
              <a:t>任人的赔偿是合理，直接关系到损失金额大小，即损失是否具有确定性。</a:t>
            </a:r>
            <a:endParaRPr lang="en-US" altLang="zh-CN" sz="1800" dirty="0">
              <a:solidFill>
                <a:srgbClr val="C00000"/>
              </a:solidFill>
            </a:endParaRPr>
          </a:p>
          <a:p>
            <a:pPr marL="0" indent="0">
              <a:lnSpc>
                <a:spcPct val="90000"/>
              </a:lnSpc>
              <a:buNone/>
            </a:pPr>
            <a:r>
              <a:rPr lang="zh-CN" altLang="zh-CN" sz="1800" dirty="0" smtClean="0"/>
              <a:t>（</a:t>
            </a:r>
            <a:r>
              <a:rPr lang="zh-CN" altLang="zh-CN" sz="1800" dirty="0"/>
              <a:t>三）存货盘点表</a:t>
            </a:r>
            <a:r>
              <a:rPr lang="zh-CN" altLang="zh-CN" sz="1800" dirty="0" smtClean="0"/>
              <a:t>；</a:t>
            </a:r>
            <a:r>
              <a:rPr lang="zh-CN" altLang="en-US" sz="1800" dirty="0" smtClean="0"/>
              <a:t>真</a:t>
            </a:r>
            <a:r>
              <a:rPr lang="zh-CN" altLang="en-US" sz="1800" dirty="0"/>
              <a:t>实</a:t>
            </a:r>
            <a:r>
              <a:rPr lang="zh-CN" altLang="en-US" sz="1800" dirty="0" smtClean="0"/>
              <a:t>性</a:t>
            </a:r>
            <a:endParaRPr lang="en-US" altLang="zh-CN" sz="1800" dirty="0"/>
          </a:p>
          <a:p>
            <a:pPr marL="0" indent="0">
              <a:lnSpc>
                <a:spcPct val="90000"/>
              </a:lnSpc>
              <a:buNone/>
            </a:pPr>
            <a:r>
              <a:rPr lang="zh-CN" altLang="zh-CN" sz="1800" dirty="0"/>
              <a:t>（四）存货保管人对于盘亏的情况说明</a:t>
            </a:r>
            <a:r>
              <a:rPr lang="zh-CN" altLang="zh-CN" sz="1800" dirty="0" smtClean="0"/>
              <a:t>。</a:t>
            </a:r>
            <a:r>
              <a:rPr lang="zh-CN" altLang="en-US" sz="1800" dirty="0" smtClean="0"/>
              <a:t>真</a:t>
            </a:r>
            <a:r>
              <a:rPr lang="zh-CN" altLang="en-US" sz="1800" dirty="0"/>
              <a:t>实</a:t>
            </a:r>
            <a:r>
              <a:rPr lang="zh-CN" altLang="en-US" sz="1800" dirty="0" smtClean="0"/>
              <a:t>性</a:t>
            </a:r>
            <a:endParaRPr lang="zh-CN" altLang="en-US" sz="1800" dirty="0"/>
          </a:p>
          <a:p>
            <a:endParaRPr lang="zh-CN" altLang="en-US" sz="1400" dirty="0"/>
          </a:p>
        </p:txBody>
      </p:sp>
    </p:spTree>
    <p:extLst>
      <p:ext uri="{BB962C8B-B14F-4D97-AF65-F5344CB8AC3E}">
        <p14:creationId xmlns:p14="http://schemas.microsoft.com/office/powerpoint/2010/main" val="38991170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23528" y="267494"/>
            <a:ext cx="8229600" cy="857250"/>
          </a:xfrm>
        </p:spPr>
        <p:txBody>
          <a:bodyPr/>
          <a:lstStyle/>
          <a:p>
            <a:endParaRPr lang="zh-CN" altLang="en-US"/>
          </a:p>
        </p:txBody>
      </p:sp>
      <p:sp>
        <p:nvSpPr>
          <p:cNvPr id="3" name="内容占位符 2"/>
          <p:cNvSpPr>
            <a:spLocks noGrp="1"/>
          </p:cNvSpPr>
          <p:nvPr>
            <p:ph idx="1"/>
          </p:nvPr>
        </p:nvSpPr>
        <p:spPr>
          <a:xfrm>
            <a:off x="467544" y="627534"/>
            <a:ext cx="8229600" cy="3394075"/>
          </a:xfrm>
        </p:spPr>
        <p:txBody>
          <a:bodyPr/>
          <a:lstStyle/>
          <a:p>
            <a:pPr marL="0" indent="0">
              <a:buNone/>
            </a:pPr>
            <a:r>
              <a:rPr lang="zh-CN" altLang="zh-CN" sz="2000" dirty="0"/>
              <a:t>第二十二条</a:t>
            </a:r>
            <a:r>
              <a:rPr lang="en-US" altLang="zh-CN" sz="2000" dirty="0"/>
              <a:t>  </a:t>
            </a:r>
            <a:r>
              <a:rPr lang="zh-CN" altLang="zh-CN" sz="2000" dirty="0"/>
              <a:t>企业应收及预付款项坏账损失应依据以下相关证据材料确认：</a:t>
            </a:r>
          </a:p>
          <a:p>
            <a:pPr marL="0" indent="0">
              <a:buNone/>
            </a:pPr>
            <a:r>
              <a:rPr lang="zh-CN" altLang="zh-CN" sz="1800" dirty="0"/>
              <a:t>　　</a:t>
            </a:r>
            <a:r>
              <a:rPr lang="en-US" altLang="zh-CN" sz="1800" dirty="0"/>
              <a:t>(</a:t>
            </a:r>
            <a:r>
              <a:rPr lang="zh-CN" altLang="zh-CN" sz="1800" dirty="0"/>
              <a:t>一</a:t>
            </a:r>
            <a:r>
              <a:rPr lang="en-US" altLang="zh-CN" sz="1800" dirty="0"/>
              <a:t>)</a:t>
            </a:r>
            <a:r>
              <a:rPr lang="zh-CN" altLang="zh-CN" sz="1800" dirty="0"/>
              <a:t>相关事项合同、协议或说明；</a:t>
            </a:r>
          </a:p>
          <a:p>
            <a:pPr marL="0" indent="0">
              <a:buNone/>
            </a:pPr>
            <a:r>
              <a:rPr lang="zh-CN" altLang="zh-CN" sz="1800" dirty="0"/>
              <a:t>　　</a:t>
            </a:r>
            <a:r>
              <a:rPr lang="en-US" altLang="zh-CN" sz="1800" dirty="0"/>
              <a:t>(</a:t>
            </a:r>
            <a:r>
              <a:rPr lang="zh-CN" altLang="zh-CN" sz="1800" dirty="0"/>
              <a:t>二</a:t>
            </a:r>
            <a:r>
              <a:rPr lang="en-US" altLang="zh-CN" sz="1800" dirty="0"/>
              <a:t>)</a:t>
            </a:r>
            <a:r>
              <a:rPr lang="zh-CN" altLang="zh-CN" sz="1800" dirty="0"/>
              <a:t>属于债务人破产清算的，应有人民法院的破产、清算公告；</a:t>
            </a:r>
          </a:p>
          <a:p>
            <a:pPr marL="0" indent="0">
              <a:buNone/>
            </a:pPr>
            <a:r>
              <a:rPr lang="zh-CN" altLang="zh-CN" sz="1800" dirty="0"/>
              <a:t>　　</a:t>
            </a:r>
            <a:r>
              <a:rPr lang="en-US" altLang="zh-CN" sz="1800" dirty="0"/>
              <a:t>(</a:t>
            </a:r>
            <a:r>
              <a:rPr lang="zh-CN" altLang="zh-CN" sz="1800" dirty="0"/>
              <a:t>三</a:t>
            </a:r>
            <a:r>
              <a:rPr lang="en-US" altLang="zh-CN" sz="1800" dirty="0"/>
              <a:t>)</a:t>
            </a:r>
            <a:r>
              <a:rPr lang="zh-CN" altLang="zh-CN" sz="1800" dirty="0"/>
              <a:t>属于诉讼案件的，应出具人民法院的判决书或裁决书或仲裁机构的仲裁书，或者被法院裁定终</a:t>
            </a:r>
            <a:r>
              <a:rPr lang="en-US" altLang="zh-CN" sz="1800" dirty="0"/>
              <a:t>(</a:t>
            </a:r>
            <a:r>
              <a:rPr lang="zh-CN" altLang="zh-CN" sz="1800" dirty="0"/>
              <a:t>中</a:t>
            </a:r>
            <a:r>
              <a:rPr lang="en-US" altLang="zh-CN" sz="1800" dirty="0"/>
              <a:t>)</a:t>
            </a:r>
            <a:r>
              <a:rPr lang="zh-CN" altLang="zh-CN" sz="1800" dirty="0"/>
              <a:t>止执行的法律文书；</a:t>
            </a:r>
          </a:p>
          <a:p>
            <a:pPr marL="0" indent="0">
              <a:buNone/>
            </a:pPr>
            <a:r>
              <a:rPr lang="zh-CN" altLang="zh-CN" sz="1800" dirty="0"/>
              <a:t>　　</a:t>
            </a:r>
            <a:r>
              <a:rPr lang="en-US" altLang="zh-CN" sz="1800" dirty="0"/>
              <a:t>(</a:t>
            </a:r>
            <a:r>
              <a:rPr lang="zh-CN" altLang="zh-CN" sz="1800" dirty="0"/>
              <a:t>四</a:t>
            </a:r>
            <a:r>
              <a:rPr lang="en-US" altLang="zh-CN" sz="1800" dirty="0"/>
              <a:t>)</a:t>
            </a:r>
            <a:r>
              <a:rPr lang="zh-CN" altLang="zh-CN" sz="1800" dirty="0"/>
              <a:t>属于债务人停止营业的，应有工商部门注销、吊销营业执照证明；</a:t>
            </a:r>
          </a:p>
          <a:p>
            <a:pPr marL="0" indent="0">
              <a:buNone/>
            </a:pPr>
            <a:r>
              <a:rPr lang="zh-CN" altLang="zh-CN" sz="1800" dirty="0"/>
              <a:t>　　</a:t>
            </a:r>
            <a:r>
              <a:rPr lang="en-US" altLang="zh-CN" sz="1800" dirty="0"/>
              <a:t>(</a:t>
            </a:r>
            <a:r>
              <a:rPr lang="zh-CN" altLang="zh-CN" sz="1800" dirty="0"/>
              <a:t>五</a:t>
            </a:r>
            <a:r>
              <a:rPr lang="en-US" altLang="zh-CN" sz="1800" dirty="0"/>
              <a:t>)</a:t>
            </a:r>
            <a:r>
              <a:rPr lang="zh-CN" altLang="zh-CN" sz="1800" dirty="0"/>
              <a:t>属于债务人死亡、失踪的，应有公安机关等有关部门对债务人个人的死亡、失踪证明；</a:t>
            </a:r>
          </a:p>
          <a:p>
            <a:pPr marL="0" indent="0">
              <a:buNone/>
            </a:pPr>
            <a:r>
              <a:rPr lang="zh-CN" altLang="zh-CN" sz="1800" dirty="0"/>
              <a:t>　　</a:t>
            </a:r>
            <a:r>
              <a:rPr lang="en-US" altLang="zh-CN" sz="1800" dirty="0"/>
              <a:t>(</a:t>
            </a:r>
            <a:r>
              <a:rPr lang="zh-CN" altLang="zh-CN" sz="1800" dirty="0"/>
              <a:t>六</a:t>
            </a:r>
            <a:r>
              <a:rPr lang="en-US" altLang="zh-CN" sz="1800" dirty="0"/>
              <a:t>)</a:t>
            </a:r>
            <a:r>
              <a:rPr lang="zh-CN" altLang="zh-CN" sz="1800" dirty="0"/>
              <a:t>属于债务重组的，应有债务重组协议及其债务人重组收益纳税情况说明；</a:t>
            </a:r>
          </a:p>
          <a:p>
            <a:pPr marL="0" indent="0">
              <a:buNone/>
            </a:pPr>
            <a:r>
              <a:rPr lang="zh-CN" altLang="zh-CN" sz="1800" dirty="0"/>
              <a:t>　　</a:t>
            </a:r>
            <a:r>
              <a:rPr lang="en-US" altLang="zh-CN" sz="1800" dirty="0"/>
              <a:t>(</a:t>
            </a:r>
            <a:r>
              <a:rPr lang="zh-CN" altLang="zh-CN" sz="1800" dirty="0"/>
              <a:t>七</a:t>
            </a:r>
            <a:r>
              <a:rPr lang="en-US" altLang="zh-CN" sz="1800" dirty="0"/>
              <a:t>)</a:t>
            </a:r>
            <a:r>
              <a:rPr lang="zh-CN" altLang="zh-CN" sz="1800" dirty="0"/>
              <a:t>属于自然灾害、战争等不可抗力而无法收回的，应有债务人受灾情况说明以及放弃债权申明。</a:t>
            </a:r>
          </a:p>
          <a:p>
            <a:pPr marL="0" indent="0">
              <a:buNone/>
            </a:pPr>
            <a:endParaRPr lang="zh-CN" altLang="en-US" sz="1800" dirty="0"/>
          </a:p>
        </p:txBody>
      </p:sp>
    </p:spTree>
    <p:extLst>
      <p:ext uri="{BB962C8B-B14F-4D97-AF65-F5344CB8AC3E}">
        <p14:creationId xmlns:p14="http://schemas.microsoft.com/office/powerpoint/2010/main" val="10448227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3608" y="1203598"/>
            <a:ext cx="7416824" cy="1754326"/>
          </a:xfrm>
          <a:prstGeom prst="rect">
            <a:avLst/>
          </a:prstGeom>
        </p:spPr>
        <p:txBody>
          <a:bodyPr wrap="square">
            <a:spAutoFit/>
          </a:bodyPr>
          <a:lstStyle/>
          <a:p>
            <a:pPr lvl="0">
              <a:lnSpc>
                <a:spcPct val="150000"/>
              </a:lnSpc>
            </a:pPr>
            <a:r>
              <a:rPr lang="zh-CN" altLang="en-US" sz="2400" b="1" dirty="0" smtClean="0">
                <a:latin typeface="微软雅黑" pitchFamily="34" charset="-122"/>
                <a:ea typeface="微软雅黑" pitchFamily="34" charset="-122"/>
              </a:rPr>
              <a:t>（</a:t>
            </a:r>
            <a:r>
              <a:rPr lang="zh-CN" altLang="en-US" sz="2400" b="1" dirty="0">
                <a:latin typeface="微软雅黑" pitchFamily="34" charset="-122"/>
                <a:ea typeface="微软雅黑" pitchFamily="34" charset="-122"/>
              </a:rPr>
              <a:t>一</a:t>
            </a:r>
            <a:r>
              <a:rPr lang="zh-CN" altLang="en-US" sz="2400" b="1" dirty="0" smtClean="0">
                <a:latin typeface="微软雅黑" pitchFamily="34" charset="-122"/>
                <a:ea typeface="微软雅黑" pitchFamily="34" charset="-122"/>
              </a:rPr>
              <a:t>）资</a:t>
            </a:r>
            <a:r>
              <a:rPr lang="zh-CN" altLang="en-US" sz="2400" b="1" dirty="0">
                <a:latin typeface="微软雅黑" pitchFamily="34" charset="-122"/>
                <a:ea typeface="微软雅黑" pitchFamily="34" charset="-122"/>
              </a:rPr>
              <a:t>产损失所得税前</a:t>
            </a:r>
            <a:r>
              <a:rPr lang="zh-CN" altLang="en-US" sz="2400" b="1" dirty="0" smtClean="0">
                <a:latin typeface="微软雅黑" pitchFamily="34" charset="-122"/>
                <a:ea typeface="微软雅黑" pitchFamily="34" charset="-122"/>
              </a:rPr>
              <a:t>扣除政策解析 </a:t>
            </a:r>
            <a:endParaRPr lang="zh-CN" altLang="en-US" sz="2400" b="1" dirty="0">
              <a:latin typeface="微软雅黑" pitchFamily="34" charset="-122"/>
              <a:ea typeface="微软雅黑" pitchFamily="34" charset="-122"/>
            </a:endParaRPr>
          </a:p>
          <a:p>
            <a:pPr lvl="0">
              <a:lnSpc>
                <a:spcPct val="150000"/>
              </a:lnSpc>
            </a:pPr>
            <a:r>
              <a:rPr lang="zh-CN" altLang="en-US" sz="2400" b="1" dirty="0" smtClean="0">
                <a:latin typeface="微软雅黑" pitchFamily="34" charset="-122"/>
                <a:ea typeface="微软雅黑" pitchFamily="34" charset="-122"/>
              </a:rPr>
              <a:t>（二）商品流通行业资</a:t>
            </a:r>
            <a:r>
              <a:rPr lang="zh-CN" altLang="en-US" sz="2400" b="1" dirty="0">
                <a:latin typeface="微软雅黑" pitchFamily="34" charset="-122"/>
                <a:ea typeface="微软雅黑" pitchFamily="34" charset="-122"/>
              </a:rPr>
              <a:t>产损失税前扣除的疑难点</a:t>
            </a:r>
            <a:r>
              <a:rPr lang="zh-CN" altLang="en-US" sz="2400" b="1" dirty="0" smtClean="0">
                <a:latin typeface="微软雅黑" pitchFamily="34" charset="-122"/>
                <a:ea typeface="微软雅黑" pitchFamily="34" charset="-122"/>
              </a:rPr>
              <a:t>处理</a:t>
            </a:r>
            <a:endParaRPr lang="en-US" altLang="zh-CN" sz="2400" b="1" dirty="0" smtClean="0">
              <a:latin typeface="微软雅黑" pitchFamily="34" charset="-122"/>
              <a:ea typeface="微软雅黑" pitchFamily="34" charset="-122"/>
            </a:endParaRPr>
          </a:p>
          <a:p>
            <a:pPr lvl="0">
              <a:lnSpc>
                <a:spcPct val="150000"/>
              </a:lnSpc>
            </a:pPr>
            <a:r>
              <a:rPr lang="zh-CN" altLang="en-US" sz="2400" b="1" dirty="0" smtClean="0">
                <a:latin typeface="微软雅黑" pitchFamily="34" charset="-122"/>
                <a:ea typeface="微软雅黑" pitchFamily="34" charset="-122"/>
              </a:rPr>
              <a:t>（三）</a:t>
            </a:r>
            <a:r>
              <a:rPr lang="zh-CN" altLang="en-US" sz="2400" b="1" dirty="0">
                <a:latin typeface="微软雅黑" pitchFamily="34" charset="-122"/>
                <a:ea typeface="微软雅黑" pitchFamily="34" charset="-122"/>
              </a:rPr>
              <a:t>弥补亏损的疑难点处理</a:t>
            </a:r>
          </a:p>
        </p:txBody>
      </p:sp>
      <p:sp>
        <p:nvSpPr>
          <p:cNvPr id="3" name="TextBox 2"/>
          <p:cNvSpPr txBox="1"/>
          <p:nvPr/>
        </p:nvSpPr>
        <p:spPr>
          <a:xfrm>
            <a:off x="1322843" y="555526"/>
            <a:ext cx="3744416" cy="584775"/>
          </a:xfrm>
          <a:prstGeom prst="rect">
            <a:avLst/>
          </a:prstGeom>
          <a:noFill/>
        </p:spPr>
        <p:txBody>
          <a:bodyPr wrap="square" rtlCol="0">
            <a:spAutoFit/>
          </a:bodyPr>
          <a:lstStyle/>
          <a:p>
            <a:r>
              <a:rPr lang="zh-CN" altLang="en-US" sz="3200" b="1" dirty="0" smtClean="0">
                <a:latin typeface="微软雅黑" pitchFamily="34" charset="-122"/>
                <a:ea typeface="微软雅黑" pitchFamily="34" charset="-122"/>
              </a:rPr>
              <a:t>主要内容：</a:t>
            </a:r>
            <a:endParaRPr lang="zh-CN" altLang="en-US" sz="3200" b="1" dirty="0">
              <a:latin typeface="微软雅黑" pitchFamily="34" charset="-122"/>
              <a:ea typeface="微软雅黑" pitchFamily="34" charset="-122"/>
            </a:endParaRPr>
          </a:p>
        </p:txBody>
      </p:sp>
    </p:spTree>
    <p:extLst>
      <p:ext uri="{BB962C8B-B14F-4D97-AF65-F5344CB8AC3E}">
        <p14:creationId xmlns:p14="http://schemas.microsoft.com/office/powerpoint/2010/main" val="387614439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lvl="0"/>
            <a:r>
              <a:rPr lang="en-US" altLang="zh-CN" sz="2800" dirty="0" smtClean="0">
                <a:solidFill>
                  <a:srgbClr val="C00000"/>
                </a:solidFill>
              </a:rPr>
              <a:t/>
            </a:r>
            <a:br>
              <a:rPr lang="en-US" altLang="zh-CN" sz="2800" dirty="0" smtClean="0">
                <a:solidFill>
                  <a:srgbClr val="C00000"/>
                </a:solidFill>
              </a:rPr>
            </a:br>
            <a:r>
              <a:rPr lang="zh-CN" altLang="en-US" sz="2800" dirty="0" smtClean="0">
                <a:solidFill>
                  <a:srgbClr val="C00000"/>
                </a:solidFill>
              </a:rPr>
              <a:t>二、商品流通行业</a:t>
            </a:r>
            <a:r>
              <a:rPr lang="zh-CN" altLang="zh-CN" sz="2800" dirty="0" smtClean="0">
                <a:solidFill>
                  <a:srgbClr val="C00000"/>
                </a:solidFill>
              </a:rPr>
              <a:t>资产</a:t>
            </a:r>
            <a:r>
              <a:rPr lang="zh-CN" altLang="zh-CN" sz="2800" dirty="0">
                <a:solidFill>
                  <a:srgbClr val="C00000"/>
                </a:solidFill>
              </a:rPr>
              <a:t>损失税前扣除的疑难点处理</a:t>
            </a:r>
            <a:r>
              <a:rPr lang="zh-CN" altLang="zh-CN" dirty="0"/>
              <a:t/>
            </a:r>
            <a:br>
              <a:rPr lang="zh-CN" altLang="zh-CN" dirty="0"/>
            </a:br>
            <a:endParaRPr lang="zh-CN" altLang="en-US" dirty="0"/>
          </a:p>
        </p:txBody>
      </p:sp>
      <p:sp>
        <p:nvSpPr>
          <p:cNvPr id="3" name="内容占位符 2"/>
          <p:cNvSpPr>
            <a:spLocks noGrp="1"/>
          </p:cNvSpPr>
          <p:nvPr>
            <p:ph idx="1"/>
          </p:nvPr>
        </p:nvSpPr>
        <p:spPr>
          <a:xfrm>
            <a:off x="457200" y="915566"/>
            <a:ext cx="8229600" cy="3678659"/>
          </a:xfrm>
        </p:spPr>
        <p:txBody>
          <a:bodyPr/>
          <a:lstStyle/>
          <a:p>
            <a:pPr marL="0" indent="0">
              <a:buNone/>
            </a:pPr>
            <a:r>
              <a:rPr lang="zh-CN" altLang="en-US" sz="2000" dirty="0" smtClean="0">
                <a:solidFill>
                  <a:srgbClr val="C00000"/>
                </a:solidFill>
              </a:rPr>
              <a:t>（一）申报方式问题</a:t>
            </a:r>
            <a:r>
              <a:rPr lang="en-US" altLang="zh-CN" sz="2000" dirty="0" smtClean="0">
                <a:solidFill>
                  <a:srgbClr val="C00000"/>
                </a:solidFill>
              </a:rPr>
              <a:t>2</a:t>
            </a:r>
          </a:p>
          <a:p>
            <a:pPr marL="0" indent="0">
              <a:buNone/>
            </a:pPr>
            <a:r>
              <a:rPr lang="en-US" altLang="zh-CN" sz="1800" dirty="0" smtClean="0"/>
              <a:t>1</a:t>
            </a:r>
            <a:r>
              <a:rPr lang="zh-CN" altLang="zh-CN" sz="1800" dirty="0"/>
              <a:t>、因市场需求萎缩，企业对库存商品的销售价格进行调整，决定以低于进货价的价格销售，此情况是否属于非正常损失，是否需要作进项税额转出处理？年终汇算时是否需要清单申报才能税前扣除？</a:t>
            </a:r>
          </a:p>
          <a:p>
            <a:pPr marL="0" indent="0">
              <a:buNone/>
            </a:pPr>
            <a:r>
              <a:rPr lang="en-US" altLang="zh-CN" sz="1800" b="0" dirty="0" smtClean="0">
                <a:solidFill>
                  <a:srgbClr val="C00000"/>
                </a:solidFill>
              </a:rPr>
              <a:t>      </a:t>
            </a:r>
            <a:r>
              <a:rPr lang="zh-CN" altLang="en-US" sz="1800" b="0" dirty="0" smtClean="0">
                <a:solidFill>
                  <a:srgbClr val="C00000"/>
                </a:solidFill>
              </a:rPr>
              <a:t>（</a:t>
            </a:r>
            <a:r>
              <a:rPr lang="en-US" altLang="zh-CN" sz="1800" b="0" dirty="0" smtClean="0">
                <a:solidFill>
                  <a:srgbClr val="C00000"/>
                </a:solidFill>
              </a:rPr>
              <a:t>1</a:t>
            </a:r>
            <a:r>
              <a:rPr lang="zh-CN" altLang="en-US" sz="1800" b="0" dirty="0" smtClean="0">
                <a:solidFill>
                  <a:srgbClr val="C00000"/>
                </a:solidFill>
              </a:rPr>
              <a:t>）增值税：</a:t>
            </a:r>
            <a:endParaRPr lang="en-US" altLang="zh-CN" sz="1800" b="0" dirty="0" smtClean="0">
              <a:solidFill>
                <a:srgbClr val="C00000"/>
              </a:solidFill>
            </a:endParaRPr>
          </a:p>
          <a:p>
            <a:pPr marL="0" indent="0">
              <a:buNone/>
            </a:pPr>
            <a:r>
              <a:rPr lang="zh-CN" altLang="zh-CN" sz="1800" b="0" dirty="0" smtClean="0"/>
              <a:t>《增值税暂行条例》</a:t>
            </a:r>
            <a:r>
              <a:rPr lang="zh-CN" altLang="zh-CN" sz="1800" b="0" dirty="0"/>
              <a:t>第十条规</a:t>
            </a:r>
            <a:r>
              <a:rPr lang="zh-CN" altLang="zh-CN" sz="1800" b="0" dirty="0" smtClean="0"/>
              <a:t>定</a:t>
            </a:r>
            <a:r>
              <a:rPr lang="zh-CN" altLang="en-US" sz="1800" b="0" dirty="0" smtClean="0"/>
              <a:t>：</a:t>
            </a:r>
            <a:r>
              <a:rPr lang="zh-CN" altLang="zh-CN" sz="1800" b="0" dirty="0" smtClean="0"/>
              <a:t>“</a:t>
            </a:r>
            <a:r>
              <a:rPr lang="zh-CN" altLang="zh-CN" sz="1800" b="0" dirty="0"/>
              <a:t>非正常损失的购进货物及相关的应税劳务”和“非正常损失的在产品、产成品所耗用的购进货物或者应税劳务”的进项税额不得从销项税额中抵扣</a:t>
            </a:r>
            <a:r>
              <a:rPr lang="zh-CN" altLang="zh-CN" sz="1800" b="0" dirty="0" smtClean="0"/>
              <a:t>。</a:t>
            </a:r>
            <a:endParaRPr lang="en-US" altLang="zh-CN" sz="1800" b="0" dirty="0" smtClean="0"/>
          </a:p>
          <a:p>
            <a:pPr marL="0" indent="0">
              <a:buNone/>
            </a:pPr>
            <a:r>
              <a:rPr lang="en-US" altLang="zh-CN" sz="1800" b="0" dirty="0" smtClean="0"/>
              <a:t>    </a:t>
            </a:r>
            <a:r>
              <a:rPr lang="zh-CN" altLang="zh-CN" sz="1800" b="0" dirty="0" smtClean="0"/>
              <a:t>《</a:t>
            </a:r>
            <a:r>
              <a:rPr lang="zh-CN" altLang="zh-CN" sz="1800" b="0" dirty="0"/>
              <a:t>增值税暂行条例实施细则》第二十四</a:t>
            </a:r>
            <a:r>
              <a:rPr lang="zh-CN" altLang="zh-CN" sz="1800" b="0" dirty="0" smtClean="0"/>
              <a:t>条</a:t>
            </a:r>
            <a:r>
              <a:rPr lang="zh-CN" altLang="en-US" sz="1800" b="0" dirty="0" smtClean="0"/>
              <a:t>规定：</a:t>
            </a:r>
            <a:r>
              <a:rPr lang="zh-CN" altLang="zh-CN" sz="1800" b="0" dirty="0" smtClean="0">
                <a:solidFill>
                  <a:srgbClr val="C00000"/>
                </a:solidFill>
              </a:rPr>
              <a:t>非</a:t>
            </a:r>
            <a:r>
              <a:rPr lang="zh-CN" altLang="zh-CN" sz="1800" b="0" dirty="0">
                <a:solidFill>
                  <a:srgbClr val="C00000"/>
                </a:solidFill>
              </a:rPr>
              <a:t>正常损失是指因管理不善造成被盗、丢失、霉烂变质的损失</a:t>
            </a:r>
            <a:r>
              <a:rPr lang="zh-CN" altLang="zh-CN" sz="1800" b="0" dirty="0" smtClean="0"/>
              <a:t>。</a:t>
            </a:r>
            <a:endParaRPr lang="en-US" altLang="zh-CN" sz="1800" b="0" dirty="0" smtClean="0"/>
          </a:p>
          <a:p>
            <a:pPr marL="0" indent="0">
              <a:buNone/>
            </a:pPr>
            <a:r>
              <a:rPr lang="en-US" altLang="zh-CN" sz="1800" b="0" dirty="0" smtClean="0"/>
              <a:t>     </a:t>
            </a:r>
            <a:r>
              <a:rPr lang="zh-CN" altLang="zh-CN" sz="1800" b="0" dirty="0" smtClean="0"/>
              <a:t>对</a:t>
            </a:r>
            <a:r>
              <a:rPr lang="zh-CN" altLang="zh-CN" sz="1800" b="0" dirty="0"/>
              <a:t>于企业由于资产评估减值、市场价格波动的贬值而发生的流动资产损失，如果流动资产未丢失或损坏，只是由于市场发生变化，价格降低，价值量减少，不属于《增值税暂行条例实施细则》第二十四条中列举的非正常损失的情形，不作进项税额转出处理</a:t>
            </a:r>
            <a:r>
              <a:rPr lang="zh-CN" altLang="zh-CN" sz="1800" b="0" dirty="0" smtClean="0"/>
              <a:t>。</a:t>
            </a:r>
            <a:endParaRPr lang="zh-CN" altLang="en-US" sz="1800" b="0" dirty="0"/>
          </a:p>
        </p:txBody>
      </p:sp>
    </p:spTree>
    <p:extLst>
      <p:ext uri="{BB962C8B-B14F-4D97-AF65-F5344CB8AC3E}">
        <p14:creationId xmlns:p14="http://schemas.microsoft.com/office/powerpoint/2010/main" val="7532495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a:xfrm>
            <a:off x="457200" y="843558"/>
            <a:ext cx="8229600" cy="3750667"/>
          </a:xfrm>
        </p:spPr>
        <p:txBody>
          <a:bodyPr/>
          <a:lstStyle/>
          <a:p>
            <a:pPr marL="0" indent="0">
              <a:buNone/>
            </a:pPr>
            <a:r>
              <a:rPr lang="zh-CN" altLang="en-US" sz="2000" b="0" dirty="0" smtClean="0">
                <a:solidFill>
                  <a:srgbClr val="C00000"/>
                </a:solidFill>
              </a:rPr>
              <a:t>（</a:t>
            </a:r>
            <a:r>
              <a:rPr lang="en-US" altLang="zh-CN" sz="2000" b="0" dirty="0" smtClean="0">
                <a:solidFill>
                  <a:srgbClr val="C00000"/>
                </a:solidFill>
              </a:rPr>
              <a:t>2</a:t>
            </a:r>
            <a:r>
              <a:rPr lang="zh-CN" altLang="en-US" sz="2000" b="0" dirty="0" smtClean="0">
                <a:solidFill>
                  <a:srgbClr val="C00000"/>
                </a:solidFill>
              </a:rPr>
              <a:t>）企业所得税</a:t>
            </a:r>
            <a:endParaRPr lang="en-US" altLang="zh-CN" sz="2000" b="0" dirty="0" smtClean="0">
              <a:solidFill>
                <a:srgbClr val="C00000"/>
              </a:solidFill>
            </a:endParaRPr>
          </a:p>
          <a:p>
            <a:pPr marL="0" indent="0">
              <a:buNone/>
            </a:pPr>
            <a:r>
              <a:rPr lang="en-US" altLang="zh-CN" sz="2000" b="0" dirty="0"/>
              <a:t>     25</a:t>
            </a:r>
            <a:r>
              <a:rPr lang="zh-CN" altLang="en-US" sz="2000" b="0" dirty="0"/>
              <a:t>号公告第二条： 本办法所称资产是指企业拥有或者控制的、用于经营管理活动相关的资产，包括现金、银行存款、应收及预付款项</a:t>
            </a:r>
            <a:r>
              <a:rPr lang="en-US" altLang="zh-CN" sz="2000" b="0" dirty="0"/>
              <a:t>(</a:t>
            </a:r>
            <a:r>
              <a:rPr lang="zh-CN" altLang="en-US" sz="2000" b="0" dirty="0"/>
              <a:t>包括应收票据、各类垫款、企业之间往来款项</a:t>
            </a:r>
            <a:r>
              <a:rPr lang="en-US" altLang="zh-CN" sz="2000" b="0" dirty="0"/>
              <a:t>)</a:t>
            </a:r>
            <a:r>
              <a:rPr lang="zh-CN" altLang="en-US" sz="2000" b="0" dirty="0"/>
              <a:t>等货币性资产，存货、固定资产、无形资产、在建工程、生产性生物资产等非货币性资产，以及债权性投资和股权</a:t>
            </a:r>
            <a:r>
              <a:rPr lang="en-US" altLang="zh-CN" sz="2000" b="0" dirty="0"/>
              <a:t>(</a:t>
            </a:r>
            <a:r>
              <a:rPr lang="zh-CN" altLang="en-US" sz="2000" b="0" dirty="0"/>
              <a:t>权益</a:t>
            </a:r>
            <a:r>
              <a:rPr lang="en-US" altLang="zh-CN" sz="2000" b="0" dirty="0"/>
              <a:t>)</a:t>
            </a:r>
            <a:r>
              <a:rPr lang="zh-CN" altLang="en-US" sz="2000" b="0" dirty="0"/>
              <a:t>性投资。 </a:t>
            </a:r>
            <a:endParaRPr lang="en-US" altLang="zh-CN" sz="2000" b="0" dirty="0"/>
          </a:p>
          <a:p>
            <a:pPr>
              <a:lnSpc>
                <a:spcPct val="150000"/>
              </a:lnSpc>
              <a:buNone/>
            </a:pPr>
            <a:r>
              <a:rPr lang="zh-CN" altLang="en-US" sz="2000" b="0" dirty="0" smtClean="0"/>
              <a:t>     公告第</a:t>
            </a:r>
            <a:r>
              <a:rPr lang="zh-CN" altLang="en-US" sz="2000" b="0" dirty="0"/>
              <a:t>九条  下列资产损失，应以</a:t>
            </a:r>
            <a:r>
              <a:rPr lang="zh-CN" altLang="en-US" sz="2000" b="0" dirty="0">
                <a:solidFill>
                  <a:srgbClr val="CC3300"/>
                </a:solidFill>
              </a:rPr>
              <a:t>清单申报</a:t>
            </a:r>
            <a:r>
              <a:rPr lang="zh-CN" altLang="en-US" sz="2000" b="0" dirty="0"/>
              <a:t>的方式向税务机关申报扣除</a:t>
            </a:r>
            <a:r>
              <a:rPr lang="zh-CN" altLang="en-US" sz="2000" b="0" dirty="0" smtClean="0"/>
              <a:t>：</a:t>
            </a:r>
            <a:r>
              <a:rPr lang="zh-CN" altLang="en-US" sz="2000" b="0" dirty="0"/>
              <a:t>　</a:t>
            </a:r>
            <a:r>
              <a:rPr lang="en-US" altLang="zh-CN" sz="2000" b="0" dirty="0"/>
              <a:t>(</a:t>
            </a:r>
            <a:r>
              <a:rPr lang="zh-CN" altLang="en-US" sz="2000" b="0" dirty="0"/>
              <a:t>一</a:t>
            </a:r>
            <a:r>
              <a:rPr lang="en-US" altLang="zh-CN" sz="2000" b="0" dirty="0"/>
              <a:t>)</a:t>
            </a:r>
            <a:r>
              <a:rPr lang="zh-CN" altLang="en-US" sz="2000" b="0" dirty="0"/>
              <a:t>企业在正常经营管理活动中，按照</a:t>
            </a:r>
            <a:r>
              <a:rPr lang="zh-CN" altLang="en-US" sz="2000" b="0" dirty="0">
                <a:solidFill>
                  <a:srgbClr val="C00000"/>
                </a:solidFill>
              </a:rPr>
              <a:t>公允价格销售、转让、变卖非货币资产</a:t>
            </a:r>
            <a:r>
              <a:rPr lang="zh-CN" altLang="en-US" sz="2000" b="0" dirty="0"/>
              <a:t>的损失</a:t>
            </a:r>
            <a:r>
              <a:rPr lang="zh-CN" altLang="en-US" sz="2000" b="0" dirty="0" smtClean="0"/>
              <a:t>；</a:t>
            </a:r>
            <a:endParaRPr lang="en-US" altLang="zh-CN" sz="2000" b="0" dirty="0"/>
          </a:p>
          <a:p>
            <a:pPr>
              <a:lnSpc>
                <a:spcPct val="150000"/>
              </a:lnSpc>
              <a:buNone/>
            </a:pPr>
            <a:r>
              <a:rPr lang="zh-CN" altLang="en-US" sz="2000" b="0" dirty="0" smtClean="0"/>
              <a:t>注意：个别地方有不同理解，如</a:t>
            </a:r>
            <a:r>
              <a:rPr lang="zh-CN" altLang="zh-CN" sz="2000" b="0" dirty="0" smtClean="0"/>
              <a:t>河</a:t>
            </a:r>
            <a:r>
              <a:rPr lang="zh-CN" altLang="zh-CN" sz="2000" b="0" dirty="0"/>
              <a:t>北省国家税务局公告</a:t>
            </a:r>
            <a:r>
              <a:rPr lang="en-US" altLang="zh-CN" sz="2000" b="0" dirty="0">
                <a:hlinkClick r:id="rId2" action="ppaction://hlinkfile"/>
              </a:rPr>
              <a:t>2014</a:t>
            </a:r>
            <a:r>
              <a:rPr lang="zh-CN" altLang="zh-CN" sz="2000" b="0" dirty="0">
                <a:hlinkClick r:id="rId2" action="ppaction://hlinkfile"/>
              </a:rPr>
              <a:t>年第</a:t>
            </a:r>
            <a:r>
              <a:rPr lang="en-US" altLang="zh-CN" sz="2000" b="0" dirty="0">
                <a:hlinkClick r:id="rId2" action="ppaction://hlinkfile"/>
              </a:rPr>
              <a:t>5</a:t>
            </a:r>
            <a:r>
              <a:rPr lang="zh-CN" altLang="zh-CN" sz="2000" b="0" dirty="0">
                <a:hlinkClick r:id="rId2" action="ppaction://hlinkfile"/>
              </a:rPr>
              <a:t>号</a:t>
            </a:r>
            <a:endParaRPr lang="zh-CN" altLang="zh-CN" sz="2000" b="0" dirty="0"/>
          </a:p>
          <a:p>
            <a:pPr>
              <a:lnSpc>
                <a:spcPct val="150000"/>
              </a:lnSpc>
              <a:buNone/>
            </a:pPr>
            <a:endParaRPr lang="en-US" altLang="zh-CN" sz="2000" b="0" dirty="0" smtClean="0"/>
          </a:p>
        </p:txBody>
      </p:sp>
    </p:spTree>
    <p:extLst>
      <p:ext uri="{BB962C8B-B14F-4D97-AF65-F5344CB8AC3E}">
        <p14:creationId xmlns:p14="http://schemas.microsoft.com/office/powerpoint/2010/main" val="33311593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marL="0" indent="0">
              <a:lnSpc>
                <a:spcPct val="150000"/>
              </a:lnSpc>
              <a:buNone/>
            </a:pPr>
            <a:r>
              <a:rPr lang="zh-CN" altLang="en-US" sz="2000" dirty="0"/>
              <a:t>浙江省国家税务局所得税处</a:t>
            </a:r>
            <a:r>
              <a:rPr lang="en-US" altLang="zh-CN" sz="2000" dirty="0"/>
              <a:t>2011</a:t>
            </a:r>
            <a:r>
              <a:rPr lang="zh-CN" altLang="en-US" sz="2000" dirty="0"/>
              <a:t>年企业所得税汇算清缴问题解答</a:t>
            </a:r>
          </a:p>
          <a:p>
            <a:pPr marL="0" indent="0">
              <a:lnSpc>
                <a:spcPct val="150000"/>
              </a:lnSpc>
              <a:buNone/>
            </a:pPr>
            <a:r>
              <a:rPr lang="en-US" altLang="zh-CN" sz="2000" dirty="0"/>
              <a:t>37.</a:t>
            </a:r>
            <a:r>
              <a:rPr lang="zh-CN" altLang="en-US" sz="2000" dirty="0"/>
              <a:t>企业在经营活动中，由于采取促销降价等原因，企业存货以低于成本价的价格销售，一般会计账务不作损失处理，年报是否要清单申报？如果要清单申报，按月汇总或年终一次性向税务机关申报，同一产品项目盈亏是否相抵？</a:t>
            </a:r>
          </a:p>
          <a:p>
            <a:pPr marL="0" indent="0">
              <a:lnSpc>
                <a:spcPct val="150000"/>
              </a:lnSpc>
              <a:buNone/>
            </a:pPr>
            <a:r>
              <a:rPr lang="zh-CN" altLang="en-US" sz="2000" dirty="0"/>
              <a:t>答：</a:t>
            </a:r>
            <a:r>
              <a:rPr lang="zh-CN" altLang="en-US" sz="2000" dirty="0">
                <a:solidFill>
                  <a:srgbClr val="C00000"/>
                </a:solidFill>
              </a:rPr>
              <a:t>存货损失同一产品项目盈亏相抵有损失的，年终一次性向税务机关进行清单申报。</a:t>
            </a:r>
          </a:p>
          <a:p>
            <a:pPr marL="0" indent="0">
              <a:buNone/>
            </a:pPr>
            <a:endParaRPr lang="zh-CN" altLang="en-US" sz="2000" dirty="0"/>
          </a:p>
        </p:txBody>
      </p:sp>
    </p:spTree>
    <p:extLst>
      <p:ext uri="{BB962C8B-B14F-4D97-AF65-F5344CB8AC3E}">
        <p14:creationId xmlns:p14="http://schemas.microsoft.com/office/powerpoint/2010/main" val="20066233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457200" y="987574"/>
            <a:ext cx="8229600" cy="3606651"/>
          </a:xfrm>
        </p:spPr>
        <p:txBody>
          <a:bodyPr/>
          <a:lstStyle/>
          <a:p>
            <a:pPr marL="0" indent="0">
              <a:buNone/>
            </a:pPr>
            <a:r>
              <a:rPr lang="en-US" altLang="zh-CN" sz="2200" dirty="0" smtClean="0"/>
              <a:t>2</a:t>
            </a:r>
            <a:r>
              <a:rPr lang="zh-CN" altLang="zh-CN" sz="2200" dirty="0" smtClean="0"/>
              <a:t>、超</a:t>
            </a:r>
            <a:r>
              <a:rPr lang="zh-CN" altLang="zh-CN" sz="2200" dirty="0"/>
              <a:t>出按照国家有关规定确认的保质期（有效期）而导致的食品、药品等存货损失采取清单申报还是专项申报方式税前扣除？</a:t>
            </a:r>
          </a:p>
          <a:p>
            <a:pPr marL="0" indent="0">
              <a:buNone/>
            </a:pPr>
            <a:r>
              <a:rPr lang="en-US" altLang="zh-CN" sz="2000" b="0" dirty="0"/>
              <a:t>      </a:t>
            </a:r>
            <a:r>
              <a:rPr lang="zh-CN" altLang="zh-CN" sz="2000" b="0" dirty="0"/>
              <a:t>企业在正常生产经营活动中，按照国家统一规定或者企业有关制度保管和使用，超出按照国家有关规定确认的保质期（有效期）而导致的食品、药品等存货损失，</a:t>
            </a:r>
            <a:r>
              <a:rPr lang="zh-CN" altLang="zh-CN" sz="2000" b="0" dirty="0">
                <a:solidFill>
                  <a:srgbClr val="C00000"/>
                </a:solidFill>
              </a:rPr>
              <a:t>应视为企业存货的正常损耗，采取清单申报的方式，按照</a:t>
            </a:r>
            <a:r>
              <a:rPr lang="en-US" altLang="zh-CN" sz="2000" b="0" dirty="0">
                <a:solidFill>
                  <a:srgbClr val="C00000"/>
                </a:solidFill>
              </a:rPr>
              <a:t>25</a:t>
            </a:r>
            <a:r>
              <a:rPr lang="zh-CN" altLang="zh-CN" sz="2000" b="0" dirty="0">
                <a:solidFill>
                  <a:srgbClr val="C00000"/>
                </a:solidFill>
              </a:rPr>
              <a:t>号</a:t>
            </a:r>
            <a:r>
              <a:rPr lang="zh-CN" altLang="en-US" sz="2000" b="0" dirty="0">
                <a:solidFill>
                  <a:srgbClr val="C00000"/>
                </a:solidFill>
              </a:rPr>
              <a:t>公告</a:t>
            </a:r>
            <a:r>
              <a:rPr lang="zh-CN" altLang="zh-CN" sz="2000" b="0" dirty="0">
                <a:solidFill>
                  <a:srgbClr val="C00000"/>
                </a:solidFill>
              </a:rPr>
              <a:t>的规定申报扣除。</a:t>
            </a:r>
          </a:p>
          <a:p>
            <a:pPr marL="0" indent="0">
              <a:buNone/>
            </a:pPr>
            <a:r>
              <a:rPr lang="en-US" altLang="zh-CN" sz="2000" b="0" dirty="0"/>
              <a:t>      </a:t>
            </a:r>
            <a:r>
              <a:rPr lang="zh-CN" altLang="zh-CN" sz="2000" b="0" dirty="0"/>
              <a:t>由于违反保管和使用规定等人为原因，以及被盗、失火、水淹、不可抗力等原因造成的存货毁损、变质等，应采用专项申报方式申报扣除。</a:t>
            </a:r>
            <a:endParaRPr lang="en-US" altLang="zh-CN" sz="2000" b="0" dirty="0"/>
          </a:p>
          <a:p>
            <a:pPr marL="0" indent="0">
              <a:buNone/>
            </a:pPr>
            <a:r>
              <a:rPr lang="en-US" altLang="zh-CN" sz="2000" dirty="0"/>
              <a:t>                       </a:t>
            </a:r>
            <a:r>
              <a:rPr lang="zh-CN" altLang="zh-CN" sz="2000" dirty="0"/>
              <a:t>【北京国税</a:t>
            </a:r>
            <a:r>
              <a:rPr lang="en-US" altLang="zh-CN" sz="2000" dirty="0"/>
              <a:t>2015</a:t>
            </a:r>
            <a:r>
              <a:rPr lang="zh-CN" altLang="zh-CN" sz="2000" dirty="0"/>
              <a:t>年</a:t>
            </a:r>
            <a:r>
              <a:rPr lang="en-US" altLang="zh-CN" sz="2000" dirty="0"/>
              <a:t>1</a:t>
            </a:r>
            <a:r>
              <a:rPr lang="zh-CN" altLang="zh-CN" sz="2000" dirty="0"/>
              <a:t>月企业所得税汇算清缴政策辅导】</a:t>
            </a:r>
            <a:endParaRPr lang="zh-CN" altLang="en-US" sz="2000" dirty="0"/>
          </a:p>
          <a:p>
            <a:endParaRPr lang="zh-CN" altLang="en-US" sz="2000" dirty="0"/>
          </a:p>
        </p:txBody>
      </p:sp>
    </p:spTree>
    <p:extLst>
      <p:ext uri="{BB962C8B-B14F-4D97-AF65-F5344CB8AC3E}">
        <p14:creationId xmlns:p14="http://schemas.microsoft.com/office/powerpoint/2010/main" val="113854138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solidFill>
                  <a:srgbClr val="C00000"/>
                </a:solidFill>
              </a:rPr>
              <a:t/>
            </a:r>
            <a:br>
              <a:rPr lang="en-US" altLang="zh-CN" dirty="0" smtClean="0">
                <a:solidFill>
                  <a:srgbClr val="C00000"/>
                </a:solidFill>
              </a:rPr>
            </a:br>
            <a:r>
              <a:rPr lang="en-US" altLang="zh-CN" dirty="0" smtClean="0">
                <a:solidFill>
                  <a:srgbClr val="C00000"/>
                </a:solidFill>
              </a:rPr>
              <a:t/>
            </a:r>
            <a:br>
              <a:rPr lang="en-US" altLang="zh-CN" dirty="0" smtClean="0">
                <a:solidFill>
                  <a:srgbClr val="C00000"/>
                </a:solidFill>
              </a:rPr>
            </a:br>
            <a:endParaRPr lang="zh-CN" altLang="en-US" dirty="0">
              <a:solidFill>
                <a:srgbClr val="C00000"/>
              </a:solidFill>
            </a:endParaRPr>
          </a:p>
        </p:txBody>
      </p:sp>
      <p:sp>
        <p:nvSpPr>
          <p:cNvPr id="3" name="内容占位符 2"/>
          <p:cNvSpPr>
            <a:spLocks noGrp="1"/>
          </p:cNvSpPr>
          <p:nvPr>
            <p:ph idx="1"/>
          </p:nvPr>
        </p:nvSpPr>
        <p:spPr>
          <a:xfrm>
            <a:off x="539552" y="483518"/>
            <a:ext cx="8229600" cy="3394075"/>
          </a:xfrm>
        </p:spPr>
        <p:txBody>
          <a:bodyPr/>
          <a:lstStyle/>
          <a:p>
            <a:pPr marL="0" indent="0">
              <a:buNone/>
            </a:pPr>
            <a:r>
              <a:rPr lang="zh-CN" altLang="en-US" dirty="0">
                <a:solidFill>
                  <a:srgbClr val="C00000"/>
                </a:solidFill>
              </a:rPr>
              <a:t>（二）损失的扣除时间问</a:t>
            </a:r>
            <a:r>
              <a:rPr lang="zh-CN" altLang="en-US" dirty="0" smtClean="0">
                <a:solidFill>
                  <a:srgbClr val="C00000"/>
                </a:solidFill>
              </a:rPr>
              <a:t>题</a:t>
            </a:r>
            <a:r>
              <a:rPr lang="en-US" altLang="zh-CN" dirty="0" smtClean="0">
                <a:solidFill>
                  <a:srgbClr val="C00000"/>
                </a:solidFill>
              </a:rPr>
              <a:t>4</a:t>
            </a:r>
          </a:p>
          <a:p>
            <a:pPr marL="0" indent="0">
              <a:buNone/>
            </a:pPr>
            <a:r>
              <a:rPr lang="en-US" altLang="zh-CN" sz="2000" dirty="0" smtClean="0"/>
              <a:t>1</a:t>
            </a:r>
            <a:r>
              <a:rPr lang="zh-CN" altLang="zh-CN" sz="2000" dirty="0" smtClean="0"/>
              <a:t>、</a:t>
            </a:r>
            <a:r>
              <a:rPr lang="zh-CN" altLang="en-US" sz="2000" dirty="0" smtClean="0"/>
              <a:t>部</a:t>
            </a:r>
            <a:r>
              <a:rPr lang="zh-CN" altLang="en-US" sz="2000" dirty="0"/>
              <a:t>分固定资产和存货发生报废损失，</a:t>
            </a:r>
            <a:r>
              <a:rPr lang="en-US" altLang="zh-CN" sz="2000" dirty="0" smtClean="0"/>
              <a:t>2014</a:t>
            </a:r>
            <a:r>
              <a:rPr lang="zh-CN" altLang="en-US" sz="2000" dirty="0" smtClean="0"/>
              <a:t>年</a:t>
            </a:r>
            <a:r>
              <a:rPr lang="zh-CN" altLang="en-US" sz="2000" dirty="0"/>
              <a:t>会计根据内部审批文件，按账面净值作损失处理，但当年未实际处置，在</a:t>
            </a:r>
            <a:r>
              <a:rPr lang="en-US" altLang="zh-CN" sz="2000" dirty="0" smtClean="0"/>
              <a:t>2015</a:t>
            </a:r>
            <a:r>
              <a:rPr lang="zh-CN" altLang="en-US" sz="2000" dirty="0" smtClean="0"/>
              <a:t>年</a:t>
            </a:r>
            <a:r>
              <a:rPr lang="zh-CN" altLang="en-US" sz="2000" dirty="0"/>
              <a:t>进行变卖处理，取得变卖收入计入</a:t>
            </a:r>
            <a:r>
              <a:rPr lang="en-US" altLang="zh-CN" sz="2000" dirty="0" smtClean="0"/>
              <a:t>2015</a:t>
            </a:r>
            <a:r>
              <a:rPr lang="zh-CN" altLang="en-US" sz="2000" dirty="0" smtClean="0"/>
              <a:t>年</a:t>
            </a:r>
            <a:r>
              <a:rPr lang="zh-CN" altLang="en-US" sz="2000" dirty="0"/>
              <a:t>损益。对于这种跨年度情况，损失确认时间是</a:t>
            </a:r>
            <a:r>
              <a:rPr lang="en-US" altLang="zh-CN" sz="2000" dirty="0" smtClean="0"/>
              <a:t>2015</a:t>
            </a:r>
            <a:r>
              <a:rPr lang="zh-CN" altLang="en-US" sz="2000" dirty="0" smtClean="0"/>
              <a:t>年</a:t>
            </a:r>
            <a:r>
              <a:rPr lang="zh-CN" altLang="en-US" sz="2000" dirty="0"/>
              <a:t>，还是先按会计处理在</a:t>
            </a:r>
            <a:r>
              <a:rPr lang="en-US" altLang="zh-CN" sz="2000" dirty="0" smtClean="0"/>
              <a:t>2014</a:t>
            </a:r>
            <a:r>
              <a:rPr lang="zh-CN" altLang="en-US" sz="2000" dirty="0" smtClean="0"/>
              <a:t>年</a:t>
            </a:r>
            <a:r>
              <a:rPr lang="zh-CN" altLang="en-US" sz="2000" dirty="0"/>
              <a:t>确认（确认的资产损失金额不包括变卖收入的部分），</a:t>
            </a:r>
            <a:r>
              <a:rPr lang="en-US" altLang="zh-CN" sz="2000" dirty="0" smtClean="0"/>
              <a:t>2015</a:t>
            </a:r>
            <a:r>
              <a:rPr lang="zh-CN" altLang="en-US" sz="2000" dirty="0" smtClean="0"/>
              <a:t>年</a:t>
            </a:r>
            <a:r>
              <a:rPr lang="zh-CN" altLang="en-US" sz="2000" dirty="0"/>
              <a:t>企业取得的变卖收入在</a:t>
            </a:r>
            <a:r>
              <a:rPr lang="en-US" altLang="zh-CN" sz="2000" dirty="0" smtClean="0"/>
              <a:t>2015</a:t>
            </a:r>
            <a:r>
              <a:rPr lang="zh-CN" altLang="en-US" sz="2000" dirty="0" smtClean="0"/>
              <a:t>年</a:t>
            </a:r>
            <a:r>
              <a:rPr lang="zh-CN" altLang="en-US" sz="2000" dirty="0"/>
              <a:t>缴税？</a:t>
            </a:r>
          </a:p>
          <a:p>
            <a:pPr marL="0" indent="0">
              <a:buNone/>
            </a:pPr>
            <a:r>
              <a:rPr lang="zh-CN" altLang="en-US" sz="2000" dirty="0" smtClean="0"/>
              <a:t>      </a:t>
            </a:r>
            <a:r>
              <a:rPr lang="zh-CN" altLang="en-US" sz="2000" b="0" dirty="0" smtClean="0"/>
              <a:t>按</a:t>
            </a:r>
            <a:r>
              <a:rPr lang="zh-CN" altLang="en-US" sz="2000" b="0" dirty="0"/>
              <a:t>照</a:t>
            </a:r>
            <a:r>
              <a:rPr lang="en-US" altLang="zh-CN" sz="2000" b="0" dirty="0"/>
              <a:t>25</a:t>
            </a:r>
            <a:r>
              <a:rPr lang="zh-CN" altLang="en-US" sz="2000" b="0" dirty="0"/>
              <a:t>号公告第四条的规定，“企业实际资产损失，应当在其实际发生且会计上已作损失处理的年度申报扣除”。企业发生的固定资产和存货报废损失属于实际资产损失，应在实际处置（残值已变卖）和会计上已作损失处理两项条件同时具备的年度申报扣除。上述损失应作为</a:t>
            </a:r>
            <a:r>
              <a:rPr lang="en-US" altLang="zh-CN" sz="2000" b="0" dirty="0" smtClean="0"/>
              <a:t>2015</a:t>
            </a:r>
            <a:r>
              <a:rPr lang="zh-CN" altLang="en-US" sz="2000" b="0" dirty="0" smtClean="0"/>
              <a:t>年</a:t>
            </a:r>
            <a:r>
              <a:rPr lang="zh-CN" altLang="en-US" sz="2000" b="0" dirty="0"/>
              <a:t>发生的损失，申报扣除在</a:t>
            </a:r>
            <a:r>
              <a:rPr lang="en-US" altLang="zh-CN" sz="2000" b="0" dirty="0" smtClean="0"/>
              <a:t>2015</a:t>
            </a:r>
            <a:r>
              <a:rPr lang="zh-CN" altLang="en-US" sz="2000" b="0" dirty="0" smtClean="0"/>
              <a:t>年</a:t>
            </a:r>
            <a:r>
              <a:rPr lang="zh-CN" altLang="en-US" sz="2000" b="0" dirty="0"/>
              <a:t>。</a:t>
            </a:r>
          </a:p>
          <a:p>
            <a:pPr marL="0" indent="0">
              <a:buNone/>
            </a:pPr>
            <a:r>
              <a:rPr lang="zh-CN" altLang="en-US" sz="2000" dirty="0">
                <a:solidFill>
                  <a:srgbClr val="C00000"/>
                </a:solidFill>
              </a:rPr>
              <a:t>提示：发生损失有变卖价值的应及时变卖后再申报资产损失扣除。</a:t>
            </a:r>
          </a:p>
          <a:p>
            <a:pPr marL="0" indent="0">
              <a:buNone/>
            </a:pPr>
            <a:endParaRPr lang="zh-CN" altLang="en-US" dirty="0"/>
          </a:p>
        </p:txBody>
      </p:sp>
    </p:spTree>
    <p:extLst>
      <p:ext uri="{BB962C8B-B14F-4D97-AF65-F5344CB8AC3E}">
        <p14:creationId xmlns:p14="http://schemas.microsoft.com/office/powerpoint/2010/main" val="41795517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467544" y="987574"/>
            <a:ext cx="8229600" cy="3966691"/>
          </a:xfrm>
        </p:spPr>
        <p:txBody>
          <a:bodyPr/>
          <a:lstStyle/>
          <a:p>
            <a:pPr marL="0" indent="0">
              <a:buNone/>
            </a:pPr>
            <a:r>
              <a:rPr lang="en-US" altLang="zh-CN" sz="2200" dirty="0" smtClean="0"/>
              <a:t>2</a:t>
            </a:r>
            <a:r>
              <a:rPr lang="zh-CN" altLang="zh-CN" sz="2200" dirty="0" smtClean="0"/>
              <a:t>、</a:t>
            </a:r>
            <a:r>
              <a:rPr lang="zh-CN" altLang="zh-CN" sz="2200" dirty="0"/>
              <a:t>企业进行股权投资时，被投资方在一个年度完成清算并在会计上作损失处理，但在下一个年度才取得依法注销文件，该笔损失确认税前扣除的时间是应在完成清算的年度还是依法注销的年度？</a:t>
            </a:r>
          </a:p>
          <a:p>
            <a:pPr marL="0" indent="0">
              <a:buNone/>
            </a:pPr>
            <a:r>
              <a:rPr lang="en-US" altLang="zh-CN" sz="2000" b="0" dirty="0" smtClean="0"/>
              <a:t>     25</a:t>
            </a:r>
            <a:r>
              <a:rPr lang="zh-CN" altLang="zh-CN" sz="2000" b="0" dirty="0"/>
              <a:t>号公告和其他相关的规定，企业因被投资企业依法宣告破产、解散而发生股权投资损失的，</a:t>
            </a:r>
            <a:r>
              <a:rPr lang="zh-CN" altLang="zh-CN" sz="2000" b="0" dirty="0">
                <a:solidFill>
                  <a:srgbClr val="C00000"/>
                </a:solidFill>
              </a:rPr>
              <a:t>被投资企业资产处置方案是证明投资可收回金额的主要证据</a:t>
            </a:r>
            <a:r>
              <a:rPr lang="zh-CN" altLang="zh-CN" sz="2000" b="0" dirty="0"/>
              <a:t>，未规定企业在专项申报时应提供工商部门的注销证明。因此，</a:t>
            </a:r>
            <a:r>
              <a:rPr lang="zh-CN" altLang="zh-CN" sz="2000" b="0" u="sng" dirty="0"/>
              <a:t>在企业书面承诺损失金额已确定的情况下，可以在申报时将被投资企业资产处置方案、成交及入账材料作为确认投资收回额的证据，不需提供工商部门的注销证明。</a:t>
            </a:r>
            <a:endParaRPr lang="zh-CN" altLang="en-US" sz="2000" b="0" u="sng" dirty="0"/>
          </a:p>
        </p:txBody>
      </p:sp>
    </p:spTree>
    <p:extLst>
      <p:ext uri="{BB962C8B-B14F-4D97-AF65-F5344CB8AC3E}">
        <p14:creationId xmlns:p14="http://schemas.microsoft.com/office/powerpoint/2010/main" val="31975717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467544" y="843558"/>
            <a:ext cx="8229600" cy="3822675"/>
          </a:xfrm>
        </p:spPr>
        <p:txBody>
          <a:bodyPr/>
          <a:lstStyle/>
          <a:p>
            <a:pPr marL="0" indent="0">
              <a:buNone/>
            </a:pPr>
            <a:r>
              <a:rPr lang="en-US" altLang="zh-CN" sz="2200" dirty="0" smtClean="0"/>
              <a:t>3</a:t>
            </a:r>
            <a:r>
              <a:rPr lang="zh-CN" altLang="zh-CN" sz="2200" dirty="0" smtClean="0"/>
              <a:t>、国家税务总局公告</a:t>
            </a:r>
            <a:r>
              <a:rPr lang="en-US" altLang="zh-CN" sz="2200" dirty="0" smtClean="0"/>
              <a:t>2011</a:t>
            </a:r>
            <a:r>
              <a:rPr lang="zh-CN" altLang="zh-CN" sz="2200" dirty="0" smtClean="0"/>
              <a:t>年第</a:t>
            </a:r>
            <a:r>
              <a:rPr lang="en-US" altLang="zh-CN" sz="2200" dirty="0" smtClean="0"/>
              <a:t>25</a:t>
            </a:r>
            <a:r>
              <a:rPr lang="zh-CN" altLang="zh-CN" sz="2200" dirty="0" smtClean="0"/>
              <a:t>号第二十三条规定“企业逾期三年以上的应收款项在会计上已作为损失处理的，可以作为坏账损失，但应说明情况，并出具专项报告”。此条如何执行？</a:t>
            </a:r>
            <a:endParaRPr lang="zh-CN" altLang="zh-CN" sz="2200" dirty="0"/>
          </a:p>
          <a:p>
            <a:pPr marL="0" indent="0">
              <a:buNone/>
            </a:pPr>
            <a:r>
              <a:rPr lang="en-US" altLang="zh-CN" sz="2000" dirty="0" smtClean="0"/>
              <a:t>     </a:t>
            </a:r>
          </a:p>
          <a:p>
            <a:pPr marL="0" indent="0">
              <a:buNone/>
            </a:pPr>
            <a:r>
              <a:rPr lang="en-US" altLang="zh-CN" sz="2000" b="0" dirty="0" smtClean="0"/>
              <a:t>        </a:t>
            </a:r>
            <a:r>
              <a:rPr lang="zh-CN" altLang="zh-CN" sz="2000" b="0" dirty="0" smtClean="0"/>
              <a:t>财</a:t>
            </a:r>
            <a:r>
              <a:rPr lang="zh-CN" altLang="zh-CN" sz="2000" b="0" dirty="0"/>
              <a:t>税</a:t>
            </a:r>
            <a:r>
              <a:rPr lang="en-US" altLang="zh-CN" sz="2000" b="0" dirty="0"/>
              <a:t>[2009] 57</a:t>
            </a:r>
            <a:r>
              <a:rPr lang="zh-CN" altLang="zh-CN" sz="2000" b="0" dirty="0"/>
              <a:t>号文件规定：债务人逾期</a:t>
            </a:r>
            <a:r>
              <a:rPr lang="en-US" altLang="zh-CN" sz="2000" b="0" dirty="0"/>
              <a:t>3</a:t>
            </a:r>
            <a:r>
              <a:rPr lang="zh-CN" altLang="zh-CN" sz="2000" b="0" dirty="0"/>
              <a:t>年以上未清偿，且</a:t>
            </a:r>
            <a:r>
              <a:rPr lang="zh-CN" altLang="zh-CN" sz="2000" b="0" dirty="0" smtClean="0"/>
              <a:t>有确凿</a:t>
            </a:r>
            <a:r>
              <a:rPr lang="zh-CN" altLang="zh-CN" sz="2000" b="0" dirty="0"/>
              <a:t>证据证明已无力清偿债务的应收款项可认定为坏帐损失。据此，对</a:t>
            </a:r>
            <a:r>
              <a:rPr lang="en-US" altLang="zh-CN" sz="2000" b="0" dirty="0"/>
              <a:t>25</a:t>
            </a:r>
            <a:r>
              <a:rPr lang="zh-CN" altLang="zh-CN" sz="2000" b="0" dirty="0"/>
              <a:t>号公告此条款的把握</a:t>
            </a:r>
            <a:r>
              <a:rPr lang="zh-CN" altLang="zh-CN" sz="2000" dirty="0">
                <a:solidFill>
                  <a:srgbClr val="C00000"/>
                </a:solidFill>
              </a:rPr>
              <a:t>还应考虑债务人的偿还能力</a:t>
            </a:r>
            <a:r>
              <a:rPr lang="zh-CN" altLang="zh-CN" sz="2000" dirty="0"/>
              <a:t>，</a:t>
            </a:r>
            <a:r>
              <a:rPr lang="zh-CN" altLang="zh-CN" sz="2000" u="sng" dirty="0">
                <a:solidFill>
                  <a:srgbClr val="C00000"/>
                </a:solidFill>
              </a:rPr>
              <a:t>如果企业未向债务人和担保人追偿，或者对方单位仍正常经营，债权方主动放弃债权的，不得在税前扣除</a:t>
            </a:r>
            <a:r>
              <a:rPr lang="zh-CN" altLang="zh-CN" sz="2000" b="0" dirty="0">
                <a:solidFill>
                  <a:srgbClr val="C00000"/>
                </a:solidFill>
              </a:rPr>
              <a:t>。</a:t>
            </a:r>
            <a:r>
              <a:rPr lang="zh-CN" altLang="zh-CN" sz="2000" b="0" dirty="0"/>
              <a:t>专项报告的出具，应围绕资产损失税前扣除的六个原则（权责发生制、合法性、真实性、相关性、合理性和确定性原则），才能在企业所得税前扣除一一说明。</a:t>
            </a:r>
            <a:endParaRPr lang="zh-CN" altLang="en-US" sz="2000" b="0" dirty="0"/>
          </a:p>
        </p:txBody>
      </p:sp>
    </p:spTree>
    <p:extLst>
      <p:ext uri="{BB962C8B-B14F-4D97-AF65-F5344CB8AC3E}">
        <p14:creationId xmlns:p14="http://schemas.microsoft.com/office/powerpoint/2010/main" val="426579332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zh-CN" dirty="0"/>
              <a:t>《宁波市地方税务局税政一处关于明确所得税有关问题解答口径的函》（</a:t>
            </a:r>
            <a:r>
              <a:rPr lang="zh-CN" altLang="zh-CN" u="sng" dirty="0"/>
              <a:t>甬地税一函</a:t>
            </a:r>
            <a:r>
              <a:rPr lang="en-US" altLang="zh-CN" u="sng" dirty="0"/>
              <a:t>[2013]18</a:t>
            </a:r>
            <a:r>
              <a:rPr lang="zh-CN" altLang="zh-CN" u="sng" dirty="0"/>
              <a:t>号</a:t>
            </a:r>
            <a:r>
              <a:rPr lang="zh-CN" altLang="zh-CN" dirty="0" smtClean="0"/>
              <a:t>）</a:t>
            </a:r>
            <a:endParaRPr lang="en-US" altLang="zh-CN" dirty="0" smtClean="0"/>
          </a:p>
          <a:p>
            <a:r>
              <a:rPr lang="zh-CN" altLang="zh-CN" dirty="0" smtClean="0">
                <a:solidFill>
                  <a:srgbClr val="C00000"/>
                </a:solidFill>
              </a:rPr>
              <a:t>河</a:t>
            </a:r>
            <a:r>
              <a:rPr lang="zh-CN" altLang="zh-CN" dirty="0">
                <a:solidFill>
                  <a:srgbClr val="C00000"/>
                </a:solidFill>
              </a:rPr>
              <a:t>南省地方税务</a:t>
            </a:r>
            <a:r>
              <a:rPr lang="zh-CN" altLang="zh-CN" dirty="0" smtClean="0">
                <a:solidFill>
                  <a:srgbClr val="C00000"/>
                </a:solidFill>
              </a:rPr>
              <a:t>局</a:t>
            </a:r>
            <a:r>
              <a:rPr lang="en-US" altLang="zh-CN" dirty="0" smtClean="0"/>
              <a:t>2013</a:t>
            </a:r>
            <a:r>
              <a:rPr lang="zh-CN" altLang="zh-CN" dirty="0"/>
              <a:t>年度企业所得税汇算清缴有关问题解</a:t>
            </a:r>
            <a:r>
              <a:rPr lang="zh-CN" altLang="zh-CN" dirty="0" smtClean="0"/>
              <a:t>答</a:t>
            </a:r>
            <a:endParaRPr lang="en-US" altLang="zh-CN" dirty="0" smtClean="0"/>
          </a:p>
          <a:p>
            <a:r>
              <a:rPr lang="en-US" altLang="zh-CN" dirty="0" smtClean="0"/>
              <a:t>      </a:t>
            </a:r>
            <a:r>
              <a:rPr lang="zh-CN" altLang="zh-CN" dirty="0" smtClean="0"/>
              <a:t>企</a:t>
            </a:r>
            <a:r>
              <a:rPr lang="zh-CN" altLang="zh-CN" dirty="0"/>
              <a:t>业将逾期三年以上的应收款项在会计上已作为损失处理，可以作为坏账损失，但应说明情况并出具专项报告，</a:t>
            </a:r>
            <a:r>
              <a:rPr lang="zh-CN" altLang="zh-CN" dirty="0">
                <a:solidFill>
                  <a:srgbClr val="C00000"/>
                </a:solidFill>
              </a:rPr>
              <a:t>同时附报已无力偿还的证据证明材料。</a:t>
            </a:r>
          </a:p>
          <a:p>
            <a:endParaRPr lang="zh-CN" altLang="zh-CN" dirty="0"/>
          </a:p>
          <a:p>
            <a:endParaRPr lang="zh-CN" altLang="en-US" dirty="0"/>
          </a:p>
        </p:txBody>
      </p:sp>
    </p:spTree>
    <p:extLst>
      <p:ext uri="{BB962C8B-B14F-4D97-AF65-F5344CB8AC3E}">
        <p14:creationId xmlns:p14="http://schemas.microsoft.com/office/powerpoint/2010/main" val="39204263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457200" y="483518"/>
            <a:ext cx="8229600" cy="4111105"/>
          </a:xfrm>
        </p:spPr>
        <p:txBody>
          <a:bodyPr>
            <a:normAutofit fontScale="92500" lnSpcReduction="10000"/>
          </a:bodyPr>
          <a:lstStyle/>
          <a:p>
            <a:pPr>
              <a:buNone/>
            </a:pPr>
            <a:r>
              <a:rPr lang="zh-CN" altLang="zh-CN" sz="2400" b="1" dirty="0"/>
              <a:t>北京市国家税务局资产损失申报扣除操作指南（试行）</a:t>
            </a:r>
            <a:endParaRPr lang="zh-CN" altLang="zh-CN" sz="2400" dirty="0"/>
          </a:p>
          <a:p>
            <a:pPr>
              <a:buNone/>
            </a:pPr>
            <a:r>
              <a:rPr lang="zh-CN" altLang="zh-CN" sz="2000" b="1" dirty="0"/>
              <a:t>　　</a:t>
            </a:r>
            <a:r>
              <a:rPr lang="zh-CN" altLang="zh-CN" sz="2000" b="1" dirty="0">
                <a:solidFill>
                  <a:srgbClr val="C00000"/>
                </a:solidFill>
              </a:rPr>
              <a:t>企业因逾期三年以上的应收款项在会计上已作为损失处理而需确认的坏账损失应提供以下证据：</a:t>
            </a:r>
            <a:endParaRPr lang="zh-CN" altLang="zh-CN" sz="2000" dirty="0">
              <a:solidFill>
                <a:srgbClr val="C00000"/>
              </a:solidFill>
            </a:endParaRPr>
          </a:p>
          <a:p>
            <a:pPr>
              <a:buNone/>
            </a:pPr>
            <a:r>
              <a:rPr lang="zh-CN" altLang="zh-CN" sz="2000" b="1" dirty="0"/>
              <a:t>　　①相关事项合同、协议或说明；</a:t>
            </a:r>
            <a:endParaRPr lang="zh-CN" altLang="zh-CN" sz="2000" dirty="0"/>
          </a:p>
          <a:p>
            <a:pPr>
              <a:buNone/>
            </a:pPr>
            <a:r>
              <a:rPr lang="zh-CN" altLang="zh-CN" sz="2000" b="1" dirty="0"/>
              <a:t>　　②企业对逾期三年以上未收回应收款项做坏账损失处理的说明；</a:t>
            </a:r>
            <a:endParaRPr lang="zh-CN" altLang="zh-CN" sz="2000" dirty="0"/>
          </a:p>
          <a:p>
            <a:pPr>
              <a:buNone/>
            </a:pPr>
            <a:r>
              <a:rPr lang="zh-CN" altLang="zh-CN" sz="2000" b="1" dirty="0"/>
              <a:t>　　③会计做损失处理的凭证；</a:t>
            </a:r>
            <a:endParaRPr lang="zh-CN" altLang="zh-CN" sz="2000" dirty="0"/>
          </a:p>
          <a:p>
            <a:pPr>
              <a:buNone/>
            </a:pPr>
            <a:r>
              <a:rPr lang="zh-CN" altLang="zh-CN" sz="2000" b="1" dirty="0"/>
              <a:t>　　④会计核算账务处理凭证（包括初始入账及后续证明应收账款余额变化的相关核算凭证）；</a:t>
            </a:r>
            <a:endParaRPr lang="zh-CN" altLang="zh-CN" sz="2000" dirty="0"/>
          </a:p>
          <a:p>
            <a:pPr>
              <a:buNone/>
            </a:pPr>
            <a:r>
              <a:rPr lang="zh-CN" altLang="zh-CN" sz="2000" b="1" dirty="0"/>
              <a:t>　　⑤法定资质中介机构出具的专项报告（</a:t>
            </a:r>
            <a:r>
              <a:rPr lang="zh-CN" altLang="zh-CN" sz="2000" b="1" dirty="0">
                <a:effectLst>
                  <a:outerShdw blurRad="38100" dist="38100" dir="2700000" algn="tl">
                    <a:srgbClr val="000000">
                      <a:alpha val="43137"/>
                    </a:srgbClr>
                  </a:outerShdw>
                </a:effectLst>
              </a:rPr>
              <a:t>专项报告应包括证明债务人已无力清偿债务的内容</a:t>
            </a:r>
            <a:r>
              <a:rPr lang="zh-CN" altLang="zh-CN" sz="2000" b="1" dirty="0"/>
              <a:t>）。</a:t>
            </a:r>
            <a:endParaRPr lang="zh-CN" altLang="zh-CN" sz="2000" dirty="0"/>
          </a:p>
          <a:p>
            <a:pPr>
              <a:buNone/>
            </a:pPr>
            <a:r>
              <a:rPr lang="zh-CN" altLang="zh-CN" sz="2000" b="1" dirty="0"/>
              <a:t>　　（企业应在提供的复印件材料上注明“复印件与原件一致”字样，并加盖公章</a:t>
            </a:r>
            <a:r>
              <a:rPr lang="zh-CN" altLang="zh-CN" sz="2000" b="1" dirty="0" smtClean="0"/>
              <a:t>。）</a:t>
            </a:r>
            <a:endParaRPr lang="en-US" altLang="zh-CN" sz="2000" b="1" dirty="0" smtClean="0"/>
          </a:p>
          <a:p>
            <a:pPr>
              <a:buNone/>
            </a:pPr>
            <a:r>
              <a:rPr lang="zh-CN" altLang="en-US" sz="2000" u="sng" dirty="0"/>
              <a:t>苏州国税：专项报告可由企业出具，也可委托有资质的中介机构出具。</a:t>
            </a:r>
          </a:p>
          <a:p>
            <a:pPr>
              <a:buNone/>
            </a:pPr>
            <a:endParaRPr lang="zh-CN" altLang="zh-CN" sz="2000" dirty="0"/>
          </a:p>
          <a:p>
            <a:pPr>
              <a:buNone/>
            </a:pPr>
            <a:endParaRPr lang="zh-CN" altLang="en-US" sz="3600" dirty="0">
              <a:latin typeface="华文新魏" pitchFamily="2" charset="-122"/>
              <a:ea typeface="华文新魏" pitchFamily="2" charset="-122"/>
            </a:endParaRPr>
          </a:p>
        </p:txBody>
      </p:sp>
      <p:sp>
        <p:nvSpPr>
          <p:cNvPr id="4" name="页脚占位符 3"/>
          <p:cNvSpPr>
            <a:spLocks noGrp="1"/>
          </p:cNvSpPr>
          <p:nvPr>
            <p:ph type="ftr" sz="quarter" idx="11"/>
          </p:nvPr>
        </p:nvSpPr>
        <p:spPr/>
        <p:txBody>
          <a:bodyPr/>
          <a:lstStyle/>
          <a:p>
            <a:pPr>
              <a:defRPr/>
            </a:pPr>
            <a:endParaRPr lang="en-US" altLang="zh-CN"/>
          </a:p>
        </p:txBody>
      </p:sp>
      <p:sp>
        <p:nvSpPr>
          <p:cNvPr id="5" name="灯片编号占位符 4"/>
          <p:cNvSpPr>
            <a:spLocks noGrp="1"/>
          </p:cNvSpPr>
          <p:nvPr>
            <p:ph type="sldNum" sz="quarter" idx="12"/>
          </p:nvPr>
        </p:nvSpPr>
        <p:spPr/>
        <p:txBody>
          <a:bodyPr/>
          <a:lstStyle/>
          <a:p>
            <a:pPr>
              <a:defRPr/>
            </a:pPr>
            <a:fld id="{C308EC02-4524-4117-B544-3205F46B6D81}" type="slidenum">
              <a:rPr lang="en-US" altLang="zh-CN" smtClean="0"/>
              <a:pPr>
                <a:defRPr/>
              </a:pPr>
              <a:t>28</a:t>
            </a:fld>
            <a:endParaRPr lang="en-US" altLang="zh-CN"/>
          </a:p>
        </p:txBody>
      </p:sp>
    </p:spTree>
    <p:extLst>
      <p:ext uri="{BB962C8B-B14F-4D97-AF65-F5344CB8AC3E}">
        <p14:creationId xmlns:p14="http://schemas.microsoft.com/office/powerpoint/2010/main" val="134959519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ChangeArrowheads="1"/>
          </p:cNvSpPr>
          <p:nvPr>
            <p:ph type="title"/>
          </p:nvPr>
        </p:nvSpPr>
        <p:spPr>
          <a:xfrm>
            <a:off x="304800" y="0"/>
            <a:ext cx="8540750" cy="857250"/>
          </a:xfrm>
        </p:spPr>
        <p:txBody>
          <a:bodyPr/>
          <a:lstStyle/>
          <a:p>
            <a:endParaRPr lang="zh-CN" altLang="en-US" b="1" dirty="0" smtClean="0">
              <a:latin typeface="幼圆" pitchFamily="49" charset="-122"/>
              <a:ea typeface="幼圆" pitchFamily="49" charset="-122"/>
            </a:endParaRPr>
          </a:p>
        </p:txBody>
      </p:sp>
      <p:sp>
        <p:nvSpPr>
          <p:cNvPr id="245763" name="Rectangle 3"/>
          <p:cNvSpPr>
            <a:spLocks noGrp="1" noChangeArrowheads="1"/>
          </p:cNvSpPr>
          <p:nvPr>
            <p:ph type="body" idx="1"/>
          </p:nvPr>
        </p:nvSpPr>
        <p:spPr>
          <a:xfrm>
            <a:off x="539552" y="915566"/>
            <a:ext cx="8153400" cy="5231620"/>
          </a:xfrm>
        </p:spPr>
        <p:txBody>
          <a:bodyPr/>
          <a:lstStyle/>
          <a:p>
            <a:r>
              <a:rPr lang="en-US" altLang="zh-CN" sz="2400" b="1" dirty="0" smtClean="0"/>
              <a:t>25</a:t>
            </a:r>
            <a:r>
              <a:rPr lang="zh-CN" altLang="en-US" sz="2400" b="1" dirty="0" smtClean="0"/>
              <a:t>号公告第</a:t>
            </a:r>
            <a:r>
              <a:rPr lang="en-US" altLang="zh-CN" sz="2400" b="1" dirty="0" smtClean="0"/>
              <a:t>24</a:t>
            </a:r>
            <a:r>
              <a:rPr lang="zh-CN" altLang="en-US" sz="2400" b="1" dirty="0" smtClean="0"/>
              <a:t>条</a:t>
            </a:r>
            <a:r>
              <a:rPr lang="zh-CN" altLang="en-US" sz="2400" b="1" dirty="0" smtClean="0"/>
              <a:t>：企业</a:t>
            </a:r>
            <a:r>
              <a:rPr lang="zh-CN" altLang="en-US" sz="2400" b="1" dirty="0" smtClean="0"/>
              <a:t>逾期一年以上，</a:t>
            </a:r>
            <a:r>
              <a:rPr lang="zh-CN" altLang="en-US" sz="2400" b="1" u="sng" dirty="0" smtClean="0"/>
              <a:t>单笔数额不超过五万元或者不超过企业</a:t>
            </a:r>
            <a:r>
              <a:rPr lang="zh-CN" altLang="en-US" sz="2400" b="1" u="sng" dirty="0" smtClean="0">
                <a:solidFill>
                  <a:srgbClr val="C00000"/>
                </a:solidFill>
              </a:rPr>
              <a:t>年度收入总额</a:t>
            </a:r>
            <a:r>
              <a:rPr lang="zh-CN" altLang="en-US" sz="2400" b="1" u="sng" dirty="0" smtClean="0"/>
              <a:t>万分之一</a:t>
            </a:r>
            <a:r>
              <a:rPr lang="zh-CN" altLang="en-US" sz="2400" b="1" dirty="0" smtClean="0"/>
              <a:t>的应收款项，</a:t>
            </a:r>
            <a:r>
              <a:rPr lang="zh-CN" altLang="en-US" sz="2400" b="1" u="sng" dirty="0" smtClean="0"/>
              <a:t>会计上已经作为损失处理的</a:t>
            </a:r>
            <a:r>
              <a:rPr lang="zh-CN" altLang="en-US" sz="2400" b="1" dirty="0" smtClean="0"/>
              <a:t>，可以作为坏账损失，但应说明情况，并出具专项报告</a:t>
            </a:r>
            <a:r>
              <a:rPr lang="zh-CN" altLang="en-US" sz="2400" b="1" dirty="0" smtClean="0"/>
              <a:t>。</a:t>
            </a:r>
            <a:endParaRPr lang="en-US" altLang="zh-CN" dirty="0"/>
          </a:p>
          <a:p>
            <a:endParaRPr lang="en-US" altLang="zh-CN" sz="2400" b="1" dirty="0" smtClean="0"/>
          </a:p>
          <a:p>
            <a:r>
              <a:rPr lang="zh-CN" altLang="en-US" sz="2400" b="1" dirty="0" smtClean="0"/>
              <a:t>北京国税：“企业年度收入总额”是指确认损失当年的收入总额。</a:t>
            </a:r>
          </a:p>
        </p:txBody>
      </p:sp>
    </p:spTree>
    <p:extLst>
      <p:ext uri="{BB962C8B-B14F-4D97-AF65-F5344CB8AC3E}">
        <p14:creationId xmlns:p14="http://schemas.microsoft.com/office/powerpoint/2010/main" val="38646369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rgbClr val="C00000"/>
                </a:solidFill>
              </a:rPr>
              <a:t>一、资产损失所得税前</a:t>
            </a:r>
            <a:r>
              <a:rPr lang="zh-CN" altLang="en-US" sz="2800" dirty="0" smtClean="0">
                <a:solidFill>
                  <a:srgbClr val="C00000"/>
                </a:solidFill>
              </a:rPr>
              <a:t>扣除政策解析 </a:t>
            </a:r>
            <a:endParaRPr lang="zh-CN" altLang="en-US" sz="2800" dirty="0">
              <a:solidFill>
                <a:srgbClr val="C00000"/>
              </a:solidFill>
            </a:endParaRPr>
          </a:p>
        </p:txBody>
      </p:sp>
      <p:sp>
        <p:nvSpPr>
          <p:cNvPr id="3" name="内容占位符 2"/>
          <p:cNvSpPr>
            <a:spLocks noGrp="1"/>
          </p:cNvSpPr>
          <p:nvPr>
            <p:ph idx="1"/>
          </p:nvPr>
        </p:nvSpPr>
        <p:spPr>
          <a:xfrm>
            <a:off x="539552" y="987574"/>
            <a:ext cx="8229600" cy="4023137"/>
          </a:xfrm>
        </p:spPr>
        <p:txBody>
          <a:bodyPr>
            <a:normAutofit/>
          </a:bodyPr>
          <a:lstStyle/>
          <a:p>
            <a:pPr marL="0" indent="0">
              <a:lnSpc>
                <a:spcPct val="150000"/>
              </a:lnSpc>
              <a:buNone/>
            </a:pPr>
            <a:r>
              <a:rPr lang="zh-CN" altLang="en-US" sz="2000" dirty="0"/>
              <a:t>基本政策</a:t>
            </a:r>
            <a:r>
              <a:rPr lang="zh-CN" altLang="en-US" sz="2000" dirty="0" smtClean="0"/>
              <a:t>：</a:t>
            </a:r>
            <a:r>
              <a:rPr lang="en-US" altLang="zh-CN" sz="2000" dirty="0" smtClean="0">
                <a:solidFill>
                  <a:srgbClr val="C00000"/>
                </a:solidFill>
              </a:rPr>
              <a:t>《</a:t>
            </a:r>
            <a:r>
              <a:rPr lang="zh-CN" altLang="en-US" sz="2000" dirty="0">
                <a:solidFill>
                  <a:srgbClr val="C00000"/>
                </a:solidFill>
              </a:rPr>
              <a:t>企业所得税</a:t>
            </a:r>
            <a:r>
              <a:rPr lang="zh-CN" altLang="en-US" sz="2000" dirty="0" smtClean="0">
                <a:solidFill>
                  <a:srgbClr val="C00000"/>
                </a:solidFill>
              </a:rPr>
              <a:t>法</a:t>
            </a:r>
            <a:r>
              <a:rPr lang="en-US" altLang="zh-CN" sz="2000" dirty="0" smtClean="0">
                <a:solidFill>
                  <a:srgbClr val="C00000"/>
                </a:solidFill>
              </a:rPr>
              <a:t>》</a:t>
            </a:r>
            <a:r>
              <a:rPr lang="zh-CN" altLang="en-US" sz="2000" dirty="0" smtClean="0">
                <a:solidFill>
                  <a:srgbClr val="C00000"/>
                </a:solidFill>
              </a:rPr>
              <a:t>第</a:t>
            </a:r>
            <a:r>
              <a:rPr lang="en-US" altLang="zh-CN" sz="2000" dirty="0" smtClean="0">
                <a:solidFill>
                  <a:srgbClr val="C00000"/>
                </a:solidFill>
              </a:rPr>
              <a:t>8</a:t>
            </a:r>
            <a:r>
              <a:rPr lang="zh-CN" altLang="en-US" sz="2000" dirty="0" smtClean="0">
                <a:solidFill>
                  <a:srgbClr val="C00000"/>
                </a:solidFill>
              </a:rPr>
              <a:t>条</a:t>
            </a:r>
            <a:endParaRPr lang="en-US" altLang="zh-CN" sz="2000" dirty="0" smtClean="0">
              <a:solidFill>
                <a:srgbClr val="C00000"/>
              </a:solidFill>
            </a:endParaRPr>
          </a:p>
          <a:p>
            <a:pPr marL="0" indent="0">
              <a:lnSpc>
                <a:spcPct val="150000"/>
              </a:lnSpc>
              <a:buNone/>
            </a:pPr>
            <a:r>
              <a:rPr lang="zh-CN" altLang="en-US" sz="2000" dirty="0" smtClean="0"/>
              <a:t>企</a:t>
            </a:r>
            <a:r>
              <a:rPr lang="zh-CN" altLang="en-US" sz="2000" dirty="0"/>
              <a:t>业实际发生的与取得收入有关的、合理的支出，包括成本、费用、税金、</a:t>
            </a:r>
            <a:r>
              <a:rPr lang="zh-CN" altLang="en-US" sz="2000" dirty="0">
                <a:effectLst>
                  <a:outerShdw blurRad="38100" dist="38100" dir="2700000" algn="tl">
                    <a:srgbClr val="000000">
                      <a:alpha val="43137"/>
                    </a:srgbClr>
                  </a:outerShdw>
                </a:effectLst>
              </a:rPr>
              <a:t>损失</a:t>
            </a:r>
            <a:r>
              <a:rPr lang="zh-CN" altLang="en-US" sz="2000" dirty="0"/>
              <a:t>和其他支出，准予在计算应纳税所得额时扣除。</a:t>
            </a:r>
            <a:endParaRPr lang="en-US" altLang="zh-CN" sz="2000" dirty="0"/>
          </a:p>
          <a:p>
            <a:pPr marL="0" indent="0">
              <a:lnSpc>
                <a:spcPct val="150000"/>
              </a:lnSpc>
              <a:buNone/>
            </a:pPr>
            <a:r>
              <a:rPr lang="en-US" altLang="zh-CN" sz="2000" dirty="0" smtClean="0">
                <a:solidFill>
                  <a:srgbClr val="C00000"/>
                </a:solidFill>
              </a:rPr>
              <a:t>《</a:t>
            </a:r>
            <a:r>
              <a:rPr lang="zh-CN" altLang="en-US" sz="2000" dirty="0">
                <a:solidFill>
                  <a:srgbClr val="C00000"/>
                </a:solidFill>
              </a:rPr>
              <a:t>企业所得税法实施条例</a:t>
            </a:r>
            <a:r>
              <a:rPr lang="en-US" altLang="zh-CN" sz="2000" dirty="0" smtClean="0">
                <a:solidFill>
                  <a:srgbClr val="C00000"/>
                </a:solidFill>
              </a:rPr>
              <a:t>》</a:t>
            </a:r>
            <a:r>
              <a:rPr lang="zh-CN" altLang="en-US" sz="2000" dirty="0" smtClean="0">
                <a:solidFill>
                  <a:srgbClr val="C00000"/>
                </a:solidFill>
              </a:rPr>
              <a:t>第</a:t>
            </a:r>
            <a:r>
              <a:rPr lang="en-US" altLang="zh-CN" sz="2000" dirty="0" smtClean="0">
                <a:solidFill>
                  <a:srgbClr val="C00000"/>
                </a:solidFill>
              </a:rPr>
              <a:t>32</a:t>
            </a:r>
            <a:r>
              <a:rPr lang="zh-CN" altLang="en-US" sz="2000" dirty="0" smtClean="0">
                <a:solidFill>
                  <a:srgbClr val="C00000"/>
                </a:solidFill>
              </a:rPr>
              <a:t>条</a:t>
            </a:r>
            <a:endParaRPr lang="en-US" altLang="zh-CN" sz="2000" dirty="0" smtClean="0">
              <a:solidFill>
                <a:srgbClr val="C00000"/>
              </a:solidFill>
            </a:endParaRPr>
          </a:p>
          <a:p>
            <a:pPr marL="0" indent="0">
              <a:lnSpc>
                <a:spcPct val="150000"/>
              </a:lnSpc>
              <a:buNone/>
            </a:pPr>
            <a:r>
              <a:rPr lang="en-US" altLang="zh-CN" sz="2000" dirty="0" smtClean="0"/>
              <a:t>       </a:t>
            </a:r>
            <a:r>
              <a:rPr lang="zh-CN" altLang="zh-CN" sz="2000" dirty="0" smtClean="0"/>
              <a:t>企</a:t>
            </a:r>
            <a:r>
              <a:rPr lang="zh-CN" altLang="zh-CN" sz="2000" dirty="0"/>
              <a:t>业所得税法第八条所称损失，是指企业在生产经营活动中发生的固定资产和存货的盘亏、毁损、报废损失，转让财产损失，呆账损失，坏账损失，自然灾害等不可抗力因素造成的损失以及其他损失。</a:t>
            </a:r>
            <a:r>
              <a:rPr lang="en-US" altLang="zh-CN" sz="2000" dirty="0"/>
              <a:t> </a:t>
            </a:r>
            <a:endParaRPr lang="zh-CN" altLang="zh-CN" sz="2000" dirty="0"/>
          </a:p>
          <a:p>
            <a:pPr marL="0" indent="0">
              <a:lnSpc>
                <a:spcPct val="150000"/>
              </a:lnSpc>
              <a:buNone/>
            </a:pPr>
            <a:r>
              <a:rPr lang="en-US" altLang="zh-CN" sz="2000" dirty="0" smtClean="0"/>
              <a:t>      </a:t>
            </a:r>
            <a:endParaRPr lang="zh-CN" altLang="en-US" sz="2000" dirty="0" smtClean="0"/>
          </a:p>
          <a:p>
            <a:pPr>
              <a:buNone/>
            </a:pPr>
            <a:endParaRPr lang="zh-CN" altLang="en-US" dirty="0"/>
          </a:p>
        </p:txBody>
      </p:sp>
    </p:spTree>
    <p:extLst>
      <p:ext uri="{BB962C8B-B14F-4D97-AF65-F5344CB8AC3E}">
        <p14:creationId xmlns:p14="http://schemas.microsoft.com/office/powerpoint/2010/main" val="299279959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457200" y="555526"/>
            <a:ext cx="8229600" cy="4038699"/>
          </a:xfrm>
        </p:spPr>
        <p:txBody>
          <a:bodyPr/>
          <a:lstStyle/>
          <a:p>
            <a:pPr marL="0" indent="0">
              <a:buNone/>
            </a:pPr>
            <a:r>
              <a:rPr lang="en-US" altLang="zh-CN" dirty="0" smtClean="0">
                <a:solidFill>
                  <a:srgbClr val="C00000"/>
                </a:solidFill>
              </a:rPr>
              <a:t>4</a:t>
            </a:r>
            <a:r>
              <a:rPr lang="zh-CN" altLang="en-US" dirty="0" smtClean="0">
                <a:solidFill>
                  <a:srgbClr val="C00000"/>
                </a:solidFill>
              </a:rPr>
              <a:t>、担保损失的扣除问题</a:t>
            </a:r>
            <a:endParaRPr lang="en-US" altLang="zh-CN" dirty="0" smtClean="0">
              <a:solidFill>
                <a:srgbClr val="C00000"/>
              </a:solidFill>
            </a:endParaRPr>
          </a:p>
          <a:p>
            <a:pPr marL="0" indent="0">
              <a:buNone/>
            </a:pPr>
            <a:r>
              <a:rPr lang="zh-CN" altLang="zh-CN" dirty="0"/>
              <a:t>关于鄂尔多斯羊绒集团有限责任公司资产损失税前扣除问题的批</a:t>
            </a:r>
            <a:r>
              <a:rPr lang="zh-CN" altLang="zh-CN" dirty="0" smtClean="0"/>
              <a:t>复</a:t>
            </a:r>
            <a:r>
              <a:rPr lang="en-US" altLang="zh-CN" dirty="0" smtClean="0"/>
              <a:t>   </a:t>
            </a:r>
            <a:r>
              <a:rPr lang="zh-CN" altLang="zh-CN" dirty="0" smtClean="0">
                <a:hlinkClick r:id="rId2" action="ppaction://hlinkfile"/>
              </a:rPr>
              <a:t>税</a:t>
            </a:r>
            <a:r>
              <a:rPr lang="zh-CN" altLang="zh-CN" dirty="0">
                <a:hlinkClick r:id="rId2" action="ppaction://hlinkfile"/>
              </a:rPr>
              <a:t>总函〔</a:t>
            </a:r>
            <a:r>
              <a:rPr lang="en-US" altLang="zh-CN" dirty="0">
                <a:hlinkClick r:id="rId2" action="ppaction://hlinkfile"/>
              </a:rPr>
              <a:t>2015</a:t>
            </a:r>
            <a:r>
              <a:rPr lang="zh-CN" altLang="zh-CN" dirty="0">
                <a:hlinkClick r:id="rId2" action="ppaction://hlinkfile"/>
              </a:rPr>
              <a:t>〕</a:t>
            </a:r>
            <a:r>
              <a:rPr lang="en-US" altLang="zh-CN" dirty="0">
                <a:hlinkClick r:id="rId2" action="ppaction://hlinkfile"/>
              </a:rPr>
              <a:t>193</a:t>
            </a:r>
            <a:r>
              <a:rPr lang="zh-CN" altLang="zh-CN" dirty="0">
                <a:hlinkClick r:id="rId2" action="ppaction://hlinkfile"/>
              </a:rPr>
              <a:t>号</a:t>
            </a:r>
            <a:endParaRPr lang="zh-CN" altLang="zh-CN" dirty="0"/>
          </a:p>
          <a:p>
            <a:pPr marL="0" indent="0">
              <a:buNone/>
            </a:pPr>
            <a:r>
              <a:rPr lang="en-US" altLang="zh-CN" dirty="0" smtClean="0"/>
              <a:t>       25</a:t>
            </a:r>
            <a:r>
              <a:rPr lang="zh-CN" altLang="en-US" dirty="0" smtClean="0"/>
              <a:t>号公告</a:t>
            </a:r>
            <a:r>
              <a:rPr lang="zh-CN" altLang="zh-CN" dirty="0" smtClean="0"/>
              <a:t>第</a:t>
            </a:r>
            <a:r>
              <a:rPr lang="en-US" altLang="zh-CN" dirty="0" smtClean="0"/>
              <a:t>44</a:t>
            </a:r>
            <a:r>
              <a:rPr lang="zh-CN" altLang="zh-CN" dirty="0" smtClean="0"/>
              <a:t>条 </a:t>
            </a:r>
            <a:r>
              <a:rPr lang="zh-CN" altLang="zh-CN" dirty="0"/>
              <a:t>企业对外提供</a:t>
            </a:r>
            <a:r>
              <a:rPr lang="zh-CN" altLang="zh-CN" dirty="0">
                <a:solidFill>
                  <a:srgbClr val="C00000"/>
                </a:solidFill>
              </a:rPr>
              <a:t>与本企业生产经营活动有关</a:t>
            </a:r>
            <a:r>
              <a:rPr lang="zh-CN" altLang="zh-CN" dirty="0"/>
              <a:t>的担保，因被担保人不能按期偿还债务而承担连带责任，经追索，被担保人无偿还能力，对无法追回的金额，比照本办法规定的应收款项损失进行处理。</a:t>
            </a:r>
          </a:p>
          <a:p>
            <a:pPr marL="0" indent="0">
              <a:buNone/>
            </a:pPr>
            <a:r>
              <a:rPr lang="zh-CN" altLang="zh-CN" dirty="0"/>
              <a:t>　　</a:t>
            </a:r>
            <a:r>
              <a:rPr lang="zh-CN" altLang="zh-CN" dirty="0">
                <a:effectLst>
                  <a:outerShdw blurRad="38100" dist="38100" dir="2700000" algn="tl">
                    <a:srgbClr val="000000">
                      <a:alpha val="43137"/>
                    </a:srgbClr>
                  </a:outerShdw>
                </a:effectLst>
              </a:rPr>
              <a:t>与本企业生产经营活动有关的担保</a:t>
            </a:r>
            <a:r>
              <a:rPr lang="zh-CN" altLang="zh-CN" dirty="0"/>
              <a:t>是</a:t>
            </a:r>
            <a:r>
              <a:rPr lang="zh-CN" altLang="zh-CN" dirty="0">
                <a:solidFill>
                  <a:srgbClr val="C00000"/>
                </a:solidFill>
              </a:rPr>
              <a:t>指企业对外提供的与本企业应税收入、投资、融资、材料采购、产品销售等生产经营活动相关的担保。</a:t>
            </a:r>
          </a:p>
          <a:p>
            <a:pPr marL="0" indent="0">
              <a:buNone/>
            </a:pPr>
            <a:endParaRPr lang="zh-CN" altLang="en-US" dirty="0"/>
          </a:p>
        </p:txBody>
      </p:sp>
    </p:spTree>
    <p:extLst>
      <p:ext uri="{BB962C8B-B14F-4D97-AF65-F5344CB8AC3E}">
        <p14:creationId xmlns:p14="http://schemas.microsoft.com/office/powerpoint/2010/main" val="66580161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solidFill>
                <a:srgbClr val="C00000"/>
              </a:solidFill>
            </a:endParaRPr>
          </a:p>
        </p:txBody>
      </p:sp>
      <p:sp>
        <p:nvSpPr>
          <p:cNvPr id="3" name="内容占位符 2"/>
          <p:cNvSpPr>
            <a:spLocks noGrp="1"/>
          </p:cNvSpPr>
          <p:nvPr>
            <p:ph idx="1"/>
          </p:nvPr>
        </p:nvSpPr>
        <p:spPr>
          <a:xfrm>
            <a:off x="467544" y="987574"/>
            <a:ext cx="8229600" cy="3808823"/>
          </a:xfrm>
        </p:spPr>
        <p:txBody>
          <a:bodyPr/>
          <a:lstStyle/>
          <a:p>
            <a:pPr marL="0" indent="0">
              <a:buNone/>
            </a:pPr>
            <a:r>
              <a:rPr lang="zh-CN" altLang="en-US" dirty="0">
                <a:solidFill>
                  <a:srgbClr val="C00000"/>
                </a:solidFill>
              </a:rPr>
              <a:t>（三）损失的扣除金</a:t>
            </a:r>
            <a:r>
              <a:rPr lang="zh-CN" altLang="en-US" dirty="0" smtClean="0">
                <a:solidFill>
                  <a:srgbClr val="C00000"/>
                </a:solidFill>
              </a:rPr>
              <a:t>额</a:t>
            </a:r>
            <a:endParaRPr lang="en-US" altLang="zh-CN" dirty="0" smtClean="0">
              <a:solidFill>
                <a:srgbClr val="C00000"/>
              </a:solidFill>
            </a:endParaRPr>
          </a:p>
          <a:p>
            <a:pPr marL="0" indent="0">
              <a:buNone/>
            </a:pPr>
            <a:r>
              <a:rPr lang="zh-CN" altLang="en-US" dirty="0" smtClean="0">
                <a:solidFill>
                  <a:srgbClr val="00B0F0"/>
                </a:solidFill>
              </a:rPr>
              <a:t>    净盘亏报损问题</a:t>
            </a:r>
            <a:endParaRPr lang="en-US" altLang="zh-CN" dirty="0" smtClean="0">
              <a:solidFill>
                <a:srgbClr val="00B0F0"/>
              </a:solidFill>
            </a:endParaRPr>
          </a:p>
          <a:p>
            <a:r>
              <a:rPr lang="zh-CN" altLang="en-US" b="0" dirty="0" smtClean="0"/>
              <a:t>问题：固定资产和存货盘亏损失为净盘亏额，还是实际盘亏额（不抵减盘盈）？</a:t>
            </a:r>
          </a:p>
          <a:p>
            <a:r>
              <a:rPr lang="zh-CN" altLang="en-US" dirty="0" smtClean="0"/>
              <a:t>     考虑到造成不同存货或固定资产的盘亏和盘盈的原因不同，因此应以实际盘亏额（不抵减盘盈）申报税前扣除资产损失。</a:t>
            </a:r>
          </a:p>
          <a:p>
            <a:endParaRPr lang="zh-CN" altLang="en-US" dirty="0"/>
          </a:p>
        </p:txBody>
      </p:sp>
    </p:spTree>
    <p:extLst>
      <p:ext uri="{BB962C8B-B14F-4D97-AF65-F5344CB8AC3E}">
        <p14:creationId xmlns:p14="http://schemas.microsoft.com/office/powerpoint/2010/main" val="275884918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a:xfrm>
            <a:off x="539552" y="627534"/>
            <a:ext cx="8229600" cy="4254723"/>
          </a:xfrm>
        </p:spPr>
        <p:txBody>
          <a:bodyPr/>
          <a:lstStyle/>
          <a:p>
            <a:pPr marL="0" indent="0">
              <a:buNone/>
            </a:pPr>
            <a:r>
              <a:rPr lang="zh-CN" altLang="en-US" dirty="0" smtClean="0">
                <a:solidFill>
                  <a:srgbClr val="C00000"/>
                </a:solidFill>
              </a:rPr>
              <a:t>（四）损失能否扣除？</a:t>
            </a:r>
            <a:r>
              <a:rPr lang="en-US" altLang="zh-CN" dirty="0" smtClean="0">
                <a:solidFill>
                  <a:srgbClr val="C00000"/>
                </a:solidFill>
              </a:rPr>
              <a:t>3</a:t>
            </a:r>
          </a:p>
          <a:p>
            <a:pPr marL="0" indent="0">
              <a:buNone/>
            </a:pPr>
            <a:r>
              <a:rPr lang="en-US" altLang="zh-CN" dirty="0" smtClean="0"/>
              <a:t>1</a:t>
            </a:r>
            <a:r>
              <a:rPr lang="zh-CN" altLang="zh-CN" dirty="0" smtClean="0"/>
              <a:t>、</a:t>
            </a:r>
            <a:r>
              <a:rPr lang="zh-CN" altLang="zh-CN" dirty="0"/>
              <a:t>拆除违法建筑损失能否</a:t>
            </a:r>
            <a:r>
              <a:rPr lang="zh-CN" altLang="zh-CN" dirty="0" smtClean="0"/>
              <a:t>在税</a:t>
            </a:r>
            <a:r>
              <a:rPr lang="zh-CN" altLang="zh-CN" dirty="0"/>
              <a:t>前扣除？</a:t>
            </a:r>
          </a:p>
          <a:p>
            <a:r>
              <a:rPr lang="zh-CN" altLang="en-US" sz="2000" dirty="0" smtClean="0"/>
              <a:t> 问 ：某</a:t>
            </a:r>
            <a:r>
              <a:rPr lang="zh-CN" altLang="en-US" sz="2000" dirty="0"/>
              <a:t>企业于</a:t>
            </a:r>
            <a:r>
              <a:rPr lang="en-US" altLang="zh-CN" sz="2000" dirty="0"/>
              <a:t>2012</a:t>
            </a:r>
            <a:r>
              <a:rPr lang="zh-CN" altLang="en-US" sz="2000" dirty="0"/>
              <a:t>年、</a:t>
            </a:r>
            <a:r>
              <a:rPr lang="en-US" altLang="zh-CN" sz="2000" dirty="0"/>
              <a:t>2013</a:t>
            </a:r>
            <a:r>
              <a:rPr lang="zh-CN" altLang="en-US" sz="2000" dirty="0"/>
              <a:t>年向规划局递交了厂房扩建的申请，且取得了开工建设的批文。</a:t>
            </a:r>
            <a:r>
              <a:rPr lang="en-US" altLang="zh-CN" sz="2000" dirty="0"/>
              <a:t>2013</a:t>
            </a:r>
            <a:r>
              <a:rPr lang="zh-CN" altLang="en-US" sz="2000" dirty="0"/>
              <a:t>年</a:t>
            </a:r>
            <a:r>
              <a:rPr lang="en-US" altLang="zh-CN" sz="2000" dirty="0"/>
              <a:t>12</a:t>
            </a:r>
            <a:r>
              <a:rPr lang="zh-CN" altLang="en-US" sz="2000" dirty="0"/>
              <a:t>月，规划局对其建设情况进行了检查，发现其建设的临时库房不属于扩建的厂房部分，属于违法建设，要求该企业在扩建厂房验收前将其拆除。该临时库房已投入使用，随后企业按照规划局下发的</a:t>
            </a:r>
            <a:r>
              <a:rPr lang="en-US" altLang="zh-CN" sz="2000" dirty="0"/>
              <a:t>《</a:t>
            </a:r>
            <a:r>
              <a:rPr lang="zh-CN" altLang="en-US" sz="2000" dirty="0"/>
              <a:t>整改通知书</a:t>
            </a:r>
            <a:r>
              <a:rPr lang="en-US" altLang="zh-CN" sz="2000" dirty="0"/>
              <a:t>》</a:t>
            </a:r>
            <a:r>
              <a:rPr lang="zh-CN" altLang="en-US" sz="2000" dirty="0"/>
              <a:t>的要求进行了拆除。企业拆除临时库房形成的损失是否可以税前扣除？</a:t>
            </a:r>
          </a:p>
          <a:p>
            <a:r>
              <a:rPr lang="zh-CN" altLang="en-US" sz="2000" b="0" dirty="0" smtClean="0"/>
              <a:t>      按</a:t>
            </a:r>
            <a:r>
              <a:rPr lang="zh-CN" altLang="en-US" sz="2000" b="0" dirty="0"/>
              <a:t>照</a:t>
            </a:r>
            <a:r>
              <a:rPr lang="en-US" altLang="zh-CN" sz="2000" b="0" dirty="0"/>
              <a:t>《</a:t>
            </a:r>
            <a:r>
              <a:rPr lang="zh-CN" altLang="en-US" sz="2000" b="0" dirty="0"/>
              <a:t>企业所得税法</a:t>
            </a:r>
            <a:r>
              <a:rPr lang="en-US" altLang="zh-CN" sz="2000" b="0" dirty="0"/>
              <a:t>》</a:t>
            </a:r>
            <a:r>
              <a:rPr lang="zh-CN" altLang="en-US" sz="2000" b="0" dirty="0"/>
              <a:t>及其</a:t>
            </a:r>
            <a:r>
              <a:rPr lang="en-US" altLang="zh-CN" sz="2000" b="0" dirty="0"/>
              <a:t>《</a:t>
            </a:r>
            <a:r>
              <a:rPr lang="zh-CN" altLang="en-US" sz="2000" b="0" dirty="0"/>
              <a:t>实施条例</a:t>
            </a:r>
            <a:r>
              <a:rPr lang="en-US" altLang="zh-CN" sz="2000" b="0" dirty="0"/>
              <a:t>》</a:t>
            </a:r>
            <a:r>
              <a:rPr lang="zh-CN" altLang="en-US" sz="2000" b="0" dirty="0"/>
              <a:t>的精神，企业因违法行为而发生的支出（以下简称违法支出）不得从税前扣除。企业违规建设临时库房，被规划局下发</a:t>
            </a:r>
            <a:r>
              <a:rPr lang="en-US" altLang="zh-CN" sz="2000" b="0" dirty="0"/>
              <a:t>《</a:t>
            </a:r>
            <a:r>
              <a:rPr lang="zh-CN" altLang="en-US" sz="2000" b="0" dirty="0"/>
              <a:t>整改通知书</a:t>
            </a:r>
            <a:r>
              <a:rPr lang="en-US" altLang="zh-CN" sz="2000" b="0" dirty="0"/>
              <a:t>》</a:t>
            </a:r>
            <a:r>
              <a:rPr lang="zh-CN" altLang="en-US" sz="2000" b="0" dirty="0"/>
              <a:t>拆除，</a:t>
            </a:r>
            <a:r>
              <a:rPr lang="zh-CN" altLang="en-US" sz="2000" b="0" dirty="0">
                <a:solidFill>
                  <a:srgbClr val="C00000"/>
                </a:solidFill>
              </a:rPr>
              <a:t>拆除临时库房形成的损失属于违法支出，因此不得从税前扣除，不能在计算缴纳企业所得税时得到补偿</a:t>
            </a:r>
            <a:r>
              <a:rPr lang="zh-CN" altLang="en-US" sz="2000" b="0" dirty="0"/>
              <a:t>。</a:t>
            </a:r>
          </a:p>
          <a:p>
            <a:pPr marL="0" indent="0">
              <a:buNone/>
            </a:pPr>
            <a:r>
              <a:rPr lang="en-US" altLang="zh-CN" sz="2000" b="0" dirty="0" smtClean="0"/>
              <a:t> </a:t>
            </a:r>
            <a:endParaRPr lang="zh-CN" altLang="en-US" sz="2000" b="0" dirty="0"/>
          </a:p>
        </p:txBody>
      </p:sp>
    </p:spTree>
    <p:extLst>
      <p:ext uri="{BB962C8B-B14F-4D97-AF65-F5344CB8AC3E}">
        <p14:creationId xmlns:p14="http://schemas.microsoft.com/office/powerpoint/2010/main" val="212407239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p:txBody>
          <a:bodyPr/>
          <a:lstStyle/>
          <a:p>
            <a:endParaRPr lang="zh-CN" altLang="en-US" smtClean="0"/>
          </a:p>
        </p:txBody>
      </p:sp>
      <p:sp>
        <p:nvSpPr>
          <p:cNvPr id="246787" name="Rectangle 3"/>
          <p:cNvSpPr>
            <a:spLocks noGrp="1" noChangeArrowheads="1"/>
          </p:cNvSpPr>
          <p:nvPr>
            <p:ph type="body" idx="1"/>
          </p:nvPr>
        </p:nvSpPr>
        <p:spPr>
          <a:xfrm>
            <a:off x="609600" y="571500"/>
            <a:ext cx="8153400" cy="4343400"/>
          </a:xfrm>
        </p:spPr>
        <p:txBody>
          <a:bodyPr/>
          <a:lstStyle/>
          <a:p>
            <a:pPr marL="0" indent="0">
              <a:buNone/>
            </a:pPr>
            <a:r>
              <a:rPr lang="en-US" altLang="zh-CN" b="1" dirty="0" smtClean="0">
                <a:solidFill>
                  <a:srgbClr val="CC3300"/>
                </a:solidFill>
              </a:rPr>
              <a:t>2</a:t>
            </a:r>
            <a:r>
              <a:rPr lang="zh-CN" altLang="en-US" b="1" dirty="0" smtClean="0">
                <a:solidFill>
                  <a:srgbClr val="CC3300"/>
                </a:solidFill>
              </a:rPr>
              <a:t>、关联方之间的交易产生的损失能否扣除</a:t>
            </a:r>
            <a:r>
              <a:rPr lang="zh-CN" altLang="en-US" dirty="0">
                <a:solidFill>
                  <a:srgbClr val="CC3300"/>
                </a:solidFill>
              </a:rPr>
              <a:t>？</a:t>
            </a:r>
            <a:endParaRPr lang="zh-CN" altLang="en-US" b="1" dirty="0" smtClean="0">
              <a:solidFill>
                <a:srgbClr val="CC3300"/>
              </a:solidFill>
            </a:endParaRPr>
          </a:p>
          <a:p>
            <a:pPr>
              <a:lnSpc>
                <a:spcPct val="150000"/>
              </a:lnSpc>
            </a:pPr>
            <a:r>
              <a:rPr lang="en-US" altLang="zh-CN" sz="2000" b="1" dirty="0" smtClean="0"/>
              <a:t>25</a:t>
            </a:r>
            <a:r>
              <a:rPr lang="zh-CN" altLang="en-US" sz="2000" b="1" dirty="0" smtClean="0"/>
              <a:t>号公告第</a:t>
            </a:r>
            <a:r>
              <a:rPr lang="en-US" altLang="zh-CN" sz="2000" b="1" dirty="0" smtClean="0"/>
              <a:t>45</a:t>
            </a:r>
            <a:r>
              <a:rPr lang="zh-CN" altLang="en-US" sz="2000" b="1" dirty="0" smtClean="0"/>
              <a:t>条规定，企业</a:t>
            </a:r>
            <a:r>
              <a:rPr lang="zh-CN" altLang="en-US" sz="2000" b="1" dirty="0" smtClean="0">
                <a:effectLst>
                  <a:outerShdw blurRad="38100" dist="38100" dir="2700000" algn="tl">
                    <a:srgbClr val="000000">
                      <a:alpha val="43137"/>
                    </a:srgbClr>
                  </a:outerShdw>
                </a:effectLst>
              </a:rPr>
              <a:t>按独立交易原则</a:t>
            </a:r>
            <a:r>
              <a:rPr lang="zh-CN" altLang="en-US" sz="2000" b="1" dirty="0" smtClean="0"/>
              <a:t>向关联企业转让资产而发生的损失，或向关联企业提供借款、担保而形成的债权损失，准予扣除，但企业应作专项说明，同时提供</a:t>
            </a:r>
            <a:r>
              <a:rPr lang="zh-CN" altLang="en-US" sz="2000" b="1" dirty="0" smtClean="0">
                <a:effectLst>
                  <a:outerShdw blurRad="38100" dist="38100" dir="2700000" algn="tl">
                    <a:srgbClr val="000000">
                      <a:alpha val="43137"/>
                    </a:srgbClr>
                  </a:outerShdw>
                </a:effectLst>
              </a:rPr>
              <a:t>中介机构出具的专项报告</a:t>
            </a:r>
            <a:r>
              <a:rPr lang="zh-CN" altLang="en-US" sz="2000" b="1" dirty="0" smtClean="0"/>
              <a:t>及其相关的证明材料。</a:t>
            </a:r>
            <a:endParaRPr lang="en-US" altLang="zh-CN" sz="2000" b="1" dirty="0" smtClean="0"/>
          </a:p>
          <a:p>
            <a:pPr>
              <a:lnSpc>
                <a:spcPct val="150000"/>
              </a:lnSpc>
            </a:pPr>
            <a:r>
              <a:rPr lang="zh-CN" altLang="en-US" sz="2000" dirty="0">
                <a:solidFill>
                  <a:srgbClr val="CC3300"/>
                </a:solidFill>
              </a:rPr>
              <a:t>北京国税：</a:t>
            </a:r>
            <a:r>
              <a:rPr lang="zh-CN" altLang="en-US" sz="2000" dirty="0"/>
              <a:t>企业按独立交易原则向关联企业转让非货币资产发生的损失应采取清单申报税前扣除资产损失的方式，转让债权或股权发生的损失应采取专项申报税前扣除资产损失的方式。</a:t>
            </a:r>
          </a:p>
          <a:p>
            <a:endParaRPr lang="zh-CN" altLang="en-US" sz="2000" b="1" dirty="0" smtClean="0"/>
          </a:p>
        </p:txBody>
      </p:sp>
    </p:spTree>
    <p:extLst>
      <p:ext uri="{BB962C8B-B14F-4D97-AF65-F5344CB8AC3E}">
        <p14:creationId xmlns:p14="http://schemas.microsoft.com/office/powerpoint/2010/main" val="388329383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457200" y="555526"/>
            <a:ext cx="8507288" cy="4038699"/>
          </a:xfrm>
        </p:spPr>
        <p:txBody>
          <a:bodyPr/>
          <a:lstStyle/>
          <a:p>
            <a:pPr marL="0" indent="0">
              <a:buNone/>
            </a:pPr>
            <a:r>
              <a:rPr lang="en-US" altLang="zh-CN" dirty="0" smtClean="0">
                <a:solidFill>
                  <a:srgbClr val="C00000"/>
                </a:solidFill>
              </a:rPr>
              <a:t>3</a:t>
            </a:r>
            <a:r>
              <a:rPr lang="zh-CN" altLang="en-US" dirty="0" smtClean="0">
                <a:solidFill>
                  <a:srgbClr val="C00000"/>
                </a:solidFill>
              </a:rPr>
              <a:t>、非关联企业之间的资金借贷产生的债权损失能否扣除？</a:t>
            </a:r>
            <a:endParaRPr lang="en-US" altLang="zh-CN" dirty="0" smtClean="0">
              <a:solidFill>
                <a:srgbClr val="C00000"/>
              </a:solidFill>
            </a:endParaRPr>
          </a:p>
          <a:p>
            <a:pPr marL="0" indent="0">
              <a:lnSpc>
                <a:spcPct val="150000"/>
              </a:lnSpc>
              <a:buNone/>
            </a:pPr>
            <a:r>
              <a:rPr lang="zh-CN" altLang="zh-CN" sz="1800" dirty="0"/>
              <a:t>案例：浙</a:t>
            </a:r>
            <a:r>
              <a:rPr lang="zh-CN" altLang="zh-CN" sz="1800" dirty="0" smtClean="0"/>
              <a:t>江</a:t>
            </a:r>
            <a:r>
              <a:rPr lang="en-US" altLang="zh-CN" sz="1800" dirty="0" smtClean="0"/>
              <a:t>W</a:t>
            </a:r>
            <a:r>
              <a:rPr lang="zh-CN" altLang="zh-CN" sz="1800" dirty="0" smtClean="0"/>
              <a:t>公司企</a:t>
            </a:r>
            <a:r>
              <a:rPr lang="zh-CN" altLang="zh-CN" sz="1800" dirty="0"/>
              <a:t>业于</a:t>
            </a:r>
            <a:r>
              <a:rPr lang="en-US" altLang="zh-CN" sz="1800" dirty="0" smtClean="0"/>
              <a:t>2013</a:t>
            </a:r>
            <a:r>
              <a:rPr lang="zh-CN" altLang="zh-CN" sz="1800" dirty="0" smtClean="0"/>
              <a:t>年</a:t>
            </a:r>
            <a:r>
              <a:rPr lang="zh-CN" altLang="zh-CN" sz="1800" dirty="0"/>
              <a:t>向非关联</a:t>
            </a:r>
            <a:r>
              <a:rPr lang="zh-CN" altLang="zh-CN" sz="1800" dirty="0" smtClean="0"/>
              <a:t>的</a:t>
            </a:r>
            <a:r>
              <a:rPr lang="en-US" altLang="zh-CN" sz="1800" dirty="0" smtClean="0"/>
              <a:t>A</a:t>
            </a:r>
            <a:r>
              <a:rPr lang="zh-CN" altLang="zh-CN" sz="1800" dirty="0" smtClean="0"/>
              <a:t>公</a:t>
            </a:r>
            <a:r>
              <a:rPr lang="zh-CN" altLang="zh-CN" sz="1800" dirty="0"/>
              <a:t>司出借资金</a:t>
            </a:r>
            <a:r>
              <a:rPr lang="en-US" altLang="zh-CN" sz="1800" dirty="0"/>
              <a:t>100</a:t>
            </a:r>
            <a:r>
              <a:rPr lang="zh-CN" altLang="zh-CN" sz="1800" dirty="0"/>
              <a:t>万元，同时签订借款协议，年</a:t>
            </a:r>
            <a:r>
              <a:rPr lang="zh-CN" altLang="zh-CN" sz="1800" dirty="0" smtClean="0"/>
              <a:t>息</a:t>
            </a:r>
            <a:r>
              <a:rPr lang="en-US" altLang="zh-CN" sz="1800" dirty="0" smtClean="0"/>
              <a:t>7</a:t>
            </a:r>
            <a:r>
              <a:rPr lang="en-US" altLang="zh-CN" sz="1800" dirty="0"/>
              <a:t>%</a:t>
            </a:r>
            <a:r>
              <a:rPr lang="zh-CN" altLang="zh-CN" sz="1800" dirty="0"/>
              <a:t>，按年支付利息。</a:t>
            </a:r>
            <a:r>
              <a:rPr lang="en-US" altLang="zh-CN" sz="1800" dirty="0" smtClean="0"/>
              <a:t>2014</a:t>
            </a:r>
            <a:r>
              <a:rPr lang="zh-CN" altLang="zh-CN" sz="1800" dirty="0" smtClean="0"/>
              <a:t>年，</a:t>
            </a:r>
            <a:r>
              <a:rPr lang="en-US" altLang="zh-CN" sz="1800" dirty="0" smtClean="0"/>
              <a:t>A</a:t>
            </a:r>
            <a:r>
              <a:rPr lang="zh-CN" altLang="zh-CN" sz="1800" dirty="0" smtClean="0"/>
              <a:t>公</a:t>
            </a:r>
            <a:r>
              <a:rPr lang="zh-CN" altLang="zh-CN" sz="1800" dirty="0"/>
              <a:t>司因资金链断裂引起破产，</a:t>
            </a:r>
            <a:r>
              <a:rPr lang="zh-CN" altLang="zh-CN" sz="1800" dirty="0" smtClean="0"/>
              <a:t>仅</a:t>
            </a:r>
            <a:r>
              <a:rPr lang="zh-CN" altLang="en-US" sz="1800" dirty="0" smtClean="0"/>
              <a:t>偿还</a:t>
            </a:r>
            <a:r>
              <a:rPr lang="en-US" altLang="zh-CN" sz="1800" dirty="0"/>
              <a:t>W</a:t>
            </a:r>
            <a:r>
              <a:rPr lang="zh-CN" altLang="zh-CN" sz="1800" dirty="0" smtClean="0"/>
              <a:t>公</a:t>
            </a:r>
            <a:r>
              <a:rPr lang="zh-CN" altLang="zh-CN" sz="1800" dirty="0"/>
              <a:t>司</a:t>
            </a:r>
            <a:r>
              <a:rPr lang="zh-CN" altLang="en-US" sz="1800" dirty="0" smtClean="0"/>
              <a:t>本金</a:t>
            </a:r>
            <a:r>
              <a:rPr lang="en-US" altLang="zh-CN" sz="1800" dirty="0" smtClean="0"/>
              <a:t>20</a:t>
            </a:r>
            <a:r>
              <a:rPr lang="zh-CN" altLang="zh-CN" sz="1800" dirty="0"/>
              <a:t>万元</a:t>
            </a:r>
            <a:r>
              <a:rPr lang="zh-CN" altLang="zh-CN" sz="1800" dirty="0" smtClean="0"/>
              <a:t>。</a:t>
            </a:r>
            <a:r>
              <a:rPr lang="en-US" altLang="zh-CN" sz="1800" dirty="0" smtClean="0"/>
              <a:t>W</a:t>
            </a:r>
            <a:r>
              <a:rPr lang="zh-CN" altLang="zh-CN" sz="1800" dirty="0" smtClean="0"/>
              <a:t>公司其</a:t>
            </a:r>
            <a:r>
              <a:rPr lang="zh-CN" altLang="zh-CN" sz="1800" dirty="0"/>
              <a:t>他应收款</a:t>
            </a:r>
            <a:r>
              <a:rPr lang="zh-CN" altLang="zh-CN" sz="1800" dirty="0" smtClean="0"/>
              <a:t>—</a:t>
            </a:r>
            <a:r>
              <a:rPr lang="en-US" altLang="zh-CN" sz="1800" dirty="0" smtClean="0"/>
              <a:t>A</a:t>
            </a:r>
            <a:r>
              <a:rPr lang="zh-CN" altLang="zh-CN" sz="1800" dirty="0" smtClean="0"/>
              <a:t>公</a:t>
            </a:r>
            <a:r>
              <a:rPr lang="zh-CN" altLang="zh-CN" sz="1800" dirty="0"/>
              <a:t>司”科目余额为</a:t>
            </a:r>
            <a:r>
              <a:rPr lang="en-US" altLang="zh-CN" sz="1800" dirty="0"/>
              <a:t>80</a:t>
            </a:r>
            <a:r>
              <a:rPr lang="zh-CN" altLang="zh-CN" sz="1800" dirty="0"/>
              <a:t>万元，</a:t>
            </a:r>
            <a:r>
              <a:rPr lang="en-US" altLang="zh-CN" sz="1800" dirty="0"/>
              <a:t> </a:t>
            </a:r>
            <a:r>
              <a:rPr lang="zh-CN" altLang="en-US" sz="1800" dirty="0" smtClean="0"/>
              <a:t>请问：</a:t>
            </a:r>
            <a:r>
              <a:rPr lang="en-US" altLang="zh-CN" sz="1800" dirty="0" smtClean="0"/>
              <a:t>W</a:t>
            </a:r>
            <a:r>
              <a:rPr lang="zh-CN" altLang="zh-CN" sz="1800" dirty="0" smtClean="0"/>
              <a:t>公司</a:t>
            </a:r>
            <a:r>
              <a:rPr lang="en-US" altLang="zh-CN" sz="1800" dirty="0" smtClean="0"/>
              <a:t>2014</a:t>
            </a:r>
            <a:r>
              <a:rPr lang="zh-CN" altLang="zh-CN" sz="1800" dirty="0" smtClean="0"/>
              <a:t>年</a:t>
            </a:r>
            <a:r>
              <a:rPr lang="zh-CN" altLang="zh-CN" sz="1800" dirty="0"/>
              <a:t>对该项债权损失</a:t>
            </a:r>
            <a:r>
              <a:rPr lang="en-US" altLang="zh-CN" sz="1800" dirty="0"/>
              <a:t>80</a:t>
            </a:r>
            <a:r>
              <a:rPr lang="zh-CN" altLang="zh-CN" sz="1800" dirty="0"/>
              <a:t>万元能</a:t>
            </a:r>
            <a:r>
              <a:rPr lang="zh-CN" altLang="zh-CN" sz="1800" dirty="0" smtClean="0"/>
              <a:t>否申</a:t>
            </a:r>
            <a:r>
              <a:rPr lang="zh-CN" altLang="zh-CN" sz="1800" dirty="0"/>
              <a:t>报税前扣除</a:t>
            </a:r>
            <a:r>
              <a:rPr lang="zh-CN" altLang="zh-CN" sz="1800" dirty="0" smtClean="0"/>
              <a:t>？</a:t>
            </a:r>
            <a:endParaRPr lang="en-US" altLang="zh-CN" dirty="0" smtClean="0"/>
          </a:p>
          <a:p>
            <a:pPr marL="0" indent="0">
              <a:lnSpc>
                <a:spcPct val="150000"/>
              </a:lnSpc>
              <a:buNone/>
            </a:pPr>
            <a:r>
              <a:rPr lang="en-US" altLang="zh-CN" sz="2000" dirty="0" smtClean="0">
                <a:solidFill>
                  <a:srgbClr val="C00000"/>
                </a:solidFill>
              </a:rPr>
              <a:t>25</a:t>
            </a:r>
            <a:r>
              <a:rPr lang="zh-CN" altLang="en-US" sz="2000" dirty="0" smtClean="0">
                <a:solidFill>
                  <a:srgbClr val="C00000"/>
                </a:solidFill>
              </a:rPr>
              <a:t>号公告</a:t>
            </a:r>
            <a:r>
              <a:rPr lang="zh-CN" altLang="zh-CN" sz="2000" dirty="0" smtClean="0">
                <a:solidFill>
                  <a:srgbClr val="C00000"/>
                </a:solidFill>
              </a:rPr>
              <a:t>第</a:t>
            </a:r>
            <a:r>
              <a:rPr lang="en-US" altLang="zh-CN" sz="2000" dirty="0" smtClean="0">
                <a:solidFill>
                  <a:srgbClr val="C00000"/>
                </a:solidFill>
              </a:rPr>
              <a:t>46</a:t>
            </a:r>
            <a:r>
              <a:rPr lang="zh-CN" altLang="zh-CN" sz="2000" dirty="0" smtClean="0">
                <a:solidFill>
                  <a:srgbClr val="C00000"/>
                </a:solidFill>
              </a:rPr>
              <a:t>条 </a:t>
            </a:r>
            <a:r>
              <a:rPr lang="zh-CN" altLang="zh-CN" sz="2000" dirty="0">
                <a:solidFill>
                  <a:srgbClr val="C00000"/>
                </a:solidFill>
              </a:rPr>
              <a:t>下列股权和债权不得作为损失在税前扣除：</a:t>
            </a:r>
          </a:p>
          <a:p>
            <a:pPr marL="0" indent="0">
              <a:lnSpc>
                <a:spcPct val="150000"/>
              </a:lnSpc>
              <a:buNone/>
            </a:pPr>
            <a:r>
              <a:rPr lang="zh-CN" altLang="zh-CN" sz="2000" dirty="0"/>
              <a:t>　　　</a:t>
            </a:r>
            <a:r>
              <a:rPr lang="en-US" altLang="zh-CN" sz="2000" dirty="0"/>
              <a:t>(</a:t>
            </a:r>
            <a:r>
              <a:rPr lang="zh-CN" altLang="zh-CN" sz="2000" dirty="0"/>
              <a:t>五</a:t>
            </a:r>
            <a:r>
              <a:rPr lang="en-US" altLang="zh-CN" sz="2000" dirty="0"/>
              <a:t>)</a:t>
            </a:r>
            <a:r>
              <a:rPr lang="zh-CN" altLang="zh-CN" sz="2000" dirty="0">
                <a:solidFill>
                  <a:srgbClr val="C00000"/>
                </a:solidFill>
              </a:rPr>
              <a:t>企业发生</a:t>
            </a:r>
            <a:r>
              <a:rPr lang="zh-CN" altLang="zh-CN" sz="2000" dirty="0">
                <a:solidFill>
                  <a:srgbClr val="C00000"/>
                </a:solidFill>
                <a:effectLst>
                  <a:outerShdw blurRad="38100" dist="38100" dir="2700000" algn="tl">
                    <a:srgbClr val="000000">
                      <a:alpha val="43137"/>
                    </a:srgbClr>
                  </a:outerShdw>
                </a:effectLst>
              </a:rPr>
              <a:t>非经营活动</a:t>
            </a:r>
            <a:r>
              <a:rPr lang="zh-CN" altLang="zh-CN" sz="2000" dirty="0">
                <a:solidFill>
                  <a:srgbClr val="C00000"/>
                </a:solidFill>
              </a:rPr>
              <a:t>的债权</a:t>
            </a:r>
            <a:r>
              <a:rPr lang="zh-CN" altLang="zh-CN" sz="2000" dirty="0" smtClean="0"/>
              <a:t>；</a:t>
            </a:r>
            <a:endParaRPr lang="en-US" altLang="zh-CN" sz="2000" dirty="0" smtClean="0"/>
          </a:p>
          <a:p>
            <a:pPr marL="0" indent="0">
              <a:lnSpc>
                <a:spcPct val="150000"/>
              </a:lnSpc>
              <a:buNone/>
            </a:pPr>
            <a:r>
              <a:rPr lang="en-US" altLang="zh-CN" sz="2000" dirty="0" smtClean="0"/>
              <a:t> </a:t>
            </a:r>
            <a:r>
              <a:rPr lang="zh-CN" altLang="zh-CN" sz="2000" dirty="0" smtClean="0"/>
              <a:t>国</a:t>
            </a:r>
            <a:r>
              <a:rPr lang="zh-CN" altLang="zh-CN" sz="2000" dirty="0"/>
              <a:t>税发</a:t>
            </a:r>
            <a:r>
              <a:rPr lang="en-US" altLang="zh-CN" sz="2000" dirty="0"/>
              <a:t>[2009]88</a:t>
            </a:r>
            <a:r>
              <a:rPr lang="zh-CN" altLang="zh-CN" sz="2000" dirty="0"/>
              <a:t>文件</a:t>
            </a:r>
            <a:r>
              <a:rPr lang="zh-CN" altLang="zh-CN" sz="2000" dirty="0" smtClean="0"/>
              <a:t>第</a:t>
            </a:r>
            <a:r>
              <a:rPr lang="en-US" altLang="zh-CN" sz="2000" dirty="0" smtClean="0"/>
              <a:t>42</a:t>
            </a:r>
            <a:r>
              <a:rPr lang="zh-CN" altLang="zh-CN" sz="2000" dirty="0" smtClean="0"/>
              <a:t>条第</a:t>
            </a:r>
            <a:r>
              <a:rPr lang="en-US" altLang="zh-CN" sz="2000" dirty="0" smtClean="0"/>
              <a:t>6</a:t>
            </a:r>
            <a:r>
              <a:rPr lang="zh-CN" altLang="zh-CN" sz="2000" dirty="0" smtClean="0"/>
              <a:t>款</a:t>
            </a:r>
            <a:r>
              <a:rPr lang="zh-CN" altLang="en-US" sz="2000" dirty="0" smtClean="0"/>
              <a:t>：</a:t>
            </a:r>
            <a:r>
              <a:rPr lang="zh-CN" altLang="zh-CN" sz="2000" dirty="0" smtClean="0"/>
              <a:t>国</a:t>
            </a:r>
            <a:r>
              <a:rPr lang="zh-CN" altLang="zh-CN" sz="2000" dirty="0"/>
              <a:t>家规定可以从事贷款业务以外的企业因资金直接拆借而发生的损</a:t>
            </a:r>
            <a:r>
              <a:rPr lang="zh-CN" altLang="zh-CN" sz="2000" dirty="0" smtClean="0"/>
              <a:t>失</a:t>
            </a:r>
            <a:r>
              <a:rPr lang="zh-CN" altLang="en-US" sz="2000" dirty="0" smtClean="0"/>
              <a:t>不得税前扣除。</a:t>
            </a:r>
            <a:endParaRPr lang="zh-CN" altLang="en-US" sz="2000" dirty="0"/>
          </a:p>
        </p:txBody>
      </p:sp>
    </p:spTree>
    <p:extLst>
      <p:ext uri="{BB962C8B-B14F-4D97-AF65-F5344CB8AC3E}">
        <p14:creationId xmlns:p14="http://schemas.microsoft.com/office/powerpoint/2010/main" val="249224803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467544" y="1131590"/>
            <a:ext cx="8229600" cy="3606651"/>
          </a:xfrm>
        </p:spPr>
        <p:txBody>
          <a:bodyPr/>
          <a:lstStyle/>
          <a:p>
            <a:pPr marL="0" indent="0">
              <a:buNone/>
            </a:pPr>
            <a:r>
              <a:rPr lang="zh-CN" altLang="en-US" dirty="0" smtClean="0">
                <a:solidFill>
                  <a:srgbClr val="C00000"/>
                </a:solidFill>
              </a:rPr>
              <a:t>如何理解“非经营</a:t>
            </a:r>
            <a:r>
              <a:rPr lang="zh-CN" altLang="en-US" dirty="0">
                <a:solidFill>
                  <a:srgbClr val="C00000"/>
                </a:solidFill>
              </a:rPr>
              <a:t>活动的债权”？</a:t>
            </a:r>
            <a:endParaRPr lang="en-US" altLang="zh-CN" dirty="0" smtClean="0">
              <a:solidFill>
                <a:srgbClr val="C00000"/>
              </a:solidFill>
            </a:endParaRPr>
          </a:p>
          <a:p>
            <a:pPr marL="0" indent="0">
              <a:lnSpc>
                <a:spcPct val="150000"/>
              </a:lnSpc>
              <a:buNone/>
            </a:pPr>
            <a:r>
              <a:rPr lang="en-US" altLang="zh-CN" sz="2000" dirty="0" smtClean="0"/>
              <a:t>      </a:t>
            </a:r>
            <a:r>
              <a:rPr lang="zh-CN" altLang="zh-CN" sz="2000" dirty="0" smtClean="0"/>
              <a:t>江</a:t>
            </a:r>
            <a:r>
              <a:rPr lang="zh-CN" altLang="zh-CN" sz="2000" dirty="0"/>
              <a:t>苏省国</a:t>
            </a:r>
            <a:r>
              <a:rPr lang="zh-CN" altLang="zh-CN" sz="2000" dirty="0" smtClean="0"/>
              <a:t>税</a:t>
            </a:r>
            <a:r>
              <a:rPr lang="zh-CN" altLang="en-US" sz="2000" dirty="0" smtClean="0"/>
              <a:t>：</a:t>
            </a:r>
            <a:r>
              <a:rPr lang="zh-CN" altLang="zh-CN" sz="2000" dirty="0" smtClean="0"/>
              <a:t>与</a:t>
            </a:r>
            <a:r>
              <a:rPr lang="zh-CN" altLang="zh-CN" sz="2000" dirty="0"/>
              <a:t>生产经营无关的借款发生的损</a:t>
            </a:r>
            <a:r>
              <a:rPr lang="zh-CN" altLang="zh-CN" sz="2000" dirty="0" smtClean="0"/>
              <a:t>失不</a:t>
            </a:r>
            <a:r>
              <a:rPr lang="zh-CN" altLang="zh-CN" sz="2000" dirty="0"/>
              <a:t>能税前扣除</a:t>
            </a:r>
            <a:r>
              <a:rPr lang="zh-CN" altLang="zh-CN" sz="2000" dirty="0" smtClean="0"/>
              <a:t>。</a:t>
            </a:r>
            <a:endParaRPr lang="en-US" altLang="zh-CN" sz="2000" dirty="0" smtClean="0"/>
          </a:p>
          <a:p>
            <a:pPr marL="0" indent="0">
              <a:lnSpc>
                <a:spcPct val="150000"/>
              </a:lnSpc>
              <a:buNone/>
            </a:pPr>
            <a:r>
              <a:rPr lang="en-US" altLang="zh-CN" sz="2000" dirty="0"/>
              <a:t> </a:t>
            </a:r>
            <a:r>
              <a:rPr lang="en-US" altLang="zh-CN" sz="2000" dirty="0" smtClean="0"/>
              <a:t>   </a:t>
            </a:r>
            <a:r>
              <a:rPr lang="zh-CN" altLang="zh-CN" sz="2000" dirty="0" smtClean="0"/>
              <a:t>《</a:t>
            </a:r>
            <a:r>
              <a:rPr lang="zh-CN" altLang="zh-CN" sz="2000" dirty="0"/>
              <a:t>浙江省国税局</a:t>
            </a:r>
            <a:r>
              <a:rPr lang="en-US" altLang="zh-CN" sz="2000" dirty="0"/>
              <a:t>2011</a:t>
            </a:r>
            <a:r>
              <a:rPr lang="zh-CN" altLang="zh-CN" sz="2000" dirty="0"/>
              <a:t>年企业所得税汇算清缴问题解答》</a:t>
            </a:r>
            <a:r>
              <a:rPr lang="zh-CN" altLang="zh-CN" sz="2000" dirty="0" smtClean="0"/>
              <a:t>第</a:t>
            </a:r>
            <a:r>
              <a:rPr lang="en-US" altLang="zh-CN" sz="2000" dirty="0" smtClean="0"/>
              <a:t>24</a:t>
            </a:r>
            <a:r>
              <a:rPr lang="zh-CN" altLang="zh-CN" sz="2000" dirty="0" smtClean="0"/>
              <a:t>条</a:t>
            </a:r>
            <a:r>
              <a:rPr lang="zh-CN" altLang="en-US" sz="2000" dirty="0" smtClean="0"/>
              <a:t>：</a:t>
            </a:r>
            <a:r>
              <a:rPr lang="zh-CN" altLang="zh-CN" sz="2000" dirty="0" smtClean="0"/>
              <a:t>非</a:t>
            </a:r>
            <a:r>
              <a:rPr lang="zh-CN" altLang="zh-CN" sz="2000" dirty="0"/>
              <a:t>关联企业之间的借款损失，应适用于国家税务总局</a:t>
            </a:r>
            <a:r>
              <a:rPr lang="en-US" altLang="zh-CN" sz="2000" dirty="0"/>
              <a:t>2011</a:t>
            </a:r>
            <a:r>
              <a:rPr lang="zh-CN" altLang="zh-CN" sz="2000" dirty="0"/>
              <a:t>年第</a:t>
            </a:r>
            <a:r>
              <a:rPr lang="en-US" altLang="zh-CN" sz="2000" dirty="0"/>
              <a:t>25</a:t>
            </a:r>
            <a:r>
              <a:rPr lang="zh-CN" altLang="zh-CN" sz="2000" dirty="0"/>
              <a:t>号公告第六章债权性投资损失的确认。但</a:t>
            </a:r>
            <a:r>
              <a:rPr lang="zh-CN" altLang="zh-CN" sz="2000" dirty="0">
                <a:solidFill>
                  <a:srgbClr val="C00000"/>
                </a:solidFill>
              </a:rPr>
              <a:t>非关联方不收取利息或没有计算利息收入的不能确认为可税前扣除的坏账损失。</a:t>
            </a:r>
            <a:endParaRPr lang="en-US" altLang="zh-CN" sz="2000" dirty="0" smtClean="0">
              <a:solidFill>
                <a:srgbClr val="C00000"/>
              </a:solidFill>
            </a:endParaRPr>
          </a:p>
          <a:p>
            <a:endParaRPr lang="zh-CN" altLang="en-US" dirty="0"/>
          </a:p>
        </p:txBody>
      </p:sp>
    </p:spTree>
    <p:extLst>
      <p:ext uri="{BB962C8B-B14F-4D97-AF65-F5344CB8AC3E}">
        <p14:creationId xmlns:p14="http://schemas.microsoft.com/office/powerpoint/2010/main" val="351505193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
            </a:r>
            <a:br>
              <a:rPr lang="en-US" altLang="zh-CN" dirty="0" smtClean="0"/>
            </a:br>
            <a:r>
              <a:rPr lang="zh-CN" altLang="en-US" sz="2800" dirty="0">
                <a:solidFill>
                  <a:srgbClr val="C00000"/>
                </a:solidFill>
              </a:rPr>
              <a:t>三、</a:t>
            </a:r>
            <a:r>
              <a:rPr lang="zh-CN" altLang="zh-CN" sz="2800" dirty="0" smtClean="0">
                <a:solidFill>
                  <a:srgbClr val="C00000"/>
                </a:solidFill>
              </a:rPr>
              <a:t>弥补</a:t>
            </a:r>
            <a:r>
              <a:rPr lang="zh-CN" altLang="zh-CN" sz="2800" dirty="0">
                <a:solidFill>
                  <a:srgbClr val="C00000"/>
                </a:solidFill>
              </a:rPr>
              <a:t>亏损的疑难点处理</a:t>
            </a:r>
            <a:r>
              <a:rPr lang="zh-CN" altLang="zh-CN" dirty="0"/>
              <a:t/>
            </a:r>
            <a:br>
              <a:rPr lang="zh-CN" altLang="zh-CN" dirty="0"/>
            </a:br>
            <a:endParaRPr lang="zh-CN" altLang="en-US" dirty="0"/>
          </a:p>
        </p:txBody>
      </p:sp>
      <p:sp>
        <p:nvSpPr>
          <p:cNvPr id="3" name="内容占位符 2"/>
          <p:cNvSpPr>
            <a:spLocks noGrp="1"/>
          </p:cNvSpPr>
          <p:nvPr>
            <p:ph idx="1"/>
          </p:nvPr>
        </p:nvSpPr>
        <p:spPr>
          <a:xfrm>
            <a:off x="395536" y="1059582"/>
            <a:ext cx="8229600" cy="3394075"/>
          </a:xfrm>
        </p:spPr>
        <p:txBody>
          <a:bodyPr/>
          <a:lstStyle/>
          <a:p>
            <a:pPr marL="0" indent="0">
              <a:buNone/>
            </a:pPr>
            <a:r>
              <a:rPr lang="en-US" altLang="zh-CN" dirty="0">
                <a:solidFill>
                  <a:srgbClr val="C00000"/>
                </a:solidFill>
              </a:rPr>
              <a:t>1</a:t>
            </a:r>
            <a:r>
              <a:rPr lang="zh-CN" altLang="zh-CN" dirty="0">
                <a:solidFill>
                  <a:srgbClr val="C00000"/>
                </a:solidFill>
              </a:rPr>
              <a:t>、弥补亏损的</a:t>
            </a:r>
            <a:r>
              <a:rPr lang="zh-CN" altLang="zh-CN" dirty="0" smtClean="0">
                <a:solidFill>
                  <a:srgbClr val="C00000"/>
                </a:solidFill>
              </a:rPr>
              <a:t>基本</a:t>
            </a:r>
            <a:r>
              <a:rPr lang="zh-CN" altLang="en-US" dirty="0" smtClean="0">
                <a:solidFill>
                  <a:srgbClr val="C00000"/>
                </a:solidFill>
              </a:rPr>
              <a:t>政策</a:t>
            </a:r>
            <a:endParaRPr lang="en-US" altLang="zh-CN" dirty="0" smtClean="0">
              <a:solidFill>
                <a:srgbClr val="C00000"/>
              </a:solidFill>
            </a:endParaRPr>
          </a:p>
          <a:p>
            <a:pPr>
              <a:buFont typeface="Wingdings" pitchFamily="2" charset="2"/>
              <a:buChar char="l"/>
            </a:pPr>
            <a:r>
              <a:rPr lang="zh-CN" altLang="en-US" sz="2000" u="sng" dirty="0" smtClean="0"/>
              <a:t>先亏先补，连续</a:t>
            </a:r>
            <a:r>
              <a:rPr lang="en-US" altLang="zh-CN" sz="2000" u="sng" dirty="0" smtClean="0"/>
              <a:t>5</a:t>
            </a:r>
            <a:r>
              <a:rPr lang="zh-CN" altLang="en-US" sz="2000" u="sng" dirty="0" smtClean="0"/>
              <a:t>年不能中断</a:t>
            </a:r>
          </a:p>
          <a:p>
            <a:pPr marL="0" indent="0" eaLnBrk="1" hangingPunct="1">
              <a:lnSpc>
                <a:spcPct val="120000"/>
              </a:lnSpc>
              <a:buNone/>
            </a:pPr>
            <a:r>
              <a:rPr lang="zh-CN" altLang="en-US" sz="2000" dirty="0" smtClean="0"/>
              <a:t>     企业纳税年度发生的亏损，准予向以后年度结转，用以后年度的所得弥补，但结转年限最长不得超过五年。</a:t>
            </a:r>
            <a:endParaRPr lang="en-US" altLang="zh-CN" sz="2000" dirty="0" smtClean="0"/>
          </a:p>
          <a:p>
            <a:pPr eaLnBrk="1" hangingPunct="1">
              <a:lnSpc>
                <a:spcPct val="120000"/>
              </a:lnSpc>
              <a:buFont typeface="Wingdings" pitchFamily="2" charset="2"/>
              <a:buChar char="l"/>
            </a:pPr>
            <a:r>
              <a:rPr lang="en-US" altLang="zh-CN" sz="2000" u="sng" dirty="0" smtClean="0"/>
              <a:t>税法亏损与会计亏损</a:t>
            </a:r>
            <a:r>
              <a:rPr lang="zh-CN" altLang="en-US" sz="2000" u="sng" dirty="0" smtClean="0"/>
              <a:t>的区别</a:t>
            </a:r>
            <a:endParaRPr lang="en-US" altLang="zh-CN" sz="2000" u="sng" dirty="0"/>
          </a:p>
          <a:p>
            <a:pPr marL="0" indent="0" eaLnBrk="1" hangingPunct="1">
              <a:lnSpc>
                <a:spcPct val="120000"/>
              </a:lnSpc>
              <a:buNone/>
            </a:pPr>
            <a:r>
              <a:rPr lang="en-US" altLang="zh-CN" sz="2000" dirty="0" smtClean="0"/>
              <a:t>     实施条例第十条</a:t>
            </a:r>
            <a:r>
              <a:rPr lang="en-US" altLang="zh-CN" sz="2000" dirty="0"/>
              <a:t>：税法第五条所称亏损，是指企业依照企业所得税法及其实施条例的规定将每一纳税年度的收入总额减除不征税收入、免税收入和各项扣除后小于零的数额。</a:t>
            </a:r>
          </a:p>
          <a:p>
            <a:pPr marL="0" indent="0" eaLnBrk="1" hangingPunct="1">
              <a:lnSpc>
                <a:spcPct val="120000"/>
              </a:lnSpc>
              <a:buNone/>
            </a:pPr>
            <a:r>
              <a:rPr lang="en-US" altLang="zh-CN" sz="2000" dirty="0" smtClean="0">
                <a:solidFill>
                  <a:srgbClr val="C00000"/>
                </a:solidFill>
              </a:rPr>
              <a:t>    亏损是指纳税调整后所得小于零的数额</a:t>
            </a:r>
            <a:r>
              <a:rPr lang="en-US" altLang="zh-CN" sz="2000" dirty="0">
                <a:solidFill>
                  <a:srgbClr val="C00000"/>
                </a:solidFill>
              </a:rPr>
              <a:t>。</a:t>
            </a:r>
          </a:p>
          <a:p>
            <a:pPr marL="0" indent="0">
              <a:buNone/>
            </a:pPr>
            <a:endParaRPr lang="zh-CN" altLang="en-US" sz="2000" dirty="0"/>
          </a:p>
        </p:txBody>
      </p:sp>
    </p:spTree>
    <p:extLst>
      <p:ext uri="{BB962C8B-B14F-4D97-AF65-F5344CB8AC3E}">
        <p14:creationId xmlns:p14="http://schemas.microsoft.com/office/powerpoint/2010/main" val="213679995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268995" y="157345"/>
            <a:ext cx="1944216" cy="339502"/>
          </a:xfrm>
        </p:spPr>
        <p:txBody>
          <a:bodyPr/>
          <a:lstStyle/>
          <a:p>
            <a:r>
              <a:rPr lang="en-US" altLang="zh-CN" sz="2000" dirty="0"/>
              <a:t>A106000</a:t>
            </a:r>
            <a:endParaRPr lang="zh-CN" altLang="en-US" sz="2000" dirty="0"/>
          </a:p>
        </p:txBody>
      </p:sp>
      <p:sp>
        <p:nvSpPr>
          <p:cNvPr id="3" name="内容占位符 2"/>
          <p:cNvSpPr>
            <a:spLocks noGrp="1"/>
          </p:cNvSpPr>
          <p:nvPr>
            <p:ph idx="1"/>
          </p:nvPr>
        </p:nvSpPr>
        <p:spPr/>
        <p:txBody>
          <a:bodyPr/>
          <a:lstStyle/>
          <a:p>
            <a:endParaRPr lang="zh-CN" altLang="en-US" sz="18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206" y="339502"/>
            <a:ext cx="4591050" cy="280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47539" y="555526"/>
            <a:ext cx="3934966" cy="2695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23528" y="3270688"/>
            <a:ext cx="8518813" cy="2062103"/>
          </a:xfrm>
          <a:prstGeom prst="rect">
            <a:avLst/>
          </a:prstGeom>
          <a:noFill/>
        </p:spPr>
        <p:txBody>
          <a:bodyPr wrap="square" rtlCol="0">
            <a:spAutoFit/>
          </a:bodyPr>
          <a:lstStyle/>
          <a:p>
            <a:r>
              <a:rPr lang="zh-CN" altLang="en-US" sz="1400" b="1" dirty="0"/>
              <a:t>弥补亏损表中的</a:t>
            </a:r>
            <a:r>
              <a:rPr lang="zh-CN" altLang="en-US" sz="1400" b="1" dirty="0">
                <a:latin typeface="Arial" pitchFamily="34" charset="0"/>
              </a:rPr>
              <a:t>“</a:t>
            </a:r>
            <a:r>
              <a:rPr lang="zh-CN" altLang="en-US" sz="1400" b="1" dirty="0"/>
              <a:t>纳税调整后所得</a:t>
            </a:r>
            <a:r>
              <a:rPr lang="zh-CN" altLang="en-US" sz="1400" b="1" dirty="0">
                <a:latin typeface="Arial" pitchFamily="34" charset="0"/>
              </a:rPr>
              <a:t>”</a:t>
            </a:r>
            <a:r>
              <a:rPr lang="zh-CN" altLang="en-US" sz="1400" b="1" dirty="0"/>
              <a:t>是一个计算值，不能直接引自主</a:t>
            </a:r>
            <a:r>
              <a:rPr lang="zh-CN" altLang="en-US" sz="1400" b="1" dirty="0" smtClean="0"/>
              <a:t>表</a:t>
            </a:r>
            <a:endParaRPr lang="en-US" altLang="zh-CN" sz="1400" b="1" dirty="0" smtClean="0"/>
          </a:p>
          <a:p>
            <a:pPr marL="542925" indent="-352425" defTabSz="460375" eaLnBrk="1">
              <a:buClr>
                <a:srgbClr val="0F082E"/>
              </a:buClr>
              <a:buFontTx/>
              <a:buChar char="✦"/>
            </a:pPr>
            <a:r>
              <a:rPr lang="zh-CN" altLang="en-US" sz="1400" b="1" dirty="0">
                <a:solidFill>
                  <a:srgbClr val="C00000"/>
                </a:solidFill>
              </a:rPr>
              <a:t>第</a:t>
            </a:r>
            <a:r>
              <a:rPr lang="en-US" altLang="zh-CN" sz="1400" b="1" dirty="0">
                <a:solidFill>
                  <a:srgbClr val="C00000"/>
                </a:solidFill>
              </a:rPr>
              <a:t>6</a:t>
            </a:r>
            <a:r>
              <a:rPr lang="zh-CN" altLang="en-US" sz="1400" b="1" dirty="0">
                <a:solidFill>
                  <a:srgbClr val="C00000"/>
                </a:solidFill>
              </a:rPr>
              <a:t>行</a:t>
            </a:r>
            <a:endParaRPr lang="en-US" altLang="zh-CN" sz="1400" b="1" dirty="0">
              <a:solidFill>
                <a:srgbClr val="C00000"/>
              </a:solidFill>
            </a:endParaRPr>
          </a:p>
          <a:p>
            <a:r>
              <a:rPr lang="en-US" altLang="zh-CN" sz="1400" b="1" dirty="0" smtClean="0"/>
              <a:t>         </a:t>
            </a:r>
            <a:r>
              <a:rPr lang="zh-CN" altLang="zh-CN" sz="1400" b="1" dirty="0" smtClean="0"/>
              <a:t>第</a:t>
            </a:r>
            <a:r>
              <a:rPr lang="en-US" altLang="zh-CN" sz="1400" b="1" dirty="0"/>
              <a:t>6</a:t>
            </a:r>
            <a:r>
              <a:rPr lang="zh-CN" altLang="zh-CN" sz="1400" b="1" dirty="0"/>
              <a:t>行第</a:t>
            </a:r>
            <a:r>
              <a:rPr lang="en-US" altLang="zh-CN" sz="1400" b="1" dirty="0"/>
              <a:t>2</a:t>
            </a:r>
            <a:r>
              <a:rPr lang="zh-CN" altLang="zh-CN" sz="1400" b="1" dirty="0"/>
              <a:t>列＝表</a:t>
            </a:r>
            <a:r>
              <a:rPr lang="en-US" altLang="zh-CN" sz="1400" b="1" dirty="0"/>
              <a:t>A100000</a:t>
            </a:r>
            <a:r>
              <a:rPr lang="zh-CN" altLang="zh-CN" sz="1400" b="1" dirty="0"/>
              <a:t>第</a:t>
            </a:r>
            <a:r>
              <a:rPr lang="en-US" altLang="zh-CN" sz="1400" b="1" dirty="0"/>
              <a:t>19-20-21</a:t>
            </a:r>
            <a:r>
              <a:rPr lang="zh-CN" altLang="zh-CN" sz="1400" b="1" dirty="0"/>
              <a:t>行</a:t>
            </a:r>
            <a:r>
              <a:rPr lang="en-US" altLang="zh-CN" sz="1400" b="1" dirty="0"/>
              <a:t>,</a:t>
            </a:r>
            <a:r>
              <a:rPr lang="zh-CN" altLang="zh-CN" sz="1400" b="1" dirty="0"/>
              <a:t>且减至</a:t>
            </a:r>
            <a:r>
              <a:rPr lang="en-US" altLang="zh-CN" sz="1400" b="1" dirty="0"/>
              <a:t>0</a:t>
            </a:r>
            <a:r>
              <a:rPr lang="zh-CN" altLang="zh-CN" sz="1400" b="1" dirty="0"/>
              <a:t>止（当表</a:t>
            </a:r>
            <a:r>
              <a:rPr lang="en-US" altLang="zh-CN" sz="1400" b="1" dirty="0"/>
              <a:t>A100000</a:t>
            </a:r>
            <a:r>
              <a:rPr lang="zh-CN" altLang="zh-CN" sz="1400" b="1" dirty="0"/>
              <a:t>第</a:t>
            </a:r>
            <a:r>
              <a:rPr lang="en-US" altLang="zh-CN" sz="1400" b="1" dirty="0"/>
              <a:t>19</a:t>
            </a:r>
            <a:r>
              <a:rPr lang="zh-CN" altLang="zh-CN" sz="1400" b="1" dirty="0"/>
              <a:t>行＞</a:t>
            </a:r>
            <a:r>
              <a:rPr lang="en-US" altLang="zh-CN" sz="1400" b="1" dirty="0"/>
              <a:t>0</a:t>
            </a:r>
            <a:r>
              <a:rPr lang="zh-CN" altLang="zh-CN" sz="1400" b="1" dirty="0" smtClean="0"/>
              <a:t>），</a:t>
            </a:r>
            <a:endParaRPr lang="en-US" altLang="zh-CN" sz="1400" b="1" dirty="0" smtClean="0"/>
          </a:p>
          <a:p>
            <a:r>
              <a:rPr lang="en-US" altLang="zh-CN" sz="1400" b="1" dirty="0" smtClean="0"/>
              <a:t>    </a:t>
            </a:r>
            <a:r>
              <a:rPr lang="zh-CN" altLang="zh-CN" sz="1400" b="1" dirty="0" smtClean="0"/>
              <a:t>或</a:t>
            </a:r>
            <a:r>
              <a:rPr lang="zh-CN" altLang="zh-CN" sz="1400" b="1" dirty="0"/>
              <a:t>者第</a:t>
            </a:r>
            <a:r>
              <a:rPr lang="en-US" altLang="zh-CN" sz="1400" b="1" dirty="0"/>
              <a:t>6</a:t>
            </a:r>
            <a:r>
              <a:rPr lang="zh-CN" altLang="zh-CN" sz="1400" b="1" dirty="0"/>
              <a:t>行第</a:t>
            </a:r>
            <a:r>
              <a:rPr lang="en-US" altLang="zh-CN" sz="1400" b="1" dirty="0"/>
              <a:t>2</a:t>
            </a:r>
            <a:r>
              <a:rPr lang="zh-CN" altLang="zh-CN" sz="1400" b="1" dirty="0"/>
              <a:t>列＝表</a:t>
            </a:r>
            <a:r>
              <a:rPr lang="en-US" altLang="zh-CN" sz="1400" b="1" dirty="0"/>
              <a:t>A100000</a:t>
            </a:r>
            <a:r>
              <a:rPr lang="zh-CN" altLang="zh-CN" sz="1400" b="1" dirty="0"/>
              <a:t>第</a:t>
            </a:r>
            <a:r>
              <a:rPr lang="en-US" altLang="zh-CN" sz="1400" b="1" dirty="0"/>
              <a:t>19</a:t>
            </a:r>
            <a:r>
              <a:rPr lang="zh-CN" altLang="zh-CN" sz="1400" b="1" dirty="0"/>
              <a:t>行（当表</a:t>
            </a:r>
            <a:r>
              <a:rPr lang="en-US" altLang="zh-CN" sz="1400" b="1" dirty="0"/>
              <a:t>A100000</a:t>
            </a:r>
            <a:r>
              <a:rPr lang="zh-CN" altLang="zh-CN" sz="1400" b="1" dirty="0"/>
              <a:t>第</a:t>
            </a:r>
            <a:r>
              <a:rPr lang="en-US" altLang="zh-CN" sz="1400" b="1" dirty="0"/>
              <a:t>19</a:t>
            </a:r>
            <a:r>
              <a:rPr lang="zh-CN" altLang="zh-CN" sz="1400" b="1" dirty="0"/>
              <a:t>行＜</a:t>
            </a:r>
            <a:r>
              <a:rPr lang="en-US" altLang="zh-CN" sz="1400" b="1" dirty="0"/>
              <a:t>0</a:t>
            </a:r>
            <a:r>
              <a:rPr lang="zh-CN" altLang="zh-CN" sz="1400" b="1" dirty="0"/>
              <a:t>）。</a:t>
            </a:r>
            <a:endParaRPr lang="zh-CN" altLang="zh-CN" sz="1400" dirty="0"/>
          </a:p>
          <a:p>
            <a:pPr marL="542925" indent="-352425" defTabSz="460375" eaLnBrk="1">
              <a:buFontTx/>
              <a:buChar char="✦"/>
            </a:pPr>
            <a:r>
              <a:rPr lang="zh-CN" altLang="en-US" sz="1400" b="1" dirty="0" smtClean="0">
                <a:solidFill>
                  <a:srgbClr val="C00000"/>
                </a:solidFill>
              </a:rPr>
              <a:t>第</a:t>
            </a:r>
            <a:r>
              <a:rPr lang="en-US" altLang="zh-CN" sz="1400" b="1" dirty="0">
                <a:solidFill>
                  <a:srgbClr val="C00000"/>
                </a:solidFill>
              </a:rPr>
              <a:t>1</a:t>
            </a:r>
            <a:r>
              <a:rPr lang="zh-CN" altLang="en-US" sz="1400" b="1" dirty="0">
                <a:solidFill>
                  <a:srgbClr val="C00000"/>
                </a:solidFill>
              </a:rPr>
              <a:t>行至第</a:t>
            </a:r>
            <a:r>
              <a:rPr lang="en-US" altLang="zh-CN" sz="1400" b="1" dirty="0">
                <a:solidFill>
                  <a:srgbClr val="C00000"/>
                </a:solidFill>
              </a:rPr>
              <a:t>5</a:t>
            </a:r>
            <a:r>
              <a:rPr lang="zh-CN" altLang="en-US" sz="1400" b="1" dirty="0">
                <a:solidFill>
                  <a:srgbClr val="C00000"/>
                </a:solidFill>
              </a:rPr>
              <a:t>行</a:t>
            </a:r>
            <a:endParaRPr lang="en-US" altLang="zh-CN" sz="1400" b="1" dirty="0">
              <a:solidFill>
                <a:srgbClr val="C00000"/>
              </a:solidFill>
            </a:endParaRPr>
          </a:p>
          <a:p>
            <a:pPr marL="190500" defTabSz="460375" eaLnBrk="1"/>
            <a:r>
              <a:rPr lang="zh-CN" altLang="en-US" sz="1400" b="1" dirty="0" smtClean="0"/>
              <a:t>      以</a:t>
            </a:r>
            <a:r>
              <a:rPr lang="zh-CN" altLang="en-US" sz="1400" b="1" dirty="0"/>
              <a:t>前年度主表第</a:t>
            </a:r>
            <a:r>
              <a:rPr lang="en-US" altLang="zh-CN" sz="1400" b="1" dirty="0"/>
              <a:t>23</a:t>
            </a:r>
            <a:r>
              <a:rPr lang="zh-CN" altLang="en-US" sz="1400" b="1" dirty="0"/>
              <a:t>行（</a:t>
            </a:r>
            <a:r>
              <a:rPr lang="en-US" altLang="zh-CN" sz="1400" b="1" dirty="0"/>
              <a:t>2013</a:t>
            </a:r>
            <a:r>
              <a:rPr lang="zh-CN" altLang="en-US" sz="1400" b="1" dirty="0"/>
              <a:t>纳税年度前）或</a:t>
            </a:r>
            <a:r>
              <a:rPr lang="zh-CN" altLang="en-US" sz="1400" b="1" dirty="0">
                <a:solidFill>
                  <a:srgbClr val="C00000"/>
                </a:solidFill>
              </a:rPr>
              <a:t>以前年度表</a:t>
            </a:r>
            <a:r>
              <a:rPr lang="en-US" altLang="zh-CN" sz="1400" b="1" dirty="0">
                <a:solidFill>
                  <a:srgbClr val="C00000"/>
                </a:solidFill>
              </a:rPr>
              <a:t>A106000</a:t>
            </a:r>
            <a:r>
              <a:rPr lang="zh-CN" altLang="en-US" sz="1400" b="1" dirty="0">
                <a:solidFill>
                  <a:srgbClr val="C00000"/>
                </a:solidFill>
              </a:rPr>
              <a:t>第</a:t>
            </a:r>
            <a:r>
              <a:rPr lang="en-US" altLang="zh-CN" sz="1400" b="1" dirty="0">
                <a:solidFill>
                  <a:srgbClr val="C00000"/>
                </a:solidFill>
              </a:rPr>
              <a:t>2</a:t>
            </a:r>
            <a:r>
              <a:rPr lang="zh-CN" altLang="en-US" sz="1400" b="1" dirty="0">
                <a:solidFill>
                  <a:srgbClr val="C00000"/>
                </a:solidFill>
              </a:rPr>
              <a:t>列第</a:t>
            </a:r>
            <a:r>
              <a:rPr lang="en-US" altLang="zh-CN" sz="1400" b="1" dirty="0">
                <a:solidFill>
                  <a:srgbClr val="C00000"/>
                </a:solidFill>
              </a:rPr>
              <a:t>6</a:t>
            </a:r>
            <a:r>
              <a:rPr lang="zh-CN" altLang="en-US" sz="1400" b="1" dirty="0">
                <a:solidFill>
                  <a:srgbClr val="C00000"/>
                </a:solidFill>
              </a:rPr>
              <a:t>行</a:t>
            </a:r>
            <a:r>
              <a:rPr lang="zh-CN" altLang="en-US" sz="1400" b="1" dirty="0"/>
              <a:t>（</a:t>
            </a:r>
            <a:r>
              <a:rPr lang="en-US" altLang="zh-CN" sz="1400" b="1" dirty="0"/>
              <a:t>2014</a:t>
            </a:r>
            <a:r>
              <a:rPr lang="zh-CN" altLang="en-US" sz="1400" b="1" dirty="0"/>
              <a:t>纳税年度后）</a:t>
            </a:r>
            <a:r>
              <a:rPr lang="zh-CN" altLang="en-US" sz="1400" b="1" dirty="0">
                <a:latin typeface="Arial" pitchFamily="34" charset="0"/>
              </a:rPr>
              <a:t>“</a:t>
            </a:r>
            <a:r>
              <a:rPr lang="zh-CN" altLang="en-US" sz="1400" b="1" dirty="0"/>
              <a:t>纳税调整后所得</a:t>
            </a:r>
            <a:r>
              <a:rPr lang="zh-CN" altLang="en-US" sz="1400" b="1" dirty="0">
                <a:latin typeface="Arial" pitchFamily="34" charset="0"/>
              </a:rPr>
              <a:t>”</a:t>
            </a:r>
            <a:r>
              <a:rPr lang="zh-CN" altLang="en-US" sz="1400" b="1" dirty="0"/>
              <a:t>的金额（亏损额以</a:t>
            </a:r>
            <a:r>
              <a:rPr lang="zh-CN" altLang="en-US" sz="1400" b="1" dirty="0">
                <a:latin typeface="Arial" pitchFamily="34" charset="0"/>
              </a:rPr>
              <a:t>“</a:t>
            </a:r>
            <a:r>
              <a:rPr lang="en-US" altLang="zh-CN" sz="1400" b="1" dirty="0"/>
              <a:t>-</a:t>
            </a:r>
            <a:r>
              <a:rPr lang="zh-CN" altLang="en-US" sz="1400" b="1" dirty="0">
                <a:latin typeface="Arial" pitchFamily="34" charset="0"/>
              </a:rPr>
              <a:t>”</a:t>
            </a:r>
            <a:r>
              <a:rPr lang="zh-CN" altLang="en-US" sz="1400" b="1" dirty="0"/>
              <a:t>号表示</a:t>
            </a:r>
            <a:r>
              <a:rPr lang="zh-CN" altLang="en-US" sz="1400" b="1" dirty="0" smtClean="0"/>
              <a:t>）。  </a:t>
            </a:r>
            <a:r>
              <a:rPr lang="zh-CN" altLang="zh-CN" sz="1800" b="1" dirty="0" smtClean="0">
                <a:solidFill>
                  <a:srgbClr val="C00000"/>
                </a:solidFill>
              </a:rPr>
              <a:t>税</a:t>
            </a:r>
            <a:r>
              <a:rPr lang="zh-CN" altLang="zh-CN" sz="1800" b="1" dirty="0">
                <a:solidFill>
                  <a:srgbClr val="C00000"/>
                </a:solidFill>
              </a:rPr>
              <a:t>总所便函〔</a:t>
            </a:r>
            <a:r>
              <a:rPr lang="en-US" altLang="zh-CN" sz="1800" b="1" dirty="0">
                <a:solidFill>
                  <a:srgbClr val="C00000"/>
                </a:solidFill>
              </a:rPr>
              <a:t>2015</a:t>
            </a:r>
            <a:r>
              <a:rPr lang="zh-CN" altLang="zh-CN" sz="1800" b="1" dirty="0">
                <a:solidFill>
                  <a:srgbClr val="C00000"/>
                </a:solidFill>
              </a:rPr>
              <a:t>〕</a:t>
            </a:r>
            <a:r>
              <a:rPr lang="en-US" altLang="zh-CN" sz="1800" b="1" dirty="0">
                <a:solidFill>
                  <a:srgbClr val="C00000"/>
                </a:solidFill>
              </a:rPr>
              <a:t>21</a:t>
            </a:r>
            <a:r>
              <a:rPr lang="zh-CN" altLang="zh-CN" sz="1800" b="1" dirty="0">
                <a:solidFill>
                  <a:srgbClr val="C00000"/>
                </a:solidFill>
              </a:rPr>
              <a:t>号</a:t>
            </a:r>
            <a:endParaRPr lang="zh-CN" altLang="zh-CN" sz="1800" dirty="0">
              <a:solidFill>
                <a:srgbClr val="C00000"/>
              </a:solidFill>
            </a:endParaRPr>
          </a:p>
          <a:p>
            <a:pPr marL="190500" defTabSz="460375" eaLnBrk="1"/>
            <a:endParaRPr lang="zh-CN" altLang="en-US" sz="1400" b="1" dirty="0"/>
          </a:p>
          <a:p>
            <a:endParaRPr lang="zh-CN" altLang="en-US" sz="1200" dirty="0"/>
          </a:p>
        </p:txBody>
      </p:sp>
    </p:spTree>
    <p:extLst>
      <p:ext uri="{BB962C8B-B14F-4D97-AF65-F5344CB8AC3E}">
        <p14:creationId xmlns:p14="http://schemas.microsoft.com/office/powerpoint/2010/main" val="46083924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lstStyle/>
          <a:p>
            <a:pPr marL="0" indent="0">
              <a:buNone/>
            </a:pPr>
            <a:r>
              <a:rPr lang="en-US" altLang="zh-CN" dirty="0">
                <a:solidFill>
                  <a:srgbClr val="C00000"/>
                </a:solidFill>
              </a:rPr>
              <a:t>2</a:t>
            </a:r>
            <a:r>
              <a:rPr lang="zh-CN" altLang="zh-CN" dirty="0">
                <a:solidFill>
                  <a:srgbClr val="C00000"/>
                </a:solidFill>
              </a:rPr>
              <a:t>、核定征收与查账征收相互转换，在弥补期内的亏损能否继续弥补</a:t>
            </a:r>
            <a:r>
              <a:rPr lang="zh-CN" altLang="zh-CN" dirty="0" smtClean="0">
                <a:solidFill>
                  <a:srgbClr val="C00000"/>
                </a:solidFill>
              </a:rPr>
              <a:t>？</a:t>
            </a:r>
            <a:endParaRPr lang="en-US" altLang="zh-CN" dirty="0" smtClean="0">
              <a:solidFill>
                <a:srgbClr val="C00000"/>
              </a:solidFill>
            </a:endParaRPr>
          </a:p>
          <a:p>
            <a:pPr marL="0" indent="0">
              <a:buNone/>
            </a:pPr>
            <a:r>
              <a:rPr lang="zh-CN" altLang="en-US" dirty="0"/>
              <a:t>链</a:t>
            </a:r>
            <a:r>
              <a:rPr lang="zh-CN" altLang="en-US" dirty="0" smtClean="0"/>
              <a:t>接：</a:t>
            </a:r>
            <a:r>
              <a:rPr lang="zh-CN" altLang="en-US" dirty="0" smtClean="0">
                <a:hlinkClick r:id="rId2" action="ppaction://hlinkfile"/>
              </a:rPr>
              <a:t>各地的政策规定</a:t>
            </a:r>
            <a:endParaRPr lang="en-US" altLang="zh-CN" dirty="0" smtClean="0"/>
          </a:p>
        </p:txBody>
      </p:sp>
    </p:spTree>
    <p:extLst>
      <p:ext uri="{BB962C8B-B14F-4D97-AF65-F5344CB8AC3E}">
        <p14:creationId xmlns:p14="http://schemas.microsoft.com/office/powerpoint/2010/main" val="194948062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457200" y="843558"/>
            <a:ext cx="8229600" cy="3750668"/>
          </a:xfrm>
          <a:ln>
            <a:solidFill>
              <a:schemeClr val="accent1"/>
            </a:solidFill>
          </a:ln>
        </p:spPr>
        <p:txBody>
          <a:bodyPr/>
          <a:lstStyle/>
          <a:p>
            <a:pPr marL="0" indent="0">
              <a:buNone/>
            </a:pPr>
            <a:r>
              <a:rPr lang="en-US" altLang="zh-CN" dirty="0">
                <a:solidFill>
                  <a:srgbClr val="C00000"/>
                </a:solidFill>
              </a:rPr>
              <a:t>3</a:t>
            </a:r>
            <a:r>
              <a:rPr lang="zh-CN" altLang="zh-CN" dirty="0">
                <a:solidFill>
                  <a:srgbClr val="C00000"/>
                </a:solidFill>
              </a:rPr>
              <a:t>、查补收入能否弥补以前年度亏损？</a:t>
            </a:r>
          </a:p>
          <a:p>
            <a:pPr marL="0" indent="0">
              <a:buNone/>
            </a:pPr>
            <a:r>
              <a:rPr lang="en-US" altLang="zh-CN" dirty="0" smtClean="0"/>
              <a:t>     </a:t>
            </a:r>
            <a:r>
              <a:rPr lang="zh-CN" altLang="en-US" dirty="0"/>
              <a:t>举</a:t>
            </a:r>
            <a:r>
              <a:rPr lang="zh-CN" altLang="en-US" dirty="0" smtClean="0"/>
              <a:t>例：</a:t>
            </a:r>
            <a:r>
              <a:rPr lang="zh-CN" altLang="en-US" dirty="0" smtClean="0">
                <a:hlinkClick r:id="rId2" action="ppaction://hlinkfile"/>
              </a:rPr>
              <a:t>虚报亏损如何处理？</a:t>
            </a:r>
            <a:endParaRPr lang="en-US" altLang="zh-CN" dirty="0" smtClean="0"/>
          </a:p>
          <a:p>
            <a:pPr marL="0" indent="0">
              <a:buNone/>
            </a:pPr>
            <a:r>
              <a:rPr lang="zh-CN" altLang="zh-CN" sz="2000" dirty="0" smtClean="0"/>
              <a:t>《国家税务总局关于查增应纳税所得额弥补以前年度亏损处理问题的公告》</a:t>
            </a:r>
            <a:r>
              <a:rPr lang="zh-CN" altLang="zh-CN" sz="2000" dirty="0"/>
              <a:t>（国家税务总局公告</a:t>
            </a:r>
            <a:r>
              <a:rPr lang="en-US" altLang="zh-CN" sz="2000" dirty="0"/>
              <a:t>2010</a:t>
            </a:r>
            <a:r>
              <a:rPr lang="zh-CN" altLang="zh-CN" sz="2000" dirty="0"/>
              <a:t>年第</a:t>
            </a:r>
            <a:r>
              <a:rPr lang="en-US" altLang="zh-CN" sz="2000" dirty="0"/>
              <a:t>20</a:t>
            </a:r>
            <a:r>
              <a:rPr lang="zh-CN" altLang="zh-CN" sz="2000" dirty="0"/>
              <a:t>号</a:t>
            </a:r>
            <a:r>
              <a:rPr lang="zh-CN" altLang="zh-CN" sz="2000" dirty="0" smtClean="0"/>
              <a:t>）</a:t>
            </a:r>
            <a:endParaRPr lang="en-US" altLang="zh-CN" sz="2000" dirty="0" smtClean="0"/>
          </a:p>
          <a:p>
            <a:pPr marL="0" indent="0">
              <a:buNone/>
            </a:pPr>
            <a:r>
              <a:rPr lang="en-US" altLang="zh-CN" sz="2000" dirty="0"/>
              <a:t> </a:t>
            </a:r>
            <a:r>
              <a:rPr lang="en-US" altLang="zh-CN" sz="2000" dirty="0" smtClean="0"/>
              <a:t>     </a:t>
            </a:r>
            <a:r>
              <a:rPr lang="zh-CN" altLang="zh-CN" sz="2000" dirty="0" smtClean="0"/>
              <a:t>根据《企业所得税法》第五</a:t>
            </a:r>
            <a:r>
              <a:rPr lang="zh-CN" altLang="zh-CN" sz="2000" dirty="0"/>
              <a:t>条的规定，税务机关对企业以前年度纳税情况进行检查时调增的应纳税所得额，凡企业以前年度发生亏损、且该亏损属于企业所得税法规定允许弥补的，应允许调增的应纳税所得额弥补该亏损。弥补该亏损后仍有余额的，按照企业所得税法规定计算缴纳企业所得税。对检查调增的应纳税所得额应根据其情节，依照</a:t>
            </a:r>
            <a:r>
              <a:rPr lang="zh-CN" altLang="zh-CN" sz="2000" dirty="0" smtClean="0"/>
              <a:t>《税收征收管理法》</a:t>
            </a:r>
            <a:r>
              <a:rPr lang="zh-CN" altLang="zh-CN" sz="2000" dirty="0"/>
              <a:t>有关规定进行处理或处罚</a:t>
            </a:r>
            <a:r>
              <a:rPr lang="zh-CN" altLang="zh-CN" sz="2000" dirty="0" smtClean="0"/>
              <a:t>。</a:t>
            </a:r>
            <a:endParaRPr lang="en-US" altLang="zh-CN" sz="2000" dirty="0" smtClean="0"/>
          </a:p>
          <a:p>
            <a:pPr marL="0" indent="0">
              <a:buNone/>
            </a:pPr>
            <a:r>
              <a:rPr lang="en-US" altLang="zh-CN" sz="2000" dirty="0"/>
              <a:t> </a:t>
            </a:r>
            <a:r>
              <a:rPr lang="en-US" altLang="zh-CN" sz="2000" dirty="0" smtClean="0"/>
              <a:t>      </a:t>
            </a:r>
            <a:r>
              <a:rPr lang="zh-CN" altLang="zh-CN" sz="2000" dirty="0" smtClean="0"/>
              <a:t>因此</a:t>
            </a:r>
            <a:r>
              <a:rPr lang="zh-CN" altLang="zh-CN" sz="2000" dirty="0"/>
              <a:t>，查补收入可以弥补以前年度亏损</a:t>
            </a:r>
            <a:r>
              <a:rPr lang="zh-CN" altLang="zh-CN" sz="2000" dirty="0" smtClean="0"/>
              <a:t>。</a:t>
            </a:r>
            <a:endParaRPr lang="en-US" altLang="zh-CN" sz="2000" dirty="0" smtClean="0"/>
          </a:p>
          <a:p>
            <a:endParaRPr lang="zh-CN" altLang="en-US" sz="2000" dirty="0"/>
          </a:p>
        </p:txBody>
      </p:sp>
    </p:spTree>
    <p:extLst>
      <p:ext uri="{BB962C8B-B14F-4D97-AF65-F5344CB8AC3E}">
        <p14:creationId xmlns:p14="http://schemas.microsoft.com/office/powerpoint/2010/main" val="31791232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467544" y="915566"/>
            <a:ext cx="8229600" cy="3394075"/>
          </a:xfrm>
        </p:spPr>
        <p:txBody>
          <a:bodyPr/>
          <a:lstStyle/>
          <a:p>
            <a:pPr marL="0" indent="0">
              <a:lnSpc>
                <a:spcPct val="150000"/>
              </a:lnSpc>
              <a:buNone/>
            </a:pPr>
            <a:r>
              <a:rPr lang="en-US" altLang="zh-CN" sz="2200" dirty="0"/>
              <a:t>《</a:t>
            </a:r>
            <a:r>
              <a:rPr lang="zh-CN" altLang="en-US" sz="2200" dirty="0"/>
              <a:t>财政部国家税务总局关于企业资产损失税前扣除政策的通知</a:t>
            </a:r>
            <a:r>
              <a:rPr lang="en-US" altLang="zh-CN" sz="2200" dirty="0"/>
              <a:t>》</a:t>
            </a:r>
            <a:r>
              <a:rPr lang="zh-CN" altLang="en-US" sz="2200" dirty="0"/>
              <a:t>（财税</a:t>
            </a:r>
            <a:r>
              <a:rPr lang="en-US" altLang="zh-CN" sz="2200" dirty="0"/>
              <a:t>〔2009〕57</a:t>
            </a:r>
            <a:r>
              <a:rPr lang="zh-CN" altLang="en-US" sz="2200" dirty="0"/>
              <a:t>号）</a:t>
            </a:r>
          </a:p>
          <a:p>
            <a:pPr marL="0" indent="0">
              <a:lnSpc>
                <a:spcPct val="150000"/>
              </a:lnSpc>
              <a:buNone/>
            </a:pPr>
            <a:r>
              <a:rPr lang="zh-CN" altLang="en-US" sz="2200" dirty="0"/>
              <a:t>国家税务总局关于发布</a:t>
            </a:r>
            <a:r>
              <a:rPr lang="en-US" altLang="zh-CN" sz="2200" dirty="0"/>
              <a:t>《</a:t>
            </a:r>
            <a:r>
              <a:rPr lang="zh-CN" altLang="en-US" sz="2200" dirty="0"/>
              <a:t>企业资产损失所得税税前扣除管理办法</a:t>
            </a:r>
            <a:r>
              <a:rPr lang="en-US" altLang="zh-CN" sz="2200" dirty="0"/>
              <a:t>》</a:t>
            </a:r>
            <a:r>
              <a:rPr lang="zh-CN" altLang="en-US" sz="2200" dirty="0"/>
              <a:t>的公告（</a:t>
            </a:r>
            <a:r>
              <a:rPr lang="zh-CN" altLang="en-US" sz="2200" dirty="0">
                <a:hlinkClick r:id="rId2" action="ppaction://hlinkfile"/>
              </a:rPr>
              <a:t>国家税务总局公告</a:t>
            </a:r>
            <a:r>
              <a:rPr lang="en-US" altLang="zh-CN" sz="2200" dirty="0">
                <a:hlinkClick r:id="rId2" action="ppaction://hlinkfile"/>
              </a:rPr>
              <a:t>2011</a:t>
            </a:r>
            <a:r>
              <a:rPr lang="zh-CN" altLang="en-US" sz="2200" dirty="0">
                <a:hlinkClick r:id="rId2" action="ppaction://hlinkfile"/>
              </a:rPr>
              <a:t>年第</a:t>
            </a:r>
            <a:r>
              <a:rPr lang="en-US" altLang="zh-CN" sz="2200" dirty="0">
                <a:hlinkClick r:id="rId2" action="ppaction://hlinkfile"/>
              </a:rPr>
              <a:t>25</a:t>
            </a:r>
            <a:r>
              <a:rPr lang="zh-CN" altLang="en-US" sz="2200" dirty="0"/>
              <a:t>号</a:t>
            </a:r>
            <a:r>
              <a:rPr lang="zh-CN" altLang="en-US" sz="2200" dirty="0" smtClean="0"/>
              <a:t>）</a:t>
            </a:r>
            <a:endParaRPr lang="en-US" altLang="zh-CN" sz="2200" dirty="0" smtClean="0"/>
          </a:p>
          <a:p>
            <a:pPr marL="0" indent="0">
              <a:lnSpc>
                <a:spcPct val="150000"/>
              </a:lnSpc>
              <a:buNone/>
            </a:pPr>
            <a:r>
              <a:rPr lang="zh-CN" altLang="en-US" sz="2200" dirty="0" smtClean="0"/>
              <a:t>自</a:t>
            </a:r>
            <a:r>
              <a:rPr lang="en-US" altLang="zh-CN" sz="2200" dirty="0"/>
              <a:t>2011</a:t>
            </a:r>
            <a:r>
              <a:rPr lang="zh-CN" altLang="en-US" sz="2200" dirty="0"/>
              <a:t>年</a:t>
            </a:r>
            <a:r>
              <a:rPr lang="en-US" altLang="zh-CN" sz="2200" dirty="0"/>
              <a:t>1</a:t>
            </a:r>
            <a:r>
              <a:rPr lang="zh-CN" altLang="en-US" sz="2200" dirty="0"/>
              <a:t>月</a:t>
            </a:r>
            <a:r>
              <a:rPr lang="en-US" altLang="zh-CN" sz="2200" dirty="0"/>
              <a:t>1</a:t>
            </a:r>
            <a:r>
              <a:rPr lang="zh-CN" altLang="en-US" sz="2200" dirty="0"/>
              <a:t>日起施行。</a:t>
            </a:r>
          </a:p>
          <a:p>
            <a:pPr>
              <a:buNone/>
            </a:pPr>
            <a:endParaRPr lang="en-US" altLang="zh-CN" dirty="0"/>
          </a:p>
          <a:p>
            <a:endParaRPr lang="zh-CN" altLang="en-US" dirty="0"/>
          </a:p>
        </p:txBody>
      </p:sp>
    </p:spTree>
    <p:extLst>
      <p:ext uri="{BB962C8B-B14F-4D97-AF65-F5344CB8AC3E}">
        <p14:creationId xmlns:p14="http://schemas.microsoft.com/office/powerpoint/2010/main" val="398315955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marL="0" indent="0">
              <a:buNone/>
            </a:pPr>
            <a:r>
              <a:rPr lang="en-US" altLang="zh-CN" dirty="0">
                <a:solidFill>
                  <a:srgbClr val="C00000"/>
                </a:solidFill>
              </a:rPr>
              <a:t>4</a:t>
            </a:r>
            <a:r>
              <a:rPr lang="zh-CN" altLang="zh-CN" dirty="0">
                <a:solidFill>
                  <a:srgbClr val="C00000"/>
                </a:solidFill>
              </a:rPr>
              <a:t>、季度预缴能否弥补以前年度亏损？</a:t>
            </a:r>
          </a:p>
          <a:p>
            <a:pPr marL="0" indent="0">
              <a:buNone/>
            </a:pPr>
            <a:r>
              <a:rPr lang="en-US" altLang="zh-CN" dirty="0" smtClean="0"/>
              <a:t>   </a:t>
            </a:r>
            <a:r>
              <a:rPr lang="zh-CN" altLang="zh-CN" dirty="0" smtClean="0"/>
              <a:t>根据</a:t>
            </a:r>
            <a:r>
              <a:rPr lang="zh-CN" altLang="zh-CN" dirty="0"/>
              <a:t>《国家税务总局关于发布</a:t>
            </a:r>
            <a:r>
              <a:rPr lang="en-US" altLang="zh-CN" dirty="0"/>
              <a:t>&lt;</a:t>
            </a:r>
            <a:r>
              <a:rPr lang="zh-CN" altLang="zh-CN" dirty="0"/>
              <a:t>中华人民共和国企业所得税月（季）度预缴纳税申报表</a:t>
            </a:r>
            <a:r>
              <a:rPr lang="en-US" altLang="zh-CN" dirty="0"/>
              <a:t>(2015</a:t>
            </a:r>
            <a:r>
              <a:rPr lang="zh-CN" altLang="zh-CN" dirty="0"/>
              <a:t>年版</a:t>
            </a:r>
            <a:r>
              <a:rPr lang="en-US" altLang="zh-CN" dirty="0"/>
              <a:t>)</a:t>
            </a:r>
            <a:r>
              <a:rPr lang="zh-CN" altLang="zh-CN" dirty="0"/>
              <a:t>等报表</a:t>
            </a:r>
            <a:r>
              <a:rPr lang="en-US" altLang="zh-CN" dirty="0"/>
              <a:t>&gt;</a:t>
            </a:r>
            <a:r>
              <a:rPr lang="zh-CN" altLang="zh-CN" dirty="0"/>
              <a:t>的公告》（国家税务总局公告</a:t>
            </a:r>
            <a:r>
              <a:rPr lang="en-US" altLang="zh-CN" dirty="0">
                <a:hlinkClick r:id="rId2" action="ppaction://hlinkfile"/>
              </a:rPr>
              <a:t>2015</a:t>
            </a:r>
            <a:r>
              <a:rPr lang="zh-CN" altLang="zh-CN" dirty="0">
                <a:hlinkClick r:id="rId2" action="ppaction://hlinkfile"/>
              </a:rPr>
              <a:t>年第</a:t>
            </a:r>
            <a:r>
              <a:rPr lang="en-US" altLang="zh-CN" dirty="0">
                <a:hlinkClick r:id="rId2" action="ppaction://hlinkfile"/>
              </a:rPr>
              <a:t>31</a:t>
            </a:r>
            <a:r>
              <a:rPr lang="zh-CN" altLang="zh-CN" dirty="0">
                <a:hlinkClick r:id="rId2" action="ppaction://hlinkfile"/>
              </a:rPr>
              <a:t>号</a:t>
            </a:r>
            <a:r>
              <a:rPr lang="zh-CN" altLang="zh-CN" dirty="0"/>
              <a:t>）中《中华人民共和国企业所得税月</a:t>
            </a:r>
            <a:r>
              <a:rPr lang="en-US" altLang="zh-CN" dirty="0"/>
              <a:t>(</a:t>
            </a:r>
            <a:r>
              <a:rPr lang="zh-CN" altLang="zh-CN" dirty="0"/>
              <a:t>季</a:t>
            </a:r>
            <a:r>
              <a:rPr lang="en-US" altLang="zh-CN" dirty="0"/>
              <a:t>)</a:t>
            </a:r>
            <a:r>
              <a:rPr lang="zh-CN" altLang="zh-CN" dirty="0"/>
              <a:t>度预缴纳税申报表</a:t>
            </a:r>
            <a:r>
              <a:rPr lang="en-US" altLang="zh-CN" dirty="0"/>
              <a:t>(A</a:t>
            </a:r>
            <a:r>
              <a:rPr lang="zh-CN" altLang="zh-CN" dirty="0"/>
              <a:t>类，</a:t>
            </a:r>
            <a:r>
              <a:rPr lang="en-US" altLang="zh-CN" dirty="0"/>
              <a:t>2015</a:t>
            </a:r>
            <a:r>
              <a:rPr lang="zh-CN" altLang="zh-CN" dirty="0"/>
              <a:t>年版</a:t>
            </a:r>
            <a:r>
              <a:rPr lang="en-US" altLang="zh-CN" dirty="0"/>
              <a:t>)</a:t>
            </a:r>
            <a:r>
              <a:rPr lang="zh-CN" altLang="zh-CN" dirty="0"/>
              <a:t>》第</a:t>
            </a:r>
            <a:r>
              <a:rPr lang="en-US" altLang="zh-CN" dirty="0"/>
              <a:t>8</a:t>
            </a:r>
            <a:r>
              <a:rPr lang="zh-CN" altLang="zh-CN" dirty="0"/>
              <a:t>行“弥补以前年度亏损”及其填报说明，季度预缴可以弥补以前年度亏损。</a:t>
            </a:r>
          </a:p>
          <a:p>
            <a:endParaRPr lang="zh-CN" altLang="en-US" dirty="0"/>
          </a:p>
        </p:txBody>
      </p:sp>
    </p:spTree>
    <p:extLst>
      <p:ext uri="{BB962C8B-B14F-4D97-AF65-F5344CB8AC3E}">
        <p14:creationId xmlns:p14="http://schemas.microsoft.com/office/powerpoint/2010/main" val="261395280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marL="0" indent="0">
              <a:buNone/>
            </a:pPr>
            <a:r>
              <a:rPr lang="en-US" altLang="zh-CN" dirty="0">
                <a:solidFill>
                  <a:srgbClr val="C00000"/>
                </a:solidFill>
              </a:rPr>
              <a:t>5</a:t>
            </a:r>
            <a:r>
              <a:rPr lang="zh-CN" altLang="zh-CN" dirty="0">
                <a:solidFill>
                  <a:srgbClr val="C00000"/>
                </a:solidFill>
              </a:rPr>
              <a:t>、企业计算清算所得时能否弥补以前年度亏损？</a:t>
            </a:r>
          </a:p>
          <a:p>
            <a:pPr marL="0" indent="0">
              <a:buNone/>
            </a:pPr>
            <a:r>
              <a:rPr lang="zh-CN" altLang="zh-CN" dirty="0"/>
              <a:t>答：根据《财政部、国家税务总局关于企业清算业务企业所得税处理若干问题的通知》（财税</a:t>
            </a:r>
            <a:r>
              <a:rPr lang="en-US" altLang="zh-CN" dirty="0"/>
              <a:t>[2009]60</a:t>
            </a:r>
            <a:r>
              <a:rPr lang="zh-CN" altLang="zh-CN" dirty="0"/>
              <a:t>号）和《国家税务总局关于印发</a:t>
            </a:r>
            <a:r>
              <a:rPr lang="en-US" altLang="zh-CN" dirty="0"/>
              <a:t>&lt;</a:t>
            </a:r>
            <a:r>
              <a:rPr lang="zh-CN" altLang="zh-CN" dirty="0"/>
              <a:t>中华人民共和国企业清算所得税申报表</a:t>
            </a:r>
            <a:r>
              <a:rPr lang="en-US" altLang="zh-CN" dirty="0"/>
              <a:t>&gt;</a:t>
            </a:r>
            <a:r>
              <a:rPr lang="zh-CN" altLang="zh-CN" dirty="0"/>
              <a:t>的通知》（国税函</a:t>
            </a:r>
            <a:r>
              <a:rPr lang="en-US" altLang="zh-CN" dirty="0"/>
              <a:t>[2009]388</a:t>
            </a:r>
            <a:r>
              <a:rPr lang="zh-CN" altLang="zh-CN" dirty="0"/>
              <a:t>号）的规定，企业计算清算所得时可以弥补以前年度亏损。</a:t>
            </a:r>
          </a:p>
          <a:p>
            <a:pPr marL="0" indent="0">
              <a:buNone/>
            </a:pPr>
            <a:endParaRPr lang="zh-CN" altLang="en-US" dirty="0"/>
          </a:p>
        </p:txBody>
      </p:sp>
    </p:spTree>
    <p:extLst>
      <p:ext uri="{BB962C8B-B14F-4D97-AF65-F5344CB8AC3E}">
        <p14:creationId xmlns:p14="http://schemas.microsoft.com/office/powerpoint/2010/main" val="218811598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2709" name="Rectangle 2"/>
          <p:cNvSpPr>
            <a:spLocks noGrp="1" noChangeArrowheads="1"/>
          </p:cNvSpPr>
          <p:nvPr>
            <p:ph type="body" idx="4294967295"/>
          </p:nvPr>
        </p:nvSpPr>
        <p:spPr>
          <a:xfrm>
            <a:off x="468313" y="1203325"/>
            <a:ext cx="5832475" cy="3394075"/>
          </a:xfrm>
        </p:spPr>
        <p:txBody>
          <a:bodyPr/>
          <a:lstStyle/>
          <a:p>
            <a:pPr eaLnBrk="1" hangingPunct="1">
              <a:buFont typeface="Arial" charset="0"/>
              <a:buNone/>
            </a:pPr>
            <a:r>
              <a:rPr lang="en-US" altLang="zh-CN" sz="4000" dirty="0" smtClean="0">
                <a:latin typeface="黑体" pitchFamily="49" charset="-122"/>
              </a:rPr>
              <a:t>      </a:t>
            </a:r>
          </a:p>
          <a:p>
            <a:pPr eaLnBrk="1" hangingPunct="1"/>
            <a:endParaRPr lang="zh-CN" altLang="en-US" sz="4000" dirty="0" smtClean="0">
              <a:latin typeface="黑体" pitchFamily="49" charset="-122"/>
            </a:endParaRPr>
          </a:p>
        </p:txBody>
      </p:sp>
      <p:sp>
        <p:nvSpPr>
          <p:cNvPr id="712710" name="Rectangle 3"/>
          <p:cNvSpPr>
            <a:spLocks noGrp="1" noChangeArrowheads="1"/>
          </p:cNvSpPr>
          <p:nvPr>
            <p:ph type="title" idx="4294967295"/>
          </p:nvPr>
        </p:nvSpPr>
        <p:spPr>
          <a:xfrm>
            <a:off x="1259632" y="709612"/>
            <a:ext cx="5327650" cy="1728788"/>
          </a:xfrm>
        </p:spPr>
        <p:txBody>
          <a:bodyPr/>
          <a:lstStyle/>
          <a:p>
            <a:pPr eaLnBrk="1" hangingPunct="1">
              <a:lnSpc>
                <a:spcPct val="130000"/>
              </a:lnSpc>
            </a:pPr>
            <a:r>
              <a:rPr lang="zh-CN" altLang="en-US" sz="3200" b="1" dirty="0" smtClean="0">
                <a:latin typeface="微软雅黑" pitchFamily="34" charset="-122"/>
                <a:ea typeface="微软雅黑" pitchFamily="34" charset="-122"/>
              </a:rPr>
              <a:t/>
            </a:r>
            <a:br>
              <a:rPr lang="zh-CN" altLang="en-US" sz="3200" b="1" dirty="0" smtClean="0">
                <a:latin typeface="微软雅黑" pitchFamily="34" charset="-122"/>
                <a:ea typeface="微软雅黑" pitchFamily="34" charset="-122"/>
              </a:rPr>
            </a:br>
            <a:r>
              <a:rPr lang="en-US" altLang="zh-CN" sz="3200" b="1" dirty="0" smtClean="0">
                <a:latin typeface="微软雅黑" pitchFamily="34" charset="-122"/>
                <a:ea typeface="微软雅黑" pitchFamily="34" charset="-122"/>
              </a:rPr>
              <a:t/>
            </a:r>
            <a:br>
              <a:rPr lang="en-US" altLang="zh-CN" sz="3200" b="1" dirty="0" smtClean="0">
                <a:latin typeface="微软雅黑" pitchFamily="34" charset="-122"/>
                <a:ea typeface="微软雅黑" pitchFamily="34" charset="-122"/>
              </a:rPr>
            </a:br>
            <a:r>
              <a:rPr lang="en-US" altLang="zh-CN" sz="3200" b="1" dirty="0" smtClean="0">
                <a:latin typeface="微软雅黑" pitchFamily="34" charset="-122"/>
                <a:ea typeface="微软雅黑" pitchFamily="34" charset="-122"/>
              </a:rPr>
              <a:t/>
            </a:r>
            <a:br>
              <a:rPr lang="en-US" altLang="zh-CN" sz="3200" b="1" dirty="0" smtClean="0">
                <a:latin typeface="微软雅黑" pitchFamily="34" charset="-122"/>
                <a:ea typeface="微软雅黑" pitchFamily="34" charset="-122"/>
              </a:rPr>
            </a:br>
            <a:endParaRPr lang="en-US" altLang="zh-CN" sz="3200" b="1" dirty="0" smtClean="0">
              <a:latin typeface="微软雅黑" pitchFamily="34" charset="-122"/>
              <a:ea typeface="微软雅黑" pitchFamily="34" charset="-122"/>
            </a:endParaRPr>
          </a:p>
        </p:txBody>
      </p:sp>
      <p:sp>
        <p:nvSpPr>
          <p:cNvPr id="2" name="矩形 1"/>
          <p:cNvSpPr/>
          <p:nvPr/>
        </p:nvSpPr>
        <p:spPr>
          <a:xfrm>
            <a:off x="2107063" y="1491630"/>
            <a:ext cx="4416594" cy="1107996"/>
          </a:xfrm>
          <a:prstGeom prst="rect">
            <a:avLst/>
          </a:prstGeom>
          <a:noFill/>
        </p:spPr>
        <p:txBody>
          <a:bodyPr wrap="none" lIns="91440" tIns="45720" rIns="91440" bIns="45720">
            <a:spAutoFit/>
          </a:bodyPr>
          <a:lstStyle/>
          <a:p>
            <a:pPr algn="ctr"/>
            <a:r>
              <a:rPr lang="zh-CN" altLang="en-US" sz="66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rdia New" pitchFamily="34" charset="-34"/>
                <a:ea typeface="微软雅黑" pitchFamily="34" charset="-122"/>
                <a:cs typeface="Cordia New" pitchFamily="34" charset="-34"/>
              </a:rPr>
              <a:t>感谢聆听！</a:t>
            </a:r>
            <a:endParaRPr lang="zh-CN" altLang="en-US" sz="6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rdia New" pitchFamily="34" charset="-34"/>
              <a:ea typeface="微软雅黑" pitchFamily="34" charset="-122"/>
              <a:cs typeface="Cordia New" pitchFamily="34" charset="-34"/>
            </a:endParaRPr>
          </a:p>
        </p:txBody>
      </p:sp>
    </p:spTree>
    <p:extLst>
      <p:ext uri="{BB962C8B-B14F-4D97-AF65-F5344CB8AC3E}">
        <p14:creationId xmlns:p14="http://schemas.microsoft.com/office/powerpoint/2010/main" val="4058163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a:xfrm>
            <a:off x="539552" y="483518"/>
            <a:ext cx="8229600" cy="3394075"/>
          </a:xfrm>
        </p:spPr>
        <p:txBody>
          <a:bodyPr/>
          <a:lstStyle/>
          <a:p>
            <a:pPr>
              <a:buFont typeface="Wingdings" pitchFamily="2" charset="2"/>
              <a:buChar char="Ø"/>
            </a:pPr>
            <a:r>
              <a:rPr lang="zh-CN" altLang="en-US" sz="2000" dirty="0" smtClean="0">
                <a:solidFill>
                  <a:srgbClr val="C00000"/>
                </a:solidFill>
              </a:rPr>
              <a:t>正确理解资产及资产损失：</a:t>
            </a:r>
            <a:endParaRPr lang="en-US" altLang="zh-CN" sz="2000" dirty="0" smtClean="0">
              <a:solidFill>
                <a:srgbClr val="C00000"/>
              </a:solidFill>
            </a:endParaRPr>
          </a:p>
          <a:p>
            <a:pPr marL="0" indent="0">
              <a:lnSpc>
                <a:spcPct val="150000"/>
              </a:lnSpc>
              <a:buNone/>
            </a:pPr>
            <a:r>
              <a:rPr lang="en-US" altLang="zh-CN" sz="1800" dirty="0" smtClean="0"/>
              <a:t>      </a:t>
            </a:r>
            <a:r>
              <a:rPr lang="zh-CN" altLang="zh-CN" sz="1800" dirty="0" smtClean="0"/>
              <a:t>资</a:t>
            </a:r>
            <a:r>
              <a:rPr lang="zh-CN" altLang="zh-CN" sz="1800" dirty="0"/>
              <a:t>产是指企业拥有或者控制的、</a:t>
            </a:r>
            <a:r>
              <a:rPr lang="zh-CN" altLang="zh-CN" sz="1800" dirty="0">
                <a:solidFill>
                  <a:srgbClr val="C00000"/>
                </a:solidFill>
              </a:rPr>
              <a:t>用于经营管理活动</a:t>
            </a:r>
            <a:r>
              <a:rPr lang="zh-CN" altLang="zh-CN" sz="1800" dirty="0">
                <a:solidFill>
                  <a:srgbClr val="C00000"/>
                </a:solidFill>
                <a:effectLst>
                  <a:outerShdw blurRad="38100" dist="38100" dir="2700000" algn="tl">
                    <a:srgbClr val="000000">
                      <a:alpha val="43137"/>
                    </a:srgbClr>
                  </a:outerShdw>
                </a:effectLst>
              </a:rPr>
              <a:t>相关</a:t>
            </a:r>
            <a:r>
              <a:rPr lang="zh-CN" altLang="zh-CN" sz="1800" dirty="0"/>
              <a:t>的资产，包括</a:t>
            </a:r>
            <a:r>
              <a:rPr lang="zh-CN" altLang="zh-CN" sz="1800" dirty="0">
                <a:solidFill>
                  <a:srgbClr val="C00000"/>
                </a:solidFill>
              </a:rPr>
              <a:t>现金、银行存款、应收及预付款项</a:t>
            </a:r>
            <a:r>
              <a:rPr lang="en-US" altLang="zh-CN" sz="1800" dirty="0">
                <a:solidFill>
                  <a:srgbClr val="C00000"/>
                </a:solidFill>
              </a:rPr>
              <a:t>(</a:t>
            </a:r>
            <a:r>
              <a:rPr lang="zh-CN" altLang="zh-CN" sz="1800" dirty="0">
                <a:solidFill>
                  <a:srgbClr val="C00000"/>
                </a:solidFill>
              </a:rPr>
              <a:t>包括应收票据、各类垫款、企业之间往来款项</a:t>
            </a:r>
            <a:r>
              <a:rPr lang="en-US" altLang="zh-CN" sz="1800" dirty="0">
                <a:solidFill>
                  <a:srgbClr val="C00000"/>
                </a:solidFill>
              </a:rPr>
              <a:t>)</a:t>
            </a:r>
            <a:r>
              <a:rPr lang="zh-CN" altLang="zh-CN" sz="1800" dirty="0"/>
              <a:t>等</a:t>
            </a:r>
            <a:r>
              <a:rPr lang="zh-CN" altLang="zh-CN" sz="1800" dirty="0">
                <a:effectLst>
                  <a:outerShdw blurRad="38100" dist="38100" dir="2700000" algn="tl">
                    <a:srgbClr val="000000">
                      <a:alpha val="43137"/>
                    </a:srgbClr>
                  </a:outerShdw>
                </a:effectLst>
              </a:rPr>
              <a:t>货币性资</a:t>
            </a:r>
            <a:r>
              <a:rPr lang="zh-CN" altLang="zh-CN" sz="1800" dirty="0"/>
              <a:t>产，</a:t>
            </a:r>
            <a:r>
              <a:rPr lang="zh-CN" altLang="zh-CN" sz="1800" dirty="0">
                <a:solidFill>
                  <a:srgbClr val="C00000"/>
                </a:solidFill>
              </a:rPr>
              <a:t>存货、固定资产、无形资产、在建工程、生产性生物资</a:t>
            </a:r>
            <a:r>
              <a:rPr lang="zh-CN" altLang="zh-CN" sz="1800" dirty="0"/>
              <a:t>产等</a:t>
            </a:r>
            <a:r>
              <a:rPr lang="zh-CN" altLang="zh-CN" sz="1800" dirty="0">
                <a:effectLst>
                  <a:outerShdw blurRad="38100" dist="38100" dir="2700000" algn="tl">
                    <a:srgbClr val="000000">
                      <a:alpha val="43137"/>
                    </a:srgbClr>
                  </a:outerShdw>
                </a:effectLst>
              </a:rPr>
              <a:t>非货币性资产</a:t>
            </a:r>
            <a:r>
              <a:rPr lang="zh-CN" altLang="zh-CN" sz="1800" dirty="0"/>
              <a:t>，以及</a:t>
            </a:r>
            <a:r>
              <a:rPr lang="zh-CN" altLang="zh-CN" sz="1800" dirty="0">
                <a:effectLst>
                  <a:outerShdw blurRad="38100" dist="38100" dir="2700000" algn="tl">
                    <a:srgbClr val="000000">
                      <a:alpha val="43137"/>
                    </a:srgbClr>
                  </a:outerShdw>
                </a:effectLst>
              </a:rPr>
              <a:t>债权性投资和股权</a:t>
            </a:r>
            <a:r>
              <a:rPr lang="en-US" altLang="zh-CN" sz="1800" dirty="0">
                <a:effectLst>
                  <a:outerShdw blurRad="38100" dist="38100" dir="2700000" algn="tl">
                    <a:srgbClr val="000000">
                      <a:alpha val="43137"/>
                    </a:srgbClr>
                  </a:outerShdw>
                </a:effectLst>
              </a:rPr>
              <a:t>(</a:t>
            </a:r>
            <a:r>
              <a:rPr lang="zh-CN" altLang="zh-CN" sz="1800" dirty="0">
                <a:effectLst>
                  <a:outerShdw blurRad="38100" dist="38100" dir="2700000" algn="tl">
                    <a:srgbClr val="000000">
                      <a:alpha val="43137"/>
                    </a:srgbClr>
                  </a:outerShdw>
                </a:effectLst>
              </a:rPr>
              <a:t>权益</a:t>
            </a:r>
            <a:r>
              <a:rPr lang="en-US" altLang="zh-CN" sz="1800" dirty="0">
                <a:effectLst>
                  <a:outerShdw blurRad="38100" dist="38100" dir="2700000" algn="tl">
                    <a:srgbClr val="000000">
                      <a:alpha val="43137"/>
                    </a:srgbClr>
                  </a:outerShdw>
                </a:effectLst>
              </a:rPr>
              <a:t>)</a:t>
            </a:r>
            <a:r>
              <a:rPr lang="zh-CN" altLang="zh-CN" sz="1800" dirty="0">
                <a:effectLst>
                  <a:outerShdw blurRad="38100" dist="38100" dir="2700000" algn="tl">
                    <a:srgbClr val="000000">
                      <a:alpha val="43137"/>
                    </a:srgbClr>
                  </a:outerShdw>
                </a:effectLst>
              </a:rPr>
              <a:t>性投资</a:t>
            </a:r>
            <a:r>
              <a:rPr lang="zh-CN" altLang="zh-CN" sz="1800" dirty="0" smtClean="0"/>
              <a:t>。</a:t>
            </a:r>
            <a:endParaRPr lang="en-US" altLang="zh-CN" sz="1800" dirty="0" smtClean="0"/>
          </a:p>
          <a:p>
            <a:pPr marL="0" indent="0">
              <a:lnSpc>
                <a:spcPct val="150000"/>
              </a:lnSpc>
              <a:buNone/>
            </a:pPr>
            <a:r>
              <a:rPr lang="en-US" altLang="zh-CN" sz="1800" dirty="0" smtClean="0"/>
              <a:t>    </a:t>
            </a:r>
            <a:r>
              <a:rPr lang="zh-CN" altLang="zh-CN" sz="1800" dirty="0" smtClean="0"/>
              <a:t>准予</a:t>
            </a:r>
            <a:r>
              <a:rPr lang="zh-CN" altLang="zh-CN" sz="1800" dirty="0"/>
              <a:t>在企业所得税税前扣除的资产损失，是指企业在实际处置、转让上述资产过程中发生的合理损失</a:t>
            </a:r>
            <a:r>
              <a:rPr lang="en-US" altLang="zh-CN" sz="1800" dirty="0" smtClean="0"/>
              <a:t>(</a:t>
            </a:r>
            <a:r>
              <a:rPr lang="zh-CN" altLang="zh-CN" sz="1800" dirty="0" smtClean="0"/>
              <a:t>简</a:t>
            </a:r>
            <a:r>
              <a:rPr lang="zh-CN" altLang="zh-CN" sz="1800" dirty="0"/>
              <a:t>称实际资产损失</a:t>
            </a:r>
            <a:r>
              <a:rPr lang="en-US" altLang="zh-CN" sz="1800" dirty="0"/>
              <a:t>)</a:t>
            </a:r>
            <a:r>
              <a:rPr lang="zh-CN" altLang="zh-CN" sz="1800" dirty="0"/>
              <a:t>，以及企业虽未实际处置、转让上述资产，但符合《通知》和本办法规定条件计算确认的损失</a:t>
            </a:r>
            <a:r>
              <a:rPr lang="en-US" altLang="zh-CN" sz="1800" dirty="0" smtClean="0"/>
              <a:t>(</a:t>
            </a:r>
            <a:r>
              <a:rPr lang="zh-CN" altLang="zh-CN" sz="1800" dirty="0" smtClean="0"/>
              <a:t>简</a:t>
            </a:r>
            <a:r>
              <a:rPr lang="zh-CN" altLang="zh-CN" sz="1800" dirty="0"/>
              <a:t>称法定资产损失</a:t>
            </a:r>
            <a:r>
              <a:rPr lang="en-US" altLang="zh-CN" sz="1800" dirty="0" smtClean="0"/>
              <a:t>)</a:t>
            </a:r>
            <a:r>
              <a:rPr lang="zh-CN" altLang="en-US" sz="1800" dirty="0" smtClean="0"/>
              <a:t>。</a:t>
            </a:r>
            <a:endParaRPr lang="en-US" altLang="zh-CN" sz="1800" dirty="0" smtClean="0"/>
          </a:p>
          <a:p>
            <a:pPr marL="0" indent="0">
              <a:lnSpc>
                <a:spcPct val="150000"/>
              </a:lnSpc>
              <a:buNone/>
            </a:pPr>
            <a:r>
              <a:rPr lang="zh-CN" altLang="en-US" sz="1800" dirty="0" smtClean="0">
                <a:effectLst>
                  <a:outerShdw blurRad="38100" dist="38100" dir="2700000" algn="tl">
                    <a:srgbClr val="000000">
                      <a:alpha val="43137"/>
                    </a:srgbClr>
                  </a:outerShdw>
                </a:effectLst>
                <a:latin typeface="+mn-ea"/>
              </a:rPr>
              <a:t>   </a:t>
            </a:r>
            <a:r>
              <a:rPr lang="zh-CN" altLang="en-US" sz="1600" dirty="0" smtClean="0">
                <a:latin typeface="+mn-ea"/>
              </a:rPr>
              <a:t>办法</a:t>
            </a:r>
            <a:r>
              <a:rPr lang="zh-CN" altLang="en-US" sz="1600" dirty="0">
                <a:latin typeface="+mn-ea"/>
              </a:rPr>
              <a:t>没有涉及的资产损失事项，只要符合企业所得税法及其实施条例等法律、法规规定的，也可以向税务机关申报扣除</a:t>
            </a:r>
            <a:r>
              <a:rPr lang="zh-CN" altLang="en-US" sz="1600" dirty="0">
                <a:effectLst>
                  <a:outerShdw blurRad="38100" dist="38100" dir="2700000" algn="tl">
                    <a:srgbClr val="000000">
                      <a:alpha val="43137"/>
                    </a:srgbClr>
                  </a:outerShdw>
                </a:effectLst>
                <a:latin typeface="+mn-ea"/>
              </a:rPr>
              <a:t>。</a:t>
            </a:r>
            <a:endParaRPr lang="zh-CN" altLang="en-US" sz="1800" dirty="0">
              <a:latin typeface="+mn-ea"/>
            </a:endParaRPr>
          </a:p>
          <a:p>
            <a:pPr marL="0" indent="0">
              <a:lnSpc>
                <a:spcPct val="150000"/>
              </a:lnSpc>
              <a:buNone/>
            </a:pPr>
            <a:endParaRPr lang="zh-CN" altLang="en-US" sz="1800" dirty="0"/>
          </a:p>
        </p:txBody>
      </p:sp>
    </p:spTree>
    <p:extLst>
      <p:ext uri="{BB962C8B-B14F-4D97-AF65-F5344CB8AC3E}">
        <p14:creationId xmlns:p14="http://schemas.microsoft.com/office/powerpoint/2010/main" val="14861180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6"/>
          <p:cNvSpPr>
            <a:spLocks noGrp="1" noChangeArrowheads="1"/>
          </p:cNvSpPr>
          <p:nvPr>
            <p:ph type="sldNum" sz="quarter" idx="12"/>
          </p:nvPr>
        </p:nvSpPr>
        <p:spPr>
          <a:noFill/>
        </p:spPr>
        <p:txBody>
          <a:bodyPr/>
          <a:lstStyle/>
          <a:p>
            <a:fld id="{C0DDE896-FED1-428C-B932-A639045DFCFE}" type="slidenum">
              <a:rPr lang="en-US" altLang="zh-CN" smtClean="0">
                <a:ea typeface="宋体" charset="-122"/>
              </a:rPr>
              <a:pPr/>
              <a:t>6</a:t>
            </a:fld>
            <a:endParaRPr lang="en-US" altLang="zh-CN" smtClean="0">
              <a:ea typeface="宋体" charset="-122"/>
            </a:endParaRPr>
          </a:p>
        </p:txBody>
      </p:sp>
      <p:sp>
        <p:nvSpPr>
          <p:cNvPr id="145411" name="页脚占位符 4"/>
          <p:cNvSpPr>
            <a:spLocks noGrp="1"/>
          </p:cNvSpPr>
          <p:nvPr>
            <p:ph type="ftr" sz="quarter" idx="11"/>
          </p:nvPr>
        </p:nvSpPr>
        <p:spPr>
          <a:noFill/>
        </p:spPr>
        <p:txBody>
          <a:bodyPr/>
          <a:lstStyle/>
          <a:p>
            <a:endParaRPr lang="en-US" altLang="zh-CN" smtClean="0">
              <a:ea typeface="宋体" charset="-122"/>
            </a:endParaRPr>
          </a:p>
        </p:txBody>
      </p:sp>
      <p:sp>
        <p:nvSpPr>
          <p:cNvPr id="145412" name="灯片编号占位符 5"/>
          <p:cNvSpPr txBox="1">
            <a:spLocks noGrp="1"/>
          </p:cNvSpPr>
          <p:nvPr/>
        </p:nvSpPr>
        <p:spPr bwMode="auto">
          <a:xfrm>
            <a:off x="6553200" y="4683919"/>
            <a:ext cx="2133600" cy="357188"/>
          </a:xfrm>
          <a:prstGeom prst="rect">
            <a:avLst/>
          </a:prstGeom>
          <a:noFill/>
          <a:ln w="9525">
            <a:noFill/>
            <a:miter lim="800000"/>
            <a:headEnd/>
            <a:tailEnd/>
          </a:ln>
        </p:spPr>
        <p:txBody>
          <a:bodyPr/>
          <a:lstStyle/>
          <a:p>
            <a:pPr algn="r"/>
            <a:fld id="{7DA8DD0F-B612-4C0C-BEFD-6E3741C2C805}" type="slidenum">
              <a:rPr lang="en-US" altLang="zh-CN" sz="1400"/>
              <a:pPr algn="r"/>
              <a:t>6</a:t>
            </a:fld>
            <a:endParaRPr lang="en-US" altLang="zh-CN" sz="1400"/>
          </a:p>
        </p:txBody>
      </p:sp>
      <p:sp>
        <p:nvSpPr>
          <p:cNvPr id="145413" name="Rectangle 3"/>
          <p:cNvSpPr>
            <a:spLocks noGrp="1" noChangeArrowheads="1"/>
          </p:cNvSpPr>
          <p:nvPr>
            <p:ph type="body" idx="1"/>
          </p:nvPr>
        </p:nvSpPr>
        <p:spPr>
          <a:xfrm>
            <a:off x="444128" y="878681"/>
            <a:ext cx="8229600" cy="3805238"/>
          </a:xfrm>
        </p:spPr>
        <p:txBody>
          <a:bodyPr>
            <a:normAutofit/>
          </a:bodyPr>
          <a:lstStyle/>
          <a:p>
            <a:pPr marL="0" indent="0" eaLnBrk="1" hangingPunct="1">
              <a:lnSpc>
                <a:spcPct val="120000"/>
              </a:lnSpc>
              <a:buNone/>
            </a:pPr>
            <a:r>
              <a:rPr lang="en-US" altLang="zh-CN" b="1" dirty="0" smtClean="0">
                <a:latin typeface="华文新魏" pitchFamily="2" charset="-122"/>
                <a:ea typeface="华文新魏" pitchFamily="2" charset="-122"/>
              </a:rPr>
              <a:t>        </a:t>
            </a:r>
            <a:endParaRPr lang="zh-CN" altLang="en-US" b="1" dirty="0" smtClean="0">
              <a:latin typeface="华文新魏" pitchFamily="2" charset="-122"/>
              <a:ea typeface="华文新魏" pitchFamily="2" charset="-122"/>
            </a:endParaRPr>
          </a:p>
        </p:txBody>
      </p:sp>
      <p:sp>
        <p:nvSpPr>
          <p:cNvPr id="3" name="矩形 2"/>
          <p:cNvSpPr/>
          <p:nvPr/>
        </p:nvSpPr>
        <p:spPr>
          <a:xfrm>
            <a:off x="733707" y="771550"/>
            <a:ext cx="7560840" cy="3323987"/>
          </a:xfrm>
          <a:prstGeom prst="rect">
            <a:avLst/>
          </a:prstGeom>
        </p:spPr>
        <p:txBody>
          <a:bodyPr wrap="square">
            <a:spAutoFit/>
          </a:bodyPr>
          <a:lstStyle/>
          <a:p>
            <a:pPr>
              <a:lnSpc>
                <a:spcPct val="150000"/>
              </a:lnSpc>
            </a:pPr>
            <a:r>
              <a:rPr lang="zh-CN" altLang="en-US" sz="2000" b="1" dirty="0" smtClean="0">
                <a:latin typeface="微软雅黑" pitchFamily="34" charset="-122"/>
                <a:ea typeface="微软雅黑" pitchFamily="34" charset="-122"/>
              </a:rPr>
              <a:t>例</a:t>
            </a:r>
            <a:r>
              <a:rPr lang="en-US" altLang="zh-CN" sz="2000" b="1" dirty="0" smtClean="0">
                <a:latin typeface="微软雅黑" pitchFamily="34" charset="-122"/>
                <a:ea typeface="微软雅黑" pitchFamily="34" charset="-122"/>
              </a:rPr>
              <a:t>1</a:t>
            </a:r>
            <a:r>
              <a:rPr lang="zh-CN" altLang="en-US" sz="2000" b="1" dirty="0" smtClean="0">
                <a:latin typeface="微软雅黑" pitchFamily="34" charset="-122"/>
                <a:ea typeface="微软雅黑" pitchFamily="34" charset="-122"/>
              </a:rPr>
              <a:t>：</a:t>
            </a:r>
            <a:r>
              <a:rPr lang="zh-CN" altLang="en-US" sz="2000" b="1" dirty="0">
                <a:latin typeface="微软雅黑" pitchFamily="34" charset="-122"/>
                <a:ea typeface="微软雅黑" pitchFamily="34" charset="-122"/>
              </a:rPr>
              <a:t>因产品质量原因向客户支付的赔款是否需经税务机关专项申报后才能扣除的资产损失</a:t>
            </a:r>
            <a:r>
              <a:rPr lang="zh-CN" altLang="en-US" sz="2000" b="1" dirty="0" smtClean="0">
                <a:latin typeface="微软雅黑" pitchFamily="34" charset="-122"/>
                <a:ea typeface="微软雅黑" pitchFamily="34" charset="-122"/>
              </a:rPr>
              <a:t>？</a:t>
            </a:r>
            <a:endParaRPr lang="en-US" altLang="zh-CN" sz="2000" b="1" dirty="0" smtClean="0">
              <a:latin typeface="微软雅黑" pitchFamily="34" charset="-122"/>
              <a:ea typeface="微软雅黑" pitchFamily="34" charset="-122"/>
            </a:endParaRPr>
          </a:p>
          <a:p>
            <a:pPr>
              <a:lnSpc>
                <a:spcPct val="150000"/>
              </a:lnSpc>
            </a:pPr>
            <a:endParaRPr lang="en-US" altLang="zh-CN" sz="2000" b="1" dirty="0" smtClean="0">
              <a:latin typeface="微软雅黑" pitchFamily="34" charset="-122"/>
              <a:ea typeface="微软雅黑" pitchFamily="34" charset="-122"/>
            </a:endParaRPr>
          </a:p>
          <a:p>
            <a:pPr>
              <a:lnSpc>
                <a:spcPct val="150000"/>
              </a:lnSpc>
            </a:pPr>
            <a:endParaRPr lang="en-US" altLang="zh-CN" sz="2000" b="1" dirty="0">
              <a:latin typeface="微软雅黑" pitchFamily="34" charset="-122"/>
              <a:ea typeface="微软雅黑" pitchFamily="34" charset="-122"/>
            </a:endParaRPr>
          </a:p>
          <a:p>
            <a:pPr>
              <a:lnSpc>
                <a:spcPct val="150000"/>
              </a:lnSpc>
            </a:pPr>
            <a:r>
              <a:rPr lang="zh-CN" altLang="en-US" sz="2000" b="1" dirty="0" smtClean="0">
                <a:latin typeface="微软雅黑" pitchFamily="34" charset="-122"/>
                <a:ea typeface="微软雅黑" pitchFamily="34" charset="-122"/>
              </a:rPr>
              <a:t>例</a:t>
            </a:r>
            <a:r>
              <a:rPr lang="en-US" altLang="zh-CN" sz="2000" b="1" dirty="0" smtClean="0">
                <a:latin typeface="微软雅黑" pitchFamily="34" charset="-122"/>
                <a:ea typeface="微软雅黑" pitchFamily="34" charset="-122"/>
              </a:rPr>
              <a:t>2</a:t>
            </a:r>
            <a:r>
              <a:rPr lang="zh-CN" altLang="en-US" sz="2000" b="1" dirty="0" smtClean="0">
                <a:latin typeface="微软雅黑" pitchFamily="34" charset="-122"/>
                <a:ea typeface="微软雅黑" pitchFamily="34" charset="-122"/>
              </a:rPr>
              <a:t>：企</a:t>
            </a:r>
            <a:r>
              <a:rPr lang="zh-CN" altLang="en-US" sz="2000" b="1" dirty="0">
                <a:latin typeface="微软雅黑" pitchFamily="34" charset="-122"/>
                <a:ea typeface="微软雅黑" pitchFamily="34" charset="-122"/>
              </a:rPr>
              <a:t>业销售货物，因货物存在质量问题，购货方从货款中扣除的质量保证金能否作为坏账损失处理</a:t>
            </a:r>
            <a:r>
              <a:rPr lang="zh-CN" altLang="en-US" sz="2000" b="1" dirty="0" smtClean="0">
                <a:latin typeface="微软雅黑" pitchFamily="34" charset="-122"/>
                <a:ea typeface="微软雅黑" pitchFamily="34" charset="-122"/>
              </a:rPr>
              <a:t>？</a:t>
            </a:r>
            <a:endParaRPr lang="zh-CN" altLang="en-US" sz="2000" b="1" dirty="0">
              <a:latin typeface="微软雅黑" pitchFamily="34" charset="-122"/>
              <a:ea typeface="微软雅黑" pitchFamily="34" charset="-122"/>
            </a:endParaRPr>
          </a:p>
          <a:p>
            <a:pPr>
              <a:lnSpc>
                <a:spcPct val="150000"/>
              </a:lnSpc>
            </a:pPr>
            <a:r>
              <a:rPr lang="zh-CN" altLang="en-US" sz="2000" b="1" dirty="0">
                <a:latin typeface="微软雅黑" pitchFamily="34" charset="-122"/>
                <a:ea typeface="微软雅黑" pitchFamily="34" charset="-122"/>
              </a:rPr>
              <a:t>     </a:t>
            </a:r>
          </a:p>
        </p:txBody>
      </p:sp>
    </p:spTree>
    <p:extLst>
      <p:ext uri="{BB962C8B-B14F-4D97-AF65-F5344CB8AC3E}">
        <p14:creationId xmlns:p14="http://schemas.microsoft.com/office/powerpoint/2010/main" val="2459731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1000"/>
                                        <p:tgtEl>
                                          <p:spTgt spid="3">
                                            <p:txEl>
                                              <p:pRg st="4" end="4"/>
                                            </p:txEl>
                                          </p:spTgt>
                                        </p:tgtEl>
                                      </p:cBhvr>
                                    </p:animEffect>
                                    <p:anim calcmode="lin" valueType="num">
                                      <p:cBhvr>
                                        <p:cTn id="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1" name="Rectangle 3"/>
          <p:cNvSpPr>
            <a:spLocks noGrp="1" noChangeArrowheads="1"/>
          </p:cNvSpPr>
          <p:nvPr>
            <p:ph type="body" idx="1"/>
          </p:nvPr>
        </p:nvSpPr>
        <p:spPr>
          <a:xfrm>
            <a:off x="539552" y="555526"/>
            <a:ext cx="8229600" cy="4339059"/>
          </a:xfrm>
        </p:spPr>
        <p:txBody>
          <a:bodyPr>
            <a:normAutofit/>
          </a:bodyPr>
          <a:lstStyle/>
          <a:p>
            <a:pPr>
              <a:buFontTx/>
              <a:buNone/>
            </a:pPr>
            <a:r>
              <a:rPr lang="zh-CN" altLang="en-US" dirty="0">
                <a:hlinkClick r:id="rId2" action="ppaction://hlinkfile"/>
              </a:rPr>
              <a:t>国家税务总局公告</a:t>
            </a:r>
            <a:r>
              <a:rPr lang="en-US" altLang="zh-CN" dirty="0">
                <a:hlinkClick r:id="rId2" action="ppaction://hlinkfile"/>
              </a:rPr>
              <a:t>2011</a:t>
            </a:r>
            <a:r>
              <a:rPr lang="zh-CN" altLang="en-US" dirty="0">
                <a:hlinkClick r:id="rId2" action="ppaction://hlinkfile"/>
              </a:rPr>
              <a:t>年第</a:t>
            </a:r>
            <a:r>
              <a:rPr lang="en-US" altLang="zh-CN" dirty="0">
                <a:hlinkClick r:id="rId2" action="ppaction://hlinkfile"/>
              </a:rPr>
              <a:t>25</a:t>
            </a:r>
            <a:r>
              <a:rPr lang="zh-CN" altLang="en-US" dirty="0" smtClean="0"/>
              <a:t>号</a:t>
            </a:r>
            <a:r>
              <a:rPr lang="zh-CN" altLang="en-US" dirty="0" smtClean="0">
                <a:solidFill>
                  <a:srgbClr val="C00000"/>
                </a:solidFill>
              </a:rPr>
              <a:t>政策要点：</a:t>
            </a:r>
            <a:endParaRPr lang="en-US" altLang="zh-CN" dirty="0" smtClean="0">
              <a:solidFill>
                <a:srgbClr val="C00000"/>
              </a:solidFill>
            </a:endParaRPr>
          </a:p>
          <a:p>
            <a:pPr>
              <a:buFontTx/>
              <a:buNone/>
            </a:pPr>
            <a:r>
              <a:rPr lang="zh-CN" altLang="en-US" sz="2000" b="1" dirty="0" smtClean="0"/>
              <a:t>（一）企业所得税分类管理将资产损失分类为实际资产损失和法定资产损失</a:t>
            </a:r>
            <a:r>
              <a:rPr lang="zh-CN" altLang="en-US" sz="2000" dirty="0" smtClean="0"/>
              <a:t> </a:t>
            </a:r>
            <a:endParaRPr lang="en-US" altLang="zh-CN" sz="2000" dirty="0" smtClean="0"/>
          </a:p>
          <a:p>
            <a:pPr>
              <a:buFontTx/>
              <a:buNone/>
            </a:pPr>
            <a:r>
              <a:rPr lang="zh-CN" altLang="en-US" sz="2000" dirty="0" smtClean="0">
                <a:effectLst>
                  <a:outerShdw blurRad="38100" dist="38100" dir="2700000" algn="tl">
                    <a:srgbClr val="000000">
                      <a:alpha val="43137"/>
                    </a:srgbClr>
                  </a:outerShdw>
                </a:effectLst>
              </a:rPr>
              <a:t>实</a:t>
            </a:r>
            <a:r>
              <a:rPr lang="zh-CN" altLang="en-US" sz="2000" dirty="0">
                <a:effectLst>
                  <a:outerShdw blurRad="38100" dist="38100" dir="2700000" algn="tl">
                    <a:srgbClr val="000000">
                      <a:alpha val="43137"/>
                    </a:srgbClr>
                  </a:outerShdw>
                </a:effectLst>
              </a:rPr>
              <a:t>际资产损失</a:t>
            </a:r>
            <a:r>
              <a:rPr lang="zh-CN" altLang="en-US" sz="2000" dirty="0" smtClean="0"/>
              <a:t>是</a:t>
            </a:r>
            <a:r>
              <a:rPr lang="zh-CN" altLang="en-US" sz="2000" dirty="0"/>
              <a:t>指企业实际处置、转让资产发生的、合理的损失。实际资产损失必须在</a:t>
            </a:r>
            <a:r>
              <a:rPr lang="zh-CN" altLang="en-US" sz="2000" dirty="0">
                <a:effectLst>
                  <a:outerShdw blurRad="38100" dist="38100" dir="2700000" algn="tl">
                    <a:srgbClr val="000000">
                      <a:alpha val="43137"/>
                    </a:srgbClr>
                  </a:outerShdw>
                </a:effectLst>
              </a:rPr>
              <a:t>其实际发生且会计上已作损失处理</a:t>
            </a:r>
            <a:r>
              <a:rPr lang="zh-CN" altLang="en-US" sz="2000" dirty="0"/>
              <a:t>的年度申报扣除</a:t>
            </a:r>
            <a:r>
              <a:rPr lang="zh-CN" altLang="en-US" sz="2000" dirty="0" smtClean="0"/>
              <a:t>。</a:t>
            </a:r>
            <a:endParaRPr lang="en-US" altLang="zh-CN" sz="2000" dirty="0" smtClean="0"/>
          </a:p>
          <a:p>
            <a:pPr>
              <a:buFontTx/>
              <a:buNone/>
            </a:pPr>
            <a:endParaRPr lang="en-US" altLang="zh-CN" sz="2000" dirty="0" smtClean="0"/>
          </a:p>
          <a:p>
            <a:pPr>
              <a:buFontTx/>
              <a:buNone/>
            </a:pPr>
            <a:r>
              <a:rPr lang="zh-CN" altLang="en-US" sz="2000" dirty="0">
                <a:effectLst>
                  <a:outerShdw blurRad="38100" dist="38100" dir="2700000" algn="tl">
                    <a:srgbClr val="000000">
                      <a:alpha val="43137"/>
                    </a:srgbClr>
                  </a:outerShdw>
                </a:effectLst>
              </a:rPr>
              <a:t>法定资产损失</a:t>
            </a:r>
            <a:r>
              <a:rPr lang="zh-CN" altLang="en-US" sz="2000" dirty="0" smtClean="0"/>
              <a:t>应</a:t>
            </a:r>
            <a:r>
              <a:rPr lang="zh-CN" altLang="en-US" sz="2000" dirty="0"/>
              <a:t>当在企业向主管税务机关提供证据资料证明该项资产已</a:t>
            </a:r>
            <a:r>
              <a:rPr lang="zh-CN" altLang="en-US" sz="2000" dirty="0">
                <a:effectLst>
                  <a:outerShdw blurRad="38100" dist="38100" dir="2700000" algn="tl">
                    <a:srgbClr val="000000">
                      <a:alpha val="43137"/>
                    </a:srgbClr>
                  </a:outerShdw>
                </a:effectLst>
              </a:rPr>
              <a:t>符合法定资产损失确认条件</a:t>
            </a:r>
            <a:r>
              <a:rPr lang="zh-CN" altLang="en-US" sz="2000" dirty="0"/>
              <a:t>，且在</a:t>
            </a:r>
            <a:r>
              <a:rPr lang="zh-CN" altLang="en-US" sz="2000" dirty="0">
                <a:effectLst>
                  <a:outerShdw blurRad="38100" dist="38100" dir="2700000" algn="tl">
                    <a:srgbClr val="000000">
                      <a:alpha val="43137"/>
                    </a:srgbClr>
                  </a:outerShdw>
                </a:effectLst>
              </a:rPr>
              <a:t>会计上已作损失处理</a:t>
            </a:r>
            <a:r>
              <a:rPr lang="zh-CN" altLang="en-US" sz="2000" dirty="0"/>
              <a:t>的年度申报扣除。</a:t>
            </a:r>
            <a:endParaRPr lang="zh-CN" altLang="en-US" sz="2000" dirty="0" smtClean="0"/>
          </a:p>
          <a:p>
            <a:pPr>
              <a:buNone/>
            </a:pPr>
            <a:r>
              <a:rPr lang="zh-CN" altLang="en-US" sz="2000" dirty="0" smtClean="0"/>
              <a:t>（二）</a:t>
            </a:r>
            <a:r>
              <a:rPr lang="zh-CN" altLang="en-US" sz="2000" dirty="0"/>
              <a:t>将资产损失的会计处理与税务处理统一，减少税会之间的差异。</a:t>
            </a:r>
            <a:r>
              <a:rPr lang="zh-CN" altLang="en-US" sz="2000" dirty="0">
                <a:solidFill>
                  <a:srgbClr val="C00000"/>
                </a:solidFill>
              </a:rPr>
              <a:t>会计处理是税前扣除的前置条件。</a:t>
            </a:r>
            <a:endParaRPr lang="en-US" altLang="zh-CN" sz="2000" dirty="0">
              <a:solidFill>
                <a:srgbClr val="C00000"/>
              </a:solidFill>
            </a:endParaRPr>
          </a:p>
          <a:p>
            <a:pPr>
              <a:lnSpc>
                <a:spcPct val="80000"/>
              </a:lnSpc>
              <a:buNone/>
            </a:pPr>
            <a:endParaRPr lang="zh-CN" altLang="en-US" sz="1800" b="1" dirty="0" smtClean="0">
              <a:solidFill>
                <a:srgbClr val="C00000"/>
              </a:solidFill>
              <a:latin typeface="华文新魏" pitchFamily="2" charset="-122"/>
              <a:ea typeface="华文新魏" pitchFamily="2" charset="-122"/>
            </a:endParaRPr>
          </a:p>
          <a:p>
            <a:pPr>
              <a:lnSpc>
                <a:spcPct val="80000"/>
              </a:lnSpc>
            </a:pPr>
            <a:endParaRPr lang="zh-CN" altLang="en-US" sz="1800" b="1" dirty="0" smtClean="0">
              <a:latin typeface="华文新魏" pitchFamily="2" charset="-122"/>
              <a:ea typeface="华文新魏" pitchFamily="2" charset="-122"/>
            </a:endParaRPr>
          </a:p>
          <a:p>
            <a:pPr>
              <a:lnSpc>
                <a:spcPct val="80000"/>
              </a:lnSpc>
            </a:pPr>
            <a:endParaRPr lang="zh-CN" altLang="en-US" sz="1800" b="1" dirty="0" smtClean="0">
              <a:latin typeface="华文新魏" pitchFamily="2" charset="-122"/>
              <a:ea typeface="华文新魏" pitchFamily="2" charset="-122"/>
            </a:endParaRPr>
          </a:p>
          <a:p>
            <a:pPr>
              <a:lnSpc>
                <a:spcPct val="80000"/>
              </a:lnSpc>
            </a:pPr>
            <a:endParaRPr lang="zh-CN" altLang="en-US" sz="1600" b="1" dirty="0" smtClean="0">
              <a:latin typeface="华文新魏" pitchFamily="2" charset="-122"/>
              <a:ea typeface="华文新魏" pitchFamily="2" charset="-122"/>
            </a:endParaRPr>
          </a:p>
          <a:p>
            <a:pPr>
              <a:lnSpc>
                <a:spcPct val="80000"/>
              </a:lnSpc>
            </a:pPr>
            <a:endParaRPr lang="zh-CN" altLang="en-US" sz="1600" b="1" dirty="0" smtClean="0">
              <a:latin typeface="华文新魏" pitchFamily="2" charset="-122"/>
              <a:ea typeface="华文新魏" pitchFamily="2" charset="-122"/>
            </a:endParaRPr>
          </a:p>
          <a:p>
            <a:pPr>
              <a:lnSpc>
                <a:spcPct val="80000"/>
              </a:lnSpc>
            </a:pPr>
            <a:endParaRPr lang="zh-CN" altLang="en-US" sz="1400" b="1" dirty="0" smtClean="0">
              <a:solidFill>
                <a:schemeClr val="tx2"/>
              </a:solidFill>
              <a:latin typeface="华文新魏" pitchFamily="2" charset="-122"/>
            </a:endParaRPr>
          </a:p>
        </p:txBody>
      </p:sp>
      <p:sp>
        <p:nvSpPr>
          <p:cNvPr id="4" name="标题 3"/>
          <p:cNvSpPr>
            <a:spLocks noGrp="1"/>
          </p:cNvSpPr>
          <p:nvPr>
            <p:ph type="title"/>
          </p:nvPr>
        </p:nvSpPr>
        <p:spPr>
          <a:xfrm>
            <a:off x="457200" y="373390"/>
            <a:ext cx="8229600" cy="523220"/>
          </a:xfrm>
          <a:prstGeom prst="rect">
            <a:avLst/>
          </a:prstGeom>
        </p:spPr>
        <p:txBody>
          <a:bodyPr wrap="square">
            <a:spAutoFit/>
          </a:bodyPr>
          <a:lstStyle/>
          <a:p>
            <a:endParaRPr lang="zh-CN" altLang="en-US" sz="2800" b="1" dirty="0">
              <a:latin typeface="微软雅黑" pitchFamily="34" charset="-122"/>
              <a:ea typeface="微软雅黑" pitchFamily="34" charset="-122"/>
            </a:endParaRPr>
          </a:p>
        </p:txBody>
      </p:sp>
    </p:spTree>
    <p:extLst>
      <p:ext uri="{BB962C8B-B14F-4D97-AF65-F5344CB8AC3E}">
        <p14:creationId xmlns:p14="http://schemas.microsoft.com/office/powerpoint/2010/main" val="5907729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395536" y="555526"/>
            <a:ext cx="8229600" cy="3394075"/>
          </a:xfrm>
        </p:spPr>
        <p:txBody>
          <a:bodyPr/>
          <a:lstStyle/>
          <a:p>
            <a:pPr>
              <a:buNone/>
            </a:pPr>
            <a:r>
              <a:rPr lang="zh-CN" altLang="en-US" sz="2000" dirty="0" smtClean="0"/>
              <a:t>（三）</a:t>
            </a:r>
            <a:r>
              <a:rPr lang="zh-CN" altLang="en-US" sz="2000" dirty="0">
                <a:solidFill>
                  <a:srgbClr val="C00000"/>
                </a:solidFill>
              </a:rPr>
              <a:t>企业自行申报扣除制度，</a:t>
            </a:r>
            <a:r>
              <a:rPr lang="zh-CN" altLang="en-US" sz="2000" dirty="0"/>
              <a:t>未经申报的损失，不得在税前扣除。</a:t>
            </a:r>
          </a:p>
          <a:p>
            <a:pPr>
              <a:buNone/>
            </a:pPr>
            <a:r>
              <a:rPr lang="zh-CN" altLang="en-US" sz="2000" dirty="0" smtClean="0"/>
              <a:t>（</a:t>
            </a:r>
            <a:r>
              <a:rPr lang="zh-CN" altLang="en-US" sz="2000" dirty="0"/>
              <a:t>四）实际资产损失应当在其实际发生年度申报扣除，法定资产损失应在其申报年度扣除（</a:t>
            </a:r>
            <a:r>
              <a:rPr lang="zh-CN" altLang="en-US" sz="2000" dirty="0">
                <a:solidFill>
                  <a:srgbClr val="CC3300"/>
                </a:solidFill>
              </a:rPr>
              <a:t>可选择性</a:t>
            </a:r>
            <a:r>
              <a:rPr lang="zh-CN" altLang="en-US" sz="2000" dirty="0"/>
              <a:t>）。</a:t>
            </a:r>
          </a:p>
          <a:p>
            <a:pPr>
              <a:buNone/>
            </a:pPr>
            <a:r>
              <a:rPr lang="zh-CN" altLang="en-US" sz="2000" dirty="0" smtClean="0">
                <a:solidFill>
                  <a:srgbClr val="C00000"/>
                </a:solidFill>
              </a:rPr>
              <a:t>    只</a:t>
            </a:r>
            <a:r>
              <a:rPr lang="zh-CN" altLang="en-US" sz="2000" dirty="0">
                <a:solidFill>
                  <a:srgbClr val="C00000"/>
                </a:solidFill>
              </a:rPr>
              <a:t>有实际资产损失才可以追补扣除，且追补确认期限一般不得超过五年；法定资产损失不存在追补扣</a:t>
            </a:r>
            <a:r>
              <a:rPr lang="zh-CN" altLang="en-US" sz="2000" dirty="0" smtClean="0">
                <a:solidFill>
                  <a:srgbClr val="C00000"/>
                </a:solidFill>
              </a:rPr>
              <a:t>除问题。</a:t>
            </a:r>
            <a:endParaRPr lang="en-US" altLang="zh-CN" sz="2000" dirty="0" smtClean="0">
              <a:solidFill>
                <a:srgbClr val="C00000"/>
              </a:solidFill>
            </a:endParaRPr>
          </a:p>
          <a:p>
            <a:pPr marL="0" indent="0">
              <a:buNone/>
            </a:pPr>
            <a:r>
              <a:rPr lang="zh-CN" altLang="en-US" sz="1800" dirty="0" smtClean="0"/>
              <a:t>     问：以</a:t>
            </a:r>
            <a:r>
              <a:rPr lang="zh-CN" altLang="en-US" sz="1800" dirty="0"/>
              <a:t>前年度发生的资产损失如何追补确认？</a:t>
            </a:r>
            <a:endParaRPr lang="en-US" altLang="zh-CN" sz="1600" dirty="0"/>
          </a:p>
          <a:p>
            <a:pPr marL="0" indent="0">
              <a:buNone/>
            </a:pPr>
            <a:r>
              <a:rPr lang="zh-CN" altLang="en-US" sz="1800" dirty="0" smtClean="0"/>
              <a:t>      办</a:t>
            </a:r>
            <a:r>
              <a:rPr lang="zh-CN" altLang="en-US" sz="1800" dirty="0"/>
              <a:t>法第六条  企业以前年度发生的资产损失未能在当年税前扣除的，可以按照本办法的规定，</a:t>
            </a:r>
            <a:r>
              <a:rPr lang="zh-CN" altLang="en-US" sz="1800" dirty="0">
                <a:solidFill>
                  <a:srgbClr val="CC3300"/>
                </a:solidFill>
              </a:rPr>
              <a:t>向税务机关说明并进行专项申报扣除</a:t>
            </a:r>
            <a:r>
              <a:rPr lang="zh-CN" altLang="en-US" sz="1800" dirty="0"/>
              <a:t>。其中，</a:t>
            </a:r>
            <a:r>
              <a:rPr lang="zh-CN" altLang="en-US" sz="1800" dirty="0">
                <a:solidFill>
                  <a:srgbClr val="CC3300"/>
                </a:solidFill>
              </a:rPr>
              <a:t>属于实际资产损失，准予追补至该项损失发生年度扣除，其追补确认期限一般不得超过</a:t>
            </a:r>
            <a:r>
              <a:rPr lang="zh-CN" altLang="en-US" sz="1800" dirty="0" smtClean="0">
                <a:solidFill>
                  <a:srgbClr val="CC3300"/>
                </a:solidFill>
              </a:rPr>
              <a:t>五年</a:t>
            </a:r>
            <a:r>
              <a:rPr lang="en-US" altLang="zh-CN" sz="1800" dirty="0">
                <a:solidFill>
                  <a:srgbClr val="CC3300"/>
                </a:solidFill>
              </a:rPr>
              <a:t>,</a:t>
            </a:r>
            <a:r>
              <a:rPr lang="zh-CN" altLang="en-US" sz="1800" dirty="0" smtClean="0"/>
              <a:t>但</a:t>
            </a:r>
            <a:r>
              <a:rPr lang="zh-CN" altLang="en-US" sz="1800" dirty="0"/>
              <a:t>因计划经济体制转轨过程中遗留的资产损失、企业重组上市过程中因权属不清出现争议而未能及时扣除的资产损失、因承担国家政策性任务而形成的资产损失以及政策定性不明确而形成资产损失等特殊原因形成的资产损失，其追补确认期限经国家税务总局批准后可适当延长</a:t>
            </a:r>
            <a:r>
              <a:rPr lang="zh-CN" altLang="en-US" sz="1800" dirty="0" smtClean="0"/>
              <a:t>。</a:t>
            </a:r>
            <a:endParaRPr lang="zh-CN" altLang="en-US" sz="1800" dirty="0">
              <a:solidFill>
                <a:srgbClr val="CC3300"/>
              </a:solidFill>
            </a:endParaRPr>
          </a:p>
          <a:p>
            <a:pPr>
              <a:buNone/>
            </a:pPr>
            <a:endParaRPr lang="zh-CN" altLang="en-US" sz="1800" dirty="0">
              <a:solidFill>
                <a:srgbClr val="C00000"/>
              </a:solidFill>
            </a:endParaRPr>
          </a:p>
          <a:p>
            <a:endParaRPr lang="zh-CN" altLang="en-US" sz="1800" dirty="0"/>
          </a:p>
        </p:txBody>
      </p:sp>
    </p:spTree>
    <p:extLst>
      <p:ext uri="{BB962C8B-B14F-4D97-AF65-F5344CB8AC3E}">
        <p14:creationId xmlns:p14="http://schemas.microsoft.com/office/powerpoint/2010/main" val="29476554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ChangeArrowheads="1"/>
          </p:cNvSpPr>
          <p:nvPr>
            <p:ph type="title"/>
          </p:nvPr>
        </p:nvSpPr>
        <p:spPr/>
        <p:txBody>
          <a:bodyPr/>
          <a:lstStyle/>
          <a:p>
            <a:r>
              <a:rPr lang="zh-CN" altLang="en-US" sz="4000" dirty="0" smtClean="0">
                <a:latin typeface="幼圆" pitchFamily="49" charset="-122"/>
                <a:ea typeface="幼圆" pitchFamily="49" charset="-122"/>
              </a:rPr>
              <a:t> </a:t>
            </a:r>
            <a:endParaRPr lang="zh-CN" altLang="en-US" sz="4000" b="1" dirty="0" smtClean="0">
              <a:latin typeface="幼圆" pitchFamily="49" charset="-122"/>
              <a:ea typeface="幼圆" pitchFamily="49" charset="-122"/>
            </a:endParaRPr>
          </a:p>
        </p:txBody>
      </p:sp>
      <p:sp>
        <p:nvSpPr>
          <p:cNvPr id="152579" name="Rectangle 3"/>
          <p:cNvSpPr>
            <a:spLocks noGrp="1" noChangeArrowheads="1"/>
          </p:cNvSpPr>
          <p:nvPr>
            <p:ph type="body" idx="1"/>
          </p:nvPr>
        </p:nvSpPr>
        <p:spPr>
          <a:xfrm>
            <a:off x="539552" y="699542"/>
            <a:ext cx="8153400" cy="4057650"/>
          </a:xfrm>
        </p:spPr>
        <p:txBody>
          <a:bodyPr/>
          <a:lstStyle/>
          <a:p>
            <a:pPr marL="0" indent="0">
              <a:lnSpc>
                <a:spcPct val="90000"/>
              </a:lnSpc>
              <a:buNone/>
            </a:pPr>
            <a:r>
              <a:rPr lang="zh-CN" altLang="en-US" b="1" dirty="0" smtClean="0">
                <a:solidFill>
                  <a:srgbClr val="C00000"/>
                </a:solidFill>
              </a:rPr>
              <a:t>（五）实行清单和专项相结合的申报管理制度</a:t>
            </a:r>
          </a:p>
          <a:p>
            <a:pPr marL="0" indent="0">
              <a:lnSpc>
                <a:spcPct val="150000"/>
              </a:lnSpc>
              <a:buNone/>
            </a:pPr>
            <a:r>
              <a:rPr lang="zh-CN" altLang="en-US" sz="2000" b="1" dirty="0" smtClean="0"/>
              <a:t>       公告第九条正列举了五种应以清单申报方式向税务机关申报扣除的损失。</a:t>
            </a:r>
            <a:r>
              <a:rPr lang="zh-CN" altLang="en-US" sz="2000" b="1" dirty="0" smtClean="0">
                <a:solidFill>
                  <a:srgbClr val="CC3300"/>
                </a:solidFill>
              </a:rPr>
              <a:t>清单申报列举范围以外的资产损失应以专项申报方式向税务机关申报扣除。</a:t>
            </a:r>
            <a:endParaRPr lang="en-US" altLang="zh-CN" sz="2000" b="1" dirty="0" smtClean="0">
              <a:solidFill>
                <a:srgbClr val="CC3300"/>
              </a:solidFill>
            </a:endParaRPr>
          </a:p>
          <a:p>
            <a:pPr marL="0" indent="0">
              <a:lnSpc>
                <a:spcPct val="150000"/>
              </a:lnSpc>
              <a:buNone/>
            </a:pPr>
            <a:r>
              <a:rPr lang="en-US" altLang="zh-CN" sz="2000" dirty="0" smtClean="0">
                <a:solidFill>
                  <a:srgbClr val="CC3300"/>
                </a:solidFill>
              </a:rPr>
              <a:t>       </a:t>
            </a:r>
            <a:r>
              <a:rPr lang="zh-CN" altLang="en-US" sz="2000" b="1" dirty="0" smtClean="0"/>
              <a:t>企业无法准确判别是否属于清单申报扣除的资产损失，可以采取专项申报扣除。</a:t>
            </a:r>
          </a:p>
        </p:txBody>
      </p:sp>
    </p:spTree>
    <p:extLst>
      <p:ext uri="{BB962C8B-B14F-4D97-AF65-F5344CB8AC3E}">
        <p14:creationId xmlns:p14="http://schemas.microsoft.com/office/powerpoint/2010/main" val="311270900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3624</TotalTime>
  <Words>4397</Words>
  <Application>Microsoft Office PowerPoint</Application>
  <PresentationFormat>全屏显示(16:9)</PresentationFormat>
  <Paragraphs>222</Paragraphs>
  <Slides>42</Slides>
  <Notes>0</Notes>
  <HiddenSlides>0</HiddenSlides>
  <MMClips>0</MMClips>
  <ScaleCrop>false</ScaleCrop>
  <HeadingPairs>
    <vt:vector size="4" baseType="variant">
      <vt:variant>
        <vt:lpstr>主题</vt:lpstr>
      </vt:variant>
      <vt:variant>
        <vt:i4>1</vt:i4>
      </vt:variant>
      <vt:variant>
        <vt:lpstr>幻灯片标题</vt:lpstr>
      </vt:variant>
      <vt:variant>
        <vt:i4>42</vt:i4>
      </vt:variant>
    </vt:vector>
  </HeadingPairs>
  <TitlesOfParts>
    <vt:vector size="43" baseType="lpstr">
      <vt:lpstr>Office 主题</vt:lpstr>
      <vt:lpstr>PowerPoint 演示文稿</vt:lpstr>
      <vt:lpstr>PowerPoint 演示文稿</vt:lpstr>
      <vt:lpstr>一、资产损失所得税前扣除政策解析 </vt:lpstr>
      <vt:lpstr>PowerPoint 演示文稿</vt:lpstr>
      <vt:lpstr>PowerPoint 演示文稿</vt:lpstr>
      <vt:lpstr>PowerPoint 演示文稿</vt:lpstr>
      <vt:lpstr>PowerPoint 演示文稿</vt:lpstr>
      <vt:lpstr>PowerPoint 演示文稿</vt:lpstr>
      <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从四个方面采集资产损失的相关证据</vt:lpstr>
      <vt:lpstr>PowerPoint 演示文稿</vt:lpstr>
      <vt:lpstr>PowerPoint 演示文稿</vt:lpstr>
      <vt:lpstr> 二、商品流通行业资产损失税前扣除的疑难点处理 </vt:lpstr>
      <vt:lpstr>PowerPoint 演示文稿</vt:lpstr>
      <vt:lpstr>PowerPoint 演示文稿</vt:lpstr>
      <vt:lpstr>PowerPoint 演示文稿</vt:lpstr>
      <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三、弥补亏损的疑难点处理 </vt:lpstr>
      <vt:lpstr>A106000</vt:lpstr>
      <vt:lpstr>PowerPoint 演示文稿</vt:lpstr>
      <vt:lpstr>PowerPoint 演示文稿</vt:lpstr>
      <vt:lpstr>PowerPoint 演示文稿</vt:lpstr>
      <vt:lpstr>PowerPoint 演示文稿</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Dell</dc:creator>
  <cp:lastModifiedBy>user</cp:lastModifiedBy>
  <cp:revision>230</cp:revision>
  <dcterms:created xsi:type="dcterms:W3CDTF">2015-09-09T08:34:49Z</dcterms:created>
  <dcterms:modified xsi:type="dcterms:W3CDTF">2016-01-27T00:26:42Z</dcterms:modified>
</cp:coreProperties>
</file>