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1" r:id="rId1"/>
  </p:sldMasterIdLst>
  <p:notesMasterIdLst>
    <p:notesMasterId r:id="rId55"/>
  </p:notesMasterIdLst>
  <p:sldIdLst>
    <p:sldId id="258" r:id="rId2"/>
    <p:sldId id="259" r:id="rId3"/>
    <p:sldId id="260" r:id="rId4"/>
    <p:sldId id="330" r:id="rId5"/>
    <p:sldId id="332" r:id="rId6"/>
    <p:sldId id="333" r:id="rId7"/>
    <p:sldId id="320" r:id="rId8"/>
    <p:sldId id="269" r:id="rId9"/>
    <p:sldId id="335" r:id="rId10"/>
    <p:sldId id="336" r:id="rId11"/>
    <p:sldId id="391" r:id="rId12"/>
    <p:sldId id="337" r:id="rId13"/>
    <p:sldId id="399" r:id="rId14"/>
    <p:sldId id="338" r:id="rId15"/>
    <p:sldId id="347" r:id="rId16"/>
    <p:sldId id="400" r:id="rId17"/>
    <p:sldId id="348" r:id="rId18"/>
    <p:sldId id="346" r:id="rId19"/>
    <p:sldId id="343" r:id="rId20"/>
    <p:sldId id="382" r:id="rId21"/>
    <p:sldId id="385" r:id="rId22"/>
    <p:sldId id="383" r:id="rId23"/>
    <p:sldId id="384" r:id="rId24"/>
    <p:sldId id="349" r:id="rId25"/>
    <p:sldId id="350" r:id="rId26"/>
    <p:sldId id="351" r:id="rId27"/>
    <p:sldId id="353" r:id="rId28"/>
    <p:sldId id="352" r:id="rId29"/>
    <p:sldId id="354" r:id="rId30"/>
    <p:sldId id="401" r:id="rId31"/>
    <p:sldId id="367" r:id="rId32"/>
    <p:sldId id="376" r:id="rId33"/>
    <p:sldId id="380" r:id="rId34"/>
    <p:sldId id="377" r:id="rId35"/>
    <p:sldId id="378" r:id="rId36"/>
    <p:sldId id="368" r:id="rId37"/>
    <p:sldId id="379" r:id="rId38"/>
    <p:sldId id="369" r:id="rId39"/>
    <p:sldId id="394" r:id="rId40"/>
    <p:sldId id="397" r:id="rId41"/>
    <p:sldId id="398" r:id="rId42"/>
    <p:sldId id="356" r:id="rId43"/>
    <p:sldId id="386" r:id="rId44"/>
    <p:sldId id="388" r:id="rId45"/>
    <p:sldId id="387" r:id="rId46"/>
    <p:sldId id="402" r:id="rId47"/>
    <p:sldId id="389" r:id="rId48"/>
    <p:sldId id="357" r:id="rId49"/>
    <p:sldId id="358" r:id="rId50"/>
    <p:sldId id="364" r:id="rId51"/>
    <p:sldId id="390" r:id="rId52"/>
    <p:sldId id="361" r:id="rId53"/>
    <p:sldId id="316" r:id="rId54"/>
  </p:sldIdLst>
  <p:sldSz cx="9144000" cy="5143500" type="screen16x9"/>
  <p:notesSz cx="6858000" cy="9144000"/>
  <p:defaultTextStyle>
    <a:defPPr>
      <a:defRPr lang="zh-CN"/>
    </a:defPPr>
    <a:lvl1pPr algn="l" rtl="0" fontAlgn="base">
      <a:spcBef>
        <a:spcPct val="0"/>
      </a:spcBef>
      <a:spcAft>
        <a:spcPct val="0"/>
      </a:spcAft>
      <a:defRPr sz="3200" b="1" kern="1200">
        <a:solidFill>
          <a:schemeClr val="tx1"/>
        </a:solidFill>
        <a:latin typeface="黑体" pitchFamily="2" charset="-122"/>
        <a:ea typeface="黑体" pitchFamily="2" charset="-122"/>
        <a:cs typeface="+mn-cs"/>
      </a:defRPr>
    </a:lvl1pPr>
    <a:lvl2pPr marL="457200" algn="l" rtl="0" fontAlgn="base">
      <a:spcBef>
        <a:spcPct val="0"/>
      </a:spcBef>
      <a:spcAft>
        <a:spcPct val="0"/>
      </a:spcAft>
      <a:defRPr sz="3200" b="1" kern="1200">
        <a:solidFill>
          <a:schemeClr val="tx1"/>
        </a:solidFill>
        <a:latin typeface="黑体" pitchFamily="2" charset="-122"/>
        <a:ea typeface="黑体" pitchFamily="2" charset="-122"/>
        <a:cs typeface="+mn-cs"/>
      </a:defRPr>
    </a:lvl2pPr>
    <a:lvl3pPr marL="914400" algn="l" rtl="0" fontAlgn="base">
      <a:spcBef>
        <a:spcPct val="0"/>
      </a:spcBef>
      <a:spcAft>
        <a:spcPct val="0"/>
      </a:spcAft>
      <a:defRPr sz="3200" b="1" kern="1200">
        <a:solidFill>
          <a:schemeClr val="tx1"/>
        </a:solidFill>
        <a:latin typeface="黑体" pitchFamily="2" charset="-122"/>
        <a:ea typeface="黑体" pitchFamily="2" charset="-122"/>
        <a:cs typeface="+mn-cs"/>
      </a:defRPr>
    </a:lvl3pPr>
    <a:lvl4pPr marL="1371600" algn="l" rtl="0" fontAlgn="base">
      <a:spcBef>
        <a:spcPct val="0"/>
      </a:spcBef>
      <a:spcAft>
        <a:spcPct val="0"/>
      </a:spcAft>
      <a:defRPr sz="3200" b="1" kern="1200">
        <a:solidFill>
          <a:schemeClr val="tx1"/>
        </a:solidFill>
        <a:latin typeface="黑体" pitchFamily="2" charset="-122"/>
        <a:ea typeface="黑体" pitchFamily="2" charset="-122"/>
        <a:cs typeface="+mn-cs"/>
      </a:defRPr>
    </a:lvl4pPr>
    <a:lvl5pPr marL="1828800" algn="l" rtl="0" fontAlgn="base">
      <a:spcBef>
        <a:spcPct val="0"/>
      </a:spcBef>
      <a:spcAft>
        <a:spcPct val="0"/>
      </a:spcAft>
      <a:defRPr sz="3200" b="1" kern="1200">
        <a:solidFill>
          <a:schemeClr val="tx1"/>
        </a:solidFill>
        <a:latin typeface="黑体" pitchFamily="2" charset="-122"/>
        <a:ea typeface="黑体" pitchFamily="2" charset="-122"/>
        <a:cs typeface="+mn-cs"/>
      </a:defRPr>
    </a:lvl5pPr>
    <a:lvl6pPr marL="2286000" algn="l" defTabSz="914400" rtl="0" eaLnBrk="1" latinLnBrk="0" hangingPunct="1">
      <a:defRPr sz="3200" b="1" kern="1200">
        <a:solidFill>
          <a:schemeClr val="tx1"/>
        </a:solidFill>
        <a:latin typeface="黑体" pitchFamily="2" charset="-122"/>
        <a:ea typeface="黑体" pitchFamily="2" charset="-122"/>
        <a:cs typeface="+mn-cs"/>
      </a:defRPr>
    </a:lvl6pPr>
    <a:lvl7pPr marL="2743200" algn="l" defTabSz="914400" rtl="0" eaLnBrk="1" latinLnBrk="0" hangingPunct="1">
      <a:defRPr sz="3200" b="1" kern="1200">
        <a:solidFill>
          <a:schemeClr val="tx1"/>
        </a:solidFill>
        <a:latin typeface="黑体" pitchFamily="2" charset="-122"/>
        <a:ea typeface="黑体" pitchFamily="2" charset="-122"/>
        <a:cs typeface="+mn-cs"/>
      </a:defRPr>
    </a:lvl7pPr>
    <a:lvl8pPr marL="3200400" algn="l" defTabSz="914400" rtl="0" eaLnBrk="1" latinLnBrk="0" hangingPunct="1">
      <a:defRPr sz="3200" b="1" kern="1200">
        <a:solidFill>
          <a:schemeClr val="tx1"/>
        </a:solidFill>
        <a:latin typeface="黑体" pitchFamily="2" charset="-122"/>
        <a:ea typeface="黑体" pitchFamily="2" charset="-122"/>
        <a:cs typeface="+mn-cs"/>
      </a:defRPr>
    </a:lvl8pPr>
    <a:lvl9pPr marL="3657600" algn="l" defTabSz="914400" rtl="0" eaLnBrk="1" latinLnBrk="0" hangingPunct="1">
      <a:defRPr sz="3200" b="1" kern="1200">
        <a:solidFill>
          <a:schemeClr val="tx1"/>
        </a:solidFill>
        <a:latin typeface="黑体" pitchFamily="2" charset="-122"/>
        <a:ea typeface="黑体"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3D55CF"/>
    <a:srgbClr val="F5D651"/>
    <a:srgbClr val="F5BA51"/>
    <a:srgbClr val="F1A213"/>
    <a:srgbClr val="FAC914"/>
    <a:srgbClr val="F2A61C"/>
    <a:srgbClr val="FF3300"/>
  </p:clrMru>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8053" autoAdjust="0"/>
    <p:restoredTop sz="94660"/>
  </p:normalViewPr>
  <p:slideViewPr>
    <p:cSldViewPr>
      <p:cViewPr>
        <p:scale>
          <a:sx n="100" d="100"/>
          <a:sy n="100" d="100"/>
        </p:scale>
        <p:origin x="-402" y="6"/>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FontTx/>
              <a:buNone/>
              <a:defRPr sz="1200" b="0">
                <a:latin typeface="Arial" charset="0"/>
                <a:ea typeface="宋体" charset="-122"/>
              </a:defRPr>
            </a:lvl1pPr>
          </a:lstStyle>
          <a:p>
            <a:pPr>
              <a:defRPr/>
            </a:pPr>
            <a:endParaRPr lang="zh-CN" altLang="en-US"/>
          </a:p>
        </p:txBody>
      </p:sp>
      <p:sp>
        <p:nvSpPr>
          <p:cNvPr id="7680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FontTx/>
              <a:buNone/>
              <a:defRPr sz="1200" b="0">
                <a:latin typeface="Arial" charset="0"/>
                <a:ea typeface="宋体" charset="-122"/>
              </a:defRPr>
            </a:lvl1pPr>
          </a:lstStyle>
          <a:p>
            <a:pPr>
              <a:defRPr/>
            </a:pPr>
            <a:fld id="{45FA3B3A-CA80-4149-B99F-0101E196C593}" type="datetimeFigureOut">
              <a:rPr lang="zh-CN" altLang="en-US"/>
              <a:pPr>
                <a:defRPr/>
              </a:pPr>
              <a:t>2016/7/11</a:t>
            </a:fld>
            <a:endParaRPr lang="en-US" altLang="zh-CN"/>
          </a:p>
        </p:txBody>
      </p:sp>
      <p:sp>
        <p:nvSpPr>
          <p:cNvPr id="14340"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p:spPr>
      </p:sp>
      <p:sp>
        <p:nvSpPr>
          <p:cNvPr id="7680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7680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FontTx/>
              <a:buNone/>
              <a:defRPr sz="1200" b="0">
                <a:latin typeface="Arial" charset="0"/>
                <a:ea typeface="宋体" charset="-122"/>
              </a:defRPr>
            </a:lvl1pPr>
          </a:lstStyle>
          <a:p>
            <a:pPr>
              <a:defRPr/>
            </a:pPr>
            <a:endParaRPr lang="en-US" altLang="zh-CN"/>
          </a:p>
        </p:txBody>
      </p:sp>
      <p:sp>
        <p:nvSpPr>
          <p:cNvPr id="7680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buFontTx/>
              <a:buNone/>
              <a:defRPr sz="1200" b="0">
                <a:latin typeface="Arial" charset="0"/>
                <a:ea typeface="宋体" charset="-122"/>
              </a:defRPr>
            </a:lvl1pPr>
          </a:lstStyle>
          <a:p>
            <a:pPr>
              <a:defRPr/>
            </a:pPr>
            <a:fld id="{388400B2-A4F5-48D1-B223-BBDBABD995D9}"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宋体" charset="-122"/>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宋体" charset="-122"/>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宋体" charset="-122"/>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宋体" charset="-122"/>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宋体"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0B307C26-BF2D-4704-A5B6-8D57D38A45B1}" type="datetime1">
              <a:rPr lang="zh-CN" altLang="en-US" smtClean="0"/>
              <a:t>2016/7/11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pPr>
              <a:defRPr/>
            </a:pPr>
            <a:fld id="{431CBA0C-A5D2-4383-9F56-49C279D1BD13}" type="slidenum">
              <a:rPr lang="zh-CN" altLang="en-US"/>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54DCBFA7-A492-4779-AAF8-971A2BF3CCCE}" type="datetime1">
              <a:rPr lang="zh-CN" altLang="en-US" smtClean="0"/>
              <a:t>2016/7/11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pPr>
              <a:defRPr/>
            </a:pPr>
            <a:fld id="{8E53D4F6-E1EC-47B2-B9D0-2E92E4D6A33C}"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154781"/>
            <a:ext cx="2057400" cy="329088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154781"/>
            <a:ext cx="6019800" cy="329088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726C2357-8390-4896-BA73-EF0AA67FAA34}" type="datetime1">
              <a:rPr lang="zh-CN" altLang="en-US" smtClean="0"/>
              <a:t>2016/7/11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pPr>
              <a:defRPr/>
            </a:pPr>
            <a:fld id="{51350B7B-AF4B-46FC-952B-7AF3DCEC7BE3}" type="slidenum">
              <a:rPr lang="zh-CN" altLang="en-US"/>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97CE05E5-2BA5-412A-9C98-3EDC0744A684}" type="datetime1">
              <a:rPr lang="zh-CN" altLang="en-US" smtClean="0"/>
              <a:t>2016/7/11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pPr>
              <a:defRPr/>
            </a:pPr>
            <a:fld id="{CAEC7859-D912-4F21-85F3-445B83B236B6}"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8EB63E52-D6B4-4CFF-B6E0-7208EBD0CFEB}" type="datetime1">
              <a:rPr lang="zh-CN" altLang="en-US" smtClean="0"/>
              <a:t>2016/7/11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en-US" altLang="zh-CN"/>
          </a:p>
        </p:txBody>
      </p:sp>
      <p:sp>
        <p:nvSpPr>
          <p:cNvPr id="6" name="灯片编号占位符 5"/>
          <p:cNvSpPr>
            <a:spLocks noGrp="1"/>
          </p:cNvSpPr>
          <p:nvPr>
            <p:ph type="sldNum" sz="quarter" idx="12"/>
          </p:nvPr>
        </p:nvSpPr>
        <p:spPr/>
        <p:txBody>
          <a:bodyPr/>
          <a:lstStyle>
            <a:lvl1pPr>
              <a:defRPr/>
            </a:lvl1pPr>
          </a:lstStyle>
          <a:p>
            <a:pPr>
              <a:defRPr/>
            </a:pPr>
            <a:fld id="{79AC1275-36D6-4DFE-BD23-DB962907E62D}"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E2F71AD4-F673-47DF-B1F0-E2A9CEE3E527}" type="datetime1">
              <a:rPr lang="zh-CN" altLang="en-US" smtClean="0"/>
              <a:t>2016/7/11</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en-US" altLang="zh-CN"/>
          </a:p>
        </p:txBody>
      </p:sp>
      <p:sp>
        <p:nvSpPr>
          <p:cNvPr id="7" name="灯片编号占位符 5"/>
          <p:cNvSpPr>
            <a:spLocks noGrp="1"/>
          </p:cNvSpPr>
          <p:nvPr>
            <p:ph type="sldNum" sz="quarter" idx="12"/>
          </p:nvPr>
        </p:nvSpPr>
        <p:spPr/>
        <p:txBody>
          <a:bodyPr/>
          <a:lstStyle>
            <a:lvl1pPr>
              <a:defRPr/>
            </a:lvl1pPr>
          </a:lstStyle>
          <a:p>
            <a:pPr>
              <a:defRPr/>
            </a:pPr>
            <a:fld id="{7881601A-A835-4B90-84B9-BB8247542733}"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9"/>
            <a:ext cx="8229600" cy="85725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EB711473-F74A-4E90-8BC1-108341AF1993}" type="datetime1">
              <a:rPr lang="zh-CN" altLang="en-US" smtClean="0"/>
              <a:t>2016/7/11</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en-US" altLang="zh-CN"/>
          </a:p>
        </p:txBody>
      </p:sp>
      <p:sp>
        <p:nvSpPr>
          <p:cNvPr id="9" name="灯片编号占位符 5"/>
          <p:cNvSpPr>
            <a:spLocks noGrp="1"/>
          </p:cNvSpPr>
          <p:nvPr>
            <p:ph type="sldNum" sz="quarter" idx="12"/>
          </p:nvPr>
        </p:nvSpPr>
        <p:spPr/>
        <p:txBody>
          <a:bodyPr/>
          <a:lstStyle>
            <a:lvl1pPr>
              <a:defRPr/>
            </a:lvl1pPr>
          </a:lstStyle>
          <a:p>
            <a:pPr>
              <a:defRPr/>
            </a:pPr>
            <a:fld id="{39179563-EE72-4F86-AA7B-363870F05E87}"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2413CDC6-C543-47FB-BB4A-538B8B6E4354}" type="datetime1">
              <a:rPr lang="zh-CN" altLang="en-US" smtClean="0"/>
              <a:t>2016/7/11</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en-US" altLang="zh-CN"/>
          </a:p>
        </p:txBody>
      </p:sp>
      <p:sp>
        <p:nvSpPr>
          <p:cNvPr id="5" name="灯片编号占位符 5"/>
          <p:cNvSpPr>
            <a:spLocks noGrp="1"/>
          </p:cNvSpPr>
          <p:nvPr>
            <p:ph type="sldNum" sz="quarter" idx="12"/>
          </p:nvPr>
        </p:nvSpPr>
        <p:spPr/>
        <p:txBody>
          <a:bodyPr/>
          <a:lstStyle>
            <a:lvl1pPr>
              <a:defRPr/>
            </a:lvl1pPr>
          </a:lstStyle>
          <a:p>
            <a:pPr>
              <a:defRPr/>
            </a:pPr>
            <a:fld id="{275A8916-BE19-41EE-93CF-310B6818BA6D}"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02476675-1534-4D3E-AE9E-B535C607D963}" type="datetime1">
              <a:rPr lang="zh-CN" altLang="en-US" smtClean="0"/>
              <a:t>2016/7/11</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en-US" altLang="zh-CN"/>
          </a:p>
        </p:txBody>
      </p:sp>
      <p:sp>
        <p:nvSpPr>
          <p:cNvPr id="4" name="灯片编号占位符 5"/>
          <p:cNvSpPr>
            <a:spLocks noGrp="1"/>
          </p:cNvSpPr>
          <p:nvPr>
            <p:ph type="sldNum" sz="quarter" idx="12"/>
          </p:nvPr>
        </p:nvSpPr>
        <p:spPr/>
        <p:txBody>
          <a:bodyPr/>
          <a:lstStyle>
            <a:lvl1pPr>
              <a:defRPr/>
            </a:lvl1pPr>
          </a:lstStyle>
          <a:p>
            <a:pPr>
              <a:defRPr/>
            </a:pPr>
            <a:fld id="{515509F9-B6A6-4A98-B23D-C9110DC7ACDA}" type="slidenum">
              <a:rPr lang="zh-CN" altLang="en-US"/>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4EB2F13A-ABCA-4B83-AC01-636110666B25}" type="datetime1">
              <a:rPr lang="zh-CN" altLang="en-US" smtClean="0"/>
              <a:t>2016/7/11</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en-US" altLang="zh-CN"/>
          </a:p>
        </p:txBody>
      </p:sp>
      <p:sp>
        <p:nvSpPr>
          <p:cNvPr id="7" name="灯片编号占位符 5"/>
          <p:cNvSpPr>
            <a:spLocks noGrp="1"/>
          </p:cNvSpPr>
          <p:nvPr>
            <p:ph type="sldNum" sz="quarter" idx="12"/>
          </p:nvPr>
        </p:nvSpPr>
        <p:spPr/>
        <p:txBody>
          <a:bodyPr/>
          <a:lstStyle>
            <a:lvl1pPr>
              <a:defRPr/>
            </a:lvl1pPr>
          </a:lstStyle>
          <a:p>
            <a:pPr>
              <a:defRPr/>
            </a:pPr>
            <a:fld id="{A88735BD-0600-445C-ADB1-97A3C8A3E3B1}"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smtClean="0"/>
              <a:t>单击图标添加图片</a:t>
            </a:r>
            <a:endParaRPr lang="zh-CN" altLang="en-US" noProof="0"/>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715CA739-6601-4128-8E93-6DBB934465EF}" type="datetime1">
              <a:rPr lang="zh-CN" altLang="en-US" smtClean="0"/>
              <a:t>2016/7/11</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en-US" altLang="zh-CN"/>
          </a:p>
        </p:txBody>
      </p:sp>
      <p:sp>
        <p:nvSpPr>
          <p:cNvPr id="7" name="灯片编号占位符 5"/>
          <p:cNvSpPr>
            <a:spLocks noGrp="1"/>
          </p:cNvSpPr>
          <p:nvPr>
            <p:ph type="sldNum" sz="quarter" idx="12"/>
          </p:nvPr>
        </p:nvSpPr>
        <p:spPr/>
        <p:txBody>
          <a:bodyPr/>
          <a:lstStyle>
            <a:lvl1pPr>
              <a:defRPr/>
            </a:lvl1pPr>
          </a:lstStyle>
          <a:p>
            <a:pPr>
              <a:defRPr/>
            </a:pPr>
            <a:fld id="{F2645684-996D-40B5-B1A7-7A2BA1787B3D}"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06375"/>
            <a:ext cx="822960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文本占位符 2"/>
          <p:cNvSpPr>
            <a:spLocks noGrp="1"/>
          </p:cNvSpPr>
          <p:nvPr>
            <p:ph type="body" idx="1"/>
          </p:nvPr>
        </p:nvSpPr>
        <p:spPr bwMode="auto">
          <a:xfrm>
            <a:off x="457200" y="1200150"/>
            <a:ext cx="8229600" cy="3394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spcBef>
                <a:spcPct val="0"/>
              </a:spcBef>
              <a:buFontTx/>
              <a:buNone/>
              <a:defRPr sz="1200" b="0">
                <a:solidFill>
                  <a:schemeClr val="tx1">
                    <a:tint val="75000"/>
                  </a:schemeClr>
                </a:solidFill>
                <a:latin typeface="Arial" charset="0"/>
                <a:ea typeface="宋体" charset="-122"/>
              </a:defRPr>
            </a:lvl1pPr>
          </a:lstStyle>
          <a:p>
            <a:pPr>
              <a:defRPr/>
            </a:pPr>
            <a:fld id="{6169941D-0AA0-4F8E-8512-D92AA14C98BD}" type="datetime1">
              <a:rPr lang="zh-CN" altLang="en-US" smtClean="0"/>
              <a:t>2016/7/11</a:t>
            </a:fld>
            <a:endParaRPr lang="zh-CN" altLang="en-US"/>
          </a:p>
        </p:txBody>
      </p:sp>
      <p:sp>
        <p:nvSpPr>
          <p:cNvPr id="5" name="页脚占位符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spcBef>
                <a:spcPct val="0"/>
              </a:spcBef>
              <a:buFontTx/>
              <a:buNone/>
              <a:defRPr sz="1200" b="0">
                <a:solidFill>
                  <a:schemeClr val="tx1">
                    <a:tint val="75000"/>
                  </a:schemeClr>
                </a:solidFill>
                <a:latin typeface="Arial" charset="0"/>
                <a:ea typeface="宋体" charset="-122"/>
              </a:defRPr>
            </a:lvl1pPr>
          </a:lstStyle>
          <a:p>
            <a:pPr>
              <a:defRPr/>
            </a:pPr>
            <a:endParaRPr lang="en-US" altLang="zh-CN"/>
          </a:p>
        </p:txBody>
      </p:sp>
      <p:sp>
        <p:nvSpPr>
          <p:cNvPr id="6" name="灯片编号占位符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spcBef>
                <a:spcPct val="0"/>
              </a:spcBef>
              <a:buFontTx/>
              <a:buNone/>
              <a:defRPr sz="1200" b="0">
                <a:solidFill>
                  <a:schemeClr val="tx1">
                    <a:tint val="75000"/>
                  </a:schemeClr>
                </a:solidFill>
                <a:latin typeface="Arial" charset="0"/>
                <a:ea typeface="宋体" charset="-122"/>
              </a:defRPr>
            </a:lvl1pPr>
          </a:lstStyle>
          <a:p>
            <a:pPr>
              <a:defRPr/>
            </a:pPr>
            <a:fld id="{9634F8FB-0E45-481F-883C-5DE1FD2CAAB4}"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73" r:id="rId1"/>
    <p:sldLayoutId id="2147483672" r:id="rId2"/>
    <p:sldLayoutId id="2147483671" r:id="rId3"/>
    <p:sldLayoutId id="2147483670" r:id="rId4"/>
    <p:sldLayoutId id="2147483669" r:id="rId5"/>
    <p:sldLayoutId id="2147483668" r:id="rId6"/>
    <p:sldLayoutId id="2147483667" r:id="rId7"/>
    <p:sldLayoutId id="2147483666" r:id="rId8"/>
    <p:sldLayoutId id="2147483665" r:id="rId9"/>
    <p:sldLayoutId id="2147483664" r:id="rId10"/>
    <p:sldLayoutId id="2147483663"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charset="-122"/>
        </a:defRPr>
      </a:lvl2pPr>
      <a:lvl3pPr algn="ctr" rtl="0" eaLnBrk="0" fontAlgn="base" hangingPunct="0">
        <a:spcBef>
          <a:spcPct val="0"/>
        </a:spcBef>
        <a:spcAft>
          <a:spcPct val="0"/>
        </a:spcAft>
        <a:defRPr sz="4400">
          <a:solidFill>
            <a:schemeClr val="tx1"/>
          </a:solidFill>
          <a:latin typeface="Calibri" pitchFamily="34" charset="0"/>
          <a:ea typeface="宋体" charset="-122"/>
        </a:defRPr>
      </a:lvl3pPr>
      <a:lvl4pPr algn="ctr" rtl="0" eaLnBrk="0" fontAlgn="base" hangingPunct="0">
        <a:spcBef>
          <a:spcPct val="0"/>
        </a:spcBef>
        <a:spcAft>
          <a:spcPct val="0"/>
        </a:spcAft>
        <a:defRPr sz="4400">
          <a:solidFill>
            <a:schemeClr val="tx1"/>
          </a:solidFill>
          <a:latin typeface="Calibri" pitchFamily="34" charset="0"/>
          <a:ea typeface="宋体" charset="-122"/>
        </a:defRPr>
      </a:lvl4pPr>
      <a:lvl5pPr algn="ctr" rtl="0" eaLnBrk="0" fontAlgn="base" hangingPunct="0">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Box 7"/>
          <p:cNvSpPr>
            <a:spLocks noChangeArrowheads="1"/>
          </p:cNvSpPr>
          <p:nvPr/>
        </p:nvSpPr>
        <p:spPr bwMode="auto">
          <a:xfrm>
            <a:off x="3357554" y="2714626"/>
            <a:ext cx="1765300" cy="346075"/>
          </a:xfrm>
          <a:prstGeom prst="rect">
            <a:avLst/>
          </a:prstGeom>
          <a:noFill/>
          <a:ln w="9525">
            <a:noFill/>
            <a:miter lim="800000"/>
            <a:headEnd/>
            <a:tailEnd/>
          </a:ln>
        </p:spPr>
        <p:txBody>
          <a:bodyPr wrap="none" lIns="68580" tIns="34290" rIns="68580" bIns="34290">
            <a:spAutoFit/>
          </a:bodyPr>
          <a:lstStyle/>
          <a:p>
            <a:pPr defTabSz="685800" eaLnBrk="0" hangingPunct="0">
              <a:buFont typeface="Arial" charset="0"/>
              <a:buNone/>
            </a:pPr>
            <a:r>
              <a:rPr lang="zh-CN" altLang="en-US" sz="1800" dirty="0">
                <a:latin typeface="黑体" pitchFamily="49" charset="-122"/>
                <a:ea typeface="黑体" pitchFamily="49" charset="-122"/>
                <a:sym typeface="方正中倩简体"/>
              </a:rPr>
              <a:t>主讲人：陈萍生</a:t>
            </a:r>
          </a:p>
        </p:txBody>
      </p:sp>
      <p:sp>
        <p:nvSpPr>
          <p:cNvPr id="15362" name="Text Box 4"/>
          <p:cNvSpPr txBox="1">
            <a:spLocks noChangeArrowheads="1"/>
          </p:cNvSpPr>
          <p:nvPr/>
        </p:nvSpPr>
        <p:spPr bwMode="auto">
          <a:xfrm>
            <a:off x="1428728" y="1643056"/>
            <a:ext cx="5429288" cy="430887"/>
          </a:xfrm>
          <a:prstGeom prst="rect">
            <a:avLst/>
          </a:prstGeom>
          <a:noFill/>
          <a:ln w="9525">
            <a:noFill/>
            <a:miter lim="800000"/>
            <a:headEnd/>
            <a:tailEnd/>
          </a:ln>
        </p:spPr>
        <p:txBody>
          <a:bodyPr wrap="square">
            <a:spAutoFit/>
          </a:bodyPr>
          <a:lstStyle/>
          <a:p>
            <a:pPr algn="ctr">
              <a:spcBef>
                <a:spcPct val="50000"/>
              </a:spcBef>
            </a:pPr>
            <a:r>
              <a:rPr lang="zh-CN" altLang="en-US" sz="2200" dirty="0" smtClean="0">
                <a:solidFill>
                  <a:srgbClr val="000066"/>
                </a:solidFill>
                <a:latin typeface="黑体" pitchFamily="49" charset="-122"/>
                <a:ea typeface="黑体" pitchFamily="49" charset="-122"/>
              </a:rPr>
              <a:t>药品销售“两票制”涉税风险分析</a:t>
            </a:r>
            <a:endParaRPr lang="zh-CN" altLang="en-US" sz="2200" dirty="0">
              <a:solidFill>
                <a:srgbClr val="000066"/>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85801"/>
            <a:ext cx="7901014" cy="1357322"/>
          </a:xfrm>
          <a:ln>
            <a:solidFill>
              <a:schemeClr val="accent1"/>
            </a:solidFill>
          </a:ln>
        </p:spPr>
        <p:txBody>
          <a:bodyPr/>
          <a:lstStyle/>
          <a:p>
            <a:pPr>
              <a:lnSpc>
                <a:spcPts val="2800"/>
              </a:lnSpc>
            </a:pPr>
            <a:r>
              <a:rPr lang="zh-CN" altLang="en-US" sz="2000" b="1" dirty="0" smtClean="0">
                <a:latin typeface="黑体" pitchFamily="49" charset="-122"/>
                <a:ea typeface="黑体" pitchFamily="49" charset="-122"/>
              </a:rPr>
              <a:t>    不具有合理商业目的，是指以谋取税收利益为主要目的，通过人为安排，减少、免除、推迟缴纳增值税税款，或者增加退还增值税税款。</a:t>
            </a:r>
            <a:endParaRPr lang="zh-CN" altLang="en-US" dirty="0"/>
          </a:p>
        </p:txBody>
      </p:sp>
      <p:sp>
        <p:nvSpPr>
          <p:cNvPr id="4" name="灯片编号占位符 3"/>
          <p:cNvSpPr>
            <a:spLocks noGrp="1"/>
          </p:cNvSpPr>
          <p:nvPr>
            <p:ph type="sldNum" sz="quarter" idx="12"/>
          </p:nvPr>
        </p:nvSpPr>
        <p:spPr/>
        <p:txBody>
          <a:bodyPr/>
          <a:lstStyle/>
          <a:p>
            <a:pPr>
              <a:defRPr/>
            </a:pPr>
            <a:fld id="{CAEC7859-D912-4F21-85F3-445B83B236B6}" type="slidenum">
              <a:rPr lang="zh-CN" altLang="en-US" smtClean="0"/>
              <a:pPr>
                <a:defRPr/>
              </a:pPr>
              <a:t>10</a:t>
            </a:fld>
            <a:endParaRPr lang="zh-CN"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642925"/>
            <a:ext cx="8229600" cy="1500198"/>
          </a:xfrm>
          <a:ln>
            <a:solidFill>
              <a:schemeClr val="accent1"/>
            </a:solidFill>
          </a:ln>
        </p:spPr>
        <p:txBody>
          <a:bodyPr/>
          <a:lstStyle/>
          <a:p>
            <a:pPr>
              <a:lnSpc>
                <a:spcPts val="2800"/>
              </a:lnSpc>
            </a:pPr>
            <a:r>
              <a:rPr lang="en-US" altLang="zh-CN" sz="2000" b="1" dirty="0" smtClean="0">
                <a:latin typeface="黑体" pitchFamily="49" charset="-122"/>
                <a:ea typeface="黑体" pitchFamily="49" charset="-122"/>
              </a:rPr>
              <a:t>    《</a:t>
            </a:r>
            <a:r>
              <a:rPr lang="zh-CN" altLang="en-US" sz="2000" b="1" dirty="0" smtClean="0">
                <a:latin typeface="黑体" pitchFamily="49" charset="-122"/>
                <a:ea typeface="黑体" pitchFamily="49" charset="-122"/>
              </a:rPr>
              <a:t>企业所得税法</a:t>
            </a:r>
            <a:r>
              <a:rPr lang="en-US" altLang="zh-CN" sz="2000" b="1" dirty="0" smtClean="0">
                <a:latin typeface="黑体" pitchFamily="49" charset="-122"/>
                <a:ea typeface="黑体" pitchFamily="49" charset="-122"/>
              </a:rPr>
              <a:t>》</a:t>
            </a:r>
          </a:p>
          <a:p>
            <a:pPr>
              <a:lnSpc>
                <a:spcPts val="2800"/>
              </a:lnSpc>
            </a:pPr>
            <a:r>
              <a:rPr lang="en-US" altLang="zh-CN" sz="2000" b="1" dirty="0" smtClean="0">
                <a:latin typeface="黑体" pitchFamily="49" charset="-122"/>
                <a:ea typeface="黑体" pitchFamily="49" charset="-122"/>
              </a:rPr>
              <a:t>    </a:t>
            </a:r>
            <a:r>
              <a:rPr lang="zh-CN" altLang="en-US" sz="2000" b="1" dirty="0" smtClean="0">
                <a:latin typeface="黑体" pitchFamily="49" charset="-122"/>
                <a:ea typeface="黑体" pitchFamily="49" charset="-122"/>
              </a:rPr>
              <a:t>第四十一条  企业与其关联方之间的业务往来，不符合独立交易原则而减少企业或者其关联方应纳税收入或者所得额的，税务机关有权按照合理方法调整。</a:t>
            </a:r>
            <a:endParaRPr lang="zh-CN" altLang="en-US" sz="2000" dirty="0">
              <a:latin typeface="黑体" pitchFamily="49" charset="-122"/>
              <a:ea typeface="黑体" pitchFamily="49" charset="-122"/>
            </a:endParaRPr>
          </a:p>
        </p:txBody>
      </p:sp>
      <p:sp>
        <p:nvSpPr>
          <p:cNvPr id="4" name="内容占位符 2"/>
          <p:cNvSpPr txBox="1">
            <a:spLocks/>
          </p:cNvSpPr>
          <p:nvPr/>
        </p:nvSpPr>
        <p:spPr bwMode="auto">
          <a:xfrm>
            <a:off x="428596" y="2285998"/>
            <a:ext cx="8229600" cy="1585914"/>
          </a:xfrm>
          <a:prstGeom prst="rect">
            <a:avLst/>
          </a:prstGeom>
          <a:noFill/>
          <a:ln w="9525">
            <a:solidFill>
              <a:schemeClr val="accent1"/>
            </a:solid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ts val="2800"/>
              </a:lnSpc>
              <a:spcBef>
                <a:spcPct val="20000"/>
              </a:spcBef>
              <a:spcAft>
                <a:spcPct val="0"/>
              </a:spcAft>
              <a:buClrTx/>
              <a:buSzTx/>
              <a:buFont typeface="Arial" charset="0"/>
              <a:buChar char="•"/>
              <a:tabLst/>
              <a:defRPr/>
            </a:pPr>
            <a:r>
              <a:rPr kumimoji="0" lang="zh-CN" altLang="en-US" sz="2000" b="1" i="0" u="none" strike="noStrike" kern="1200" cap="none" spc="0" normalizeH="0" baseline="0" noProof="0" smtClean="0">
                <a:ln>
                  <a:noFill/>
                </a:ln>
                <a:solidFill>
                  <a:schemeClr val="tx1"/>
                </a:solidFill>
                <a:effectLst/>
                <a:uLnTx/>
                <a:uFillTx/>
                <a:latin typeface="黑体" pitchFamily="49" charset="-122"/>
                <a:ea typeface="黑体" pitchFamily="49" charset="-122"/>
                <a:cs typeface="+mn-cs"/>
              </a:rPr>
              <a:t>    国税发</a:t>
            </a:r>
            <a:r>
              <a:rPr kumimoji="0" lang="en-US" altLang="zh-CN" sz="2000" b="1" i="0" u="none" strike="noStrike" kern="1200" cap="none" spc="0" normalizeH="0" baseline="0" noProof="0" smtClean="0">
                <a:ln>
                  <a:noFill/>
                </a:ln>
                <a:solidFill>
                  <a:schemeClr val="tx1"/>
                </a:solidFill>
                <a:effectLst/>
                <a:uLnTx/>
                <a:uFillTx/>
                <a:latin typeface="黑体" pitchFamily="49" charset="-122"/>
                <a:ea typeface="黑体" pitchFamily="49" charset="-122"/>
                <a:cs typeface="+mn-cs"/>
              </a:rPr>
              <a:t>[2009]2</a:t>
            </a:r>
            <a:r>
              <a:rPr kumimoji="0" lang="zh-CN" altLang="en-US" sz="2000" b="1" i="0" u="none" strike="noStrike" kern="1200" cap="none" spc="0" normalizeH="0" baseline="0" noProof="0" smtClean="0">
                <a:ln>
                  <a:noFill/>
                </a:ln>
                <a:solidFill>
                  <a:schemeClr val="tx1"/>
                </a:solidFill>
                <a:effectLst/>
                <a:uLnTx/>
                <a:uFillTx/>
                <a:latin typeface="黑体" pitchFamily="49" charset="-122"/>
                <a:ea typeface="黑体" pitchFamily="49" charset="-122"/>
                <a:cs typeface="+mn-cs"/>
              </a:rPr>
              <a:t>号</a:t>
            </a:r>
            <a:endParaRPr kumimoji="0" lang="en-US" altLang="zh-CN" sz="2000" b="1" i="0" u="none" strike="noStrike" kern="1200" cap="none" spc="0" normalizeH="0" baseline="0" noProof="0" smtClean="0">
              <a:ln>
                <a:noFill/>
              </a:ln>
              <a:solidFill>
                <a:schemeClr val="tx1"/>
              </a:solidFill>
              <a:effectLst/>
              <a:uLnTx/>
              <a:uFillTx/>
              <a:latin typeface="黑体" pitchFamily="49" charset="-122"/>
              <a:ea typeface="黑体" pitchFamily="49" charset="-122"/>
              <a:cs typeface="+mn-cs"/>
            </a:endParaRPr>
          </a:p>
          <a:p>
            <a:pPr marL="342900" marR="0" lvl="0" indent="-342900" algn="l" defTabSz="914400" rtl="0" eaLnBrk="0" fontAlgn="base" latinLnBrk="0" hangingPunct="0">
              <a:lnSpc>
                <a:spcPts val="2800"/>
              </a:lnSpc>
              <a:spcBef>
                <a:spcPct val="20000"/>
              </a:spcBef>
              <a:spcAft>
                <a:spcPct val="0"/>
              </a:spcAft>
              <a:buClrTx/>
              <a:buSzTx/>
              <a:buFont typeface="Arial" charset="0"/>
              <a:buChar char="•"/>
              <a:tabLst/>
              <a:defRPr/>
            </a:pPr>
            <a:r>
              <a:rPr kumimoji="0" lang="zh-CN" altLang="en-US" sz="2000" b="1" i="0" u="none" strike="noStrike" kern="1200" cap="none" spc="0" normalizeH="0" baseline="0" noProof="0" smtClean="0">
                <a:ln>
                  <a:noFill/>
                </a:ln>
                <a:solidFill>
                  <a:schemeClr val="tx1"/>
                </a:solidFill>
                <a:effectLst/>
                <a:uLnTx/>
                <a:uFillTx/>
                <a:latin typeface="黑体" pitchFamily="49" charset="-122"/>
                <a:ea typeface="黑体" pitchFamily="49" charset="-122"/>
                <a:cs typeface="+mn-cs"/>
              </a:rPr>
              <a:t>    第三十条　实际税负相同的境内关联方之间的交易，只要该交易没有直接或间接导致国家总体税收收入的减少，原则上不做转让定价调查、调整。</a:t>
            </a:r>
            <a:endParaRPr kumimoji="0" lang="zh-CN" altLang="en-US" sz="2000" b="0" i="0" u="none" strike="noStrike" kern="1200" cap="none" spc="0" normalizeH="0" baseline="0" noProof="0" dirty="0">
              <a:ln>
                <a:noFill/>
              </a:ln>
              <a:solidFill>
                <a:schemeClr val="tx1"/>
              </a:solidFill>
              <a:effectLst/>
              <a:uLnTx/>
              <a:uFillTx/>
              <a:latin typeface="黑体" pitchFamily="49" charset="-122"/>
              <a:ea typeface="黑体" pitchFamily="49" charset="-122"/>
              <a:cs typeface="+mn-cs"/>
            </a:endParaRPr>
          </a:p>
        </p:txBody>
      </p:sp>
      <p:sp>
        <p:nvSpPr>
          <p:cNvPr id="5" name="灯片编号占位符 4"/>
          <p:cNvSpPr>
            <a:spLocks noGrp="1"/>
          </p:cNvSpPr>
          <p:nvPr>
            <p:ph type="sldNum" sz="quarter" idx="12"/>
          </p:nvPr>
        </p:nvSpPr>
        <p:spPr/>
        <p:txBody>
          <a:bodyPr/>
          <a:lstStyle/>
          <a:p>
            <a:pPr>
              <a:defRPr/>
            </a:pPr>
            <a:fld id="{CAEC7859-D912-4F21-85F3-445B83B236B6}" type="slidenum">
              <a:rPr lang="zh-CN" altLang="en-US" smtClean="0"/>
              <a:pPr>
                <a:defRPr/>
              </a:pPr>
              <a:t>11</a:t>
            </a:fld>
            <a:endParaRPr lang="zh-CN"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内容占位符 3"/>
          <p:cNvGraphicFramePr>
            <a:graphicFrameLocks noGrp="1"/>
          </p:cNvGraphicFramePr>
          <p:nvPr>
            <p:ph idx="1"/>
          </p:nvPr>
        </p:nvGraphicFramePr>
        <p:xfrm>
          <a:off x="1714480" y="1428742"/>
          <a:ext cx="4900618" cy="1543059"/>
        </p:xfrm>
        <a:graphic>
          <a:graphicData uri="http://schemas.openxmlformats.org/drawingml/2006/table">
            <a:tbl>
              <a:tblPr firstRow="1" bandRow="1">
                <a:tableStyleId>{5C22544A-7EE6-4342-B048-85BDC9FD1C3A}</a:tableStyleId>
              </a:tblPr>
              <a:tblGrid>
                <a:gridCol w="1042966"/>
                <a:gridCol w="714380"/>
                <a:gridCol w="714380"/>
                <a:gridCol w="714380"/>
                <a:gridCol w="957298"/>
                <a:gridCol w="757214"/>
              </a:tblGrid>
              <a:tr h="514353">
                <a:tc>
                  <a:txBody>
                    <a:bodyPr/>
                    <a:lstStyle/>
                    <a:p>
                      <a:pPr algn="ctr"/>
                      <a:r>
                        <a:rPr lang="zh-CN" altLang="en-US" sz="2000" b="1" dirty="0" smtClean="0">
                          <a:latin typeface="黑体" pitchFamily="49" charset="-122"/>
                          <a:ea typeface="黑体" pitchFamily="49" charset="-122"/>
                        </a:rPr>
                        <a:t>方式</a:t>
                      </a:r>
                      <a:endParaRPr lang="zh-CN" altLang="en-US" sz="20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zh-CN" altLang="en-US" sz="2000" b="1" dirty="0" smtClean="0">
                          <a:latin typeface="黑体" pitchFamily="49" charset="-122"/>
                          <a:ea typeface="黑体" pitchFamily="49" charset="-122"/>
                        </a:rPr>
                        <a:t>成本</a:t>
                      </a:r>
                      <a:endParaRPr lang="zh-CN" altLang="en-US" sz="20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zh-CN" altLang="en-US" sz="2000" b="1" dirty="0" smtClean="0">
                          <a:latin typeface="黑体" pitchFamily="49" charset="-122"/>
                          <a:ea typeface="黑体" pitchFamily="49" charset="-122"/>
                        </a:rPr>
                        <a:t>售价</a:t>
                      </a:r>
                      <a:endParaRPr lang="zh-CN" altLang="en-US" sz="20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zh-CN" altLang="en-US" sz="2000" b="1" dirty="0" smtClean="0">
                          <a:latin typeface="黑体" pitchFamily="49" charset="-122"/>
                          <a:ea typeface="黑体" pitchFamily="49" charset="-122"/>
                        </a:rPr>
                        <a:t>毛利</a:t>
                      </a:r>
                      <a:endParaRPr lang="zh-CN" altLang="en-US" sz="20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zh-CN" altLang="en-US" sz="2000" b="1" dirty="0" smtClean="0">
                          <a:latin typeface="黑体" pitchFamily="49" charset="-122"/>
                          <a:ea typeface="黑体" pitchFamily="49" charset="-122"/>
                        </a:rPr>
                        <a:t>毛利率</a:t>
                      </a:r>
                      <a:endParaRPr lang="zh-CN" altLang="en-US" sz="20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zh-CN" altLang="en-US" sz="2000" b="1" dirty="0" smtClean="0">
                          <a:latin typeface="黑体" pitchFamily="49" charset="-122"/>
                          <a:ea typeface="黑体" pitchFamily="49" charset="-122"/>
                        </a:rPr>
                        <a:t>净利</a:t>
                      </a:r>
                      <a:endParaRPr lang="zh-CN" altLang="en-US" sz="2000" b="1" dirty="0">
                        <a:latin typeface="黑体" pitchFamily="49" charset="-122"/>
                        <a:ea typeface="黑体" pitchFamily="49" charset="-122"/>
                      </a:endParaRPr>
                    </a:p>
                  </a:txBody>
                  <a:tcPr>
                    <a:solidFill>
                      <a:schemeClr val="accent3">
                        <a:lumMod val="60000"/>
                        <a:lumOff val="40000"/>
                      </a:schemeClr>
                    </a:solidFill>
                  </a:tcPr>
                </a:tc>
              </a:tr>
              <a:tr h="514353">
                <a:tc>
                  <a:txBody>
                    <a:bodyPr/>
                    <a:lstStyle/>
                    <a:p>
                      <a:pPr algn="ctr"/>
                      <a:r>
                        <a:rPr lang="zh-CN" altLang="en-US" sz="2000" b="1" dirty="0" smtClean="0">
                          <a:latin typeface="黑体" pitchFamily="49" charset="-122"/>
                          <a:ea typeface="黑体" pitchFamily="49" charset="-122"/>
                        </a:rPr>
                        <a:t>多票制</a:t>
                      </a:r>
                      <a:endParaRPr lang="zh-CN" altLang="en-US" sz="20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en-US" altLang="zh-CN" sz="2000" b="1" dirty="0" smtClean="0">
                          <a:latin typeface="黑体" pitchFamily="49" charset="-122"/>
                          <a:ea typeface="黑体" pitchFamily="49" charset="-122"/>
                        </a:rPr>
                        <a:t>80</a:t>
                      </a:r>
                      <a:endParaRPr lang="zh-CN" altLang="en-US" sz="20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en-US" altLang="zh-CN" sz="2000" b="1" dirty="0" smtClean="0">
                          <a:latin typeface="黑体" pitchFamily="49" charset="-122"/>
                          <a:ea typeface="黑体" pitchFamily="49" charset="-122"/>
                        </a:rPr>
                        <a:t>100</a:t>
                      </a:r>
                      <a:endParaRPr lang="zh-CN" altLang="en-US" sz="20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en-US" altLang="zh-CN" sz="2000" b="1" dirty="0" smtClean="0">
                          <a:latin typeface="黑体" pitchFamily="49" charset="-122"/>
                          <a:ea typeface="黑体" pitchFamily="49" charset="-122"/>
                        </a:rPr>
                        <a:t>20</a:t>
                      </a:r>
                      <a:endParaRPr lang="zh-CN" altLang="en-US" sz="20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en-US" altLang="zh-CN" sz="2000" b="1" dirty="0" smtClean="0">
                          <a:latin typeface="黑体" pitchFamily="49" charset="-122"/>
                          <a:ea typeface="黑体" pitchFamily="49" charset="-122"/>
                        </a:rPr>
                        <a:t>20%</a:t>
                      </a:r>
                      <a:endParaRPr lang="zh-CN" altLang="en-US" sz="20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zh-CN" altLang="en-US" sz="2000" b="1" dirty="0" smtClean="0">
                          <a:latin typeface="黑体" pitchFamily="49" charset="-122"/>
                          <a:ea typeface="黑体" pitchFamily="49" charset="-122"/>
                        </a:rPr>
                        <a:t>？</a:t>
                      </a:r>
                      <a:endParaRPr lang="zh-CN" altLang="en-US" sz="2000" b="1" dirty="0">
                        <a:latin typeface="黑体" pitchFamily="49" charset="-122"/>
                        <a:ea typeface="黑体" pitchFamily="49" charset="-122"/>
                      </a:endParaRPr>
                    </a:p>
                  </a:txBody>
                  <a:tcPr>
                    <a:solidFill>
                      <a:schemeClr val="accent3">
                        <a:lumMod val="60000"/>
                        <a:lumOff val="40000"/>
                      </a:schemeClr>
                    </a:solidFill>
                  </a:tcPr>
                </a:tc>
              </a:tr>
              <a:tr h="514353">
                <a:tc>
                  <a:txBody>
                    <a:bodyPr/>
                    <a:lstStyle/>
                    <a:p>
                      <a:pPr algn="ctr"/>
                      <a:r>
                        <a:rPr lang="zh-CN" altLang="en-US" sz="2000" b="1" dirty="0" smtClean="0">
                          <a:latin typeface="黑体" pitchFamily="49" charset="-122"/>
                          <a:ea typeface="黑体" pitchFamily="49" charset="-122"/>
                        </a:rPr>
                        <a:t>两票制</a:t>
                      </a:r>
                      <a:endParaRPr lang="zh-CN" altLang="en-US" sz="20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en-US" altLang="zh-CN" sz="2000" b="1" dirty="0" smtClean="0">
                          <a:latin typeface="黑体" pitchFamily="49" charset="-122"/>
                          <a:ea typeface="黑体" pitchFamily="49" charset="-122"/>
                        </a:rPr>
                        <a:t>80</a:t>
                      </a:r>
                      <a:endParaRPr lang="zh-CN" altLang="en-US" sz="20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en-US" altLang="zh-CN" sz="2000" b="1" dirty="0" smtClean="0">
                          <a:latin typeface="黑体" pitchFamily="49" charset="-122"/>
                          <a:ea typeface="黑体" pitchFamily="49" charset="-122"/>
                        </a:rPr>
                        <a:t>260</a:t>
                      </a:r>
                      <a:endParaRPr lang="zh-CN" altLang="en-US" sz="20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en-US" altLang="zh-CN" sz="2000" b="1" dirty="0" smtClean="0">
                          <a:latin typeface="黑体" pitchFamily="49" charset="-122"/>
                          <a:ea typeface="黑体" pitchFamily="49" charset="-122"/>
                        </a:rPr>
                        <a:t>180</a:t>
                      </a:r>
                      <a:endParaRPr lang="zh-CN" altLang="en-US" sz="20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en-US" altLang="zh-CN" sz="2000" b="1" dirty="0" smtClean="0">
                          <a:latin typeface="黑体" pitchFamily="49" charset="-122"/>
                          <a:ea typeface="黑体" pitchFamily="49" charset="-122"/>
                        </a:rPr>
                        <a:t>69%</a:t>
                      </a:r>
                      <a:endParaRPr lang="zh-CN" altLang="en-US" sz="20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zh-CN" altLang="en-US" sz="2000" b="1" dirty="0" smtClean="0">
                          <a:latin typeface="黑体" pitchFamily="49" charset="-122"/>
                          <a:ea typeface="黑体" pitchFamily="49" charset="-122"/>
                        </a:rPr>
                        <a:t>？</a:t>
                      </a:r>
                      <a:endParaRPr lang="zh-CN" altLang="en-US" sz="2000" b="1" dirty="0">
                        <a:latin typeface="黑体" pitchFamily="49" charset="-122"/>
                        <a:ea typeface="黑体" pitchFamily="49" charset="-122"/>
                      </a:endParaRPr>
                    </a:p>
                  </a:txBody>
                  <a:tcPr>
                    <a:solidFill>
                      <a:schemeClr val="accent3">
                        <a:lumMod val="60000"/>
                        <a:lumOff val="40000"/>
                      </a:schemeClr>
                    </a:solidFill>
                  </a:tcPr>
                </a:tc>
              </a:tr>
            </a:tbl>
          </a:graphicData>
        </a:graphic>
      </p:graphicFrame>
      <p:sp>
        <p:nvSpPr>
          <p:cNvPr id="5" name="TextBox 4"/>
          <p:cNvSpPr txBox="1"/>
          <p:nvPr/>
        </p:nvSpPr>
        <p:spPr>
          <a:xfrm>
            <a:off x="2786050" y="928676"/>
            <a:ext cx="2857520" cy="400110"/>
          </a:xfrm>
          <a:prstGeom prst="rect">
            <a:avLst/>
          </a:prstGeom>
          <a:noFill/>
        </p:spPr>
        <p:txBody>
          <a:bodyPr wrap="square" rtlCol="0">
            <a:spAutoFit/>
          </a:bodyPr>
          <a:lstStyle/>
          <a:p>
            <a:r>
              <a:rPr lang="zh-CN" altLang="en-US" sz="2000" dirty="0" smtClean="0">
                <a:solidFill>
                  <a:srgbClr val="C00000"/>
                </a:solidFill>
              </a:rPr>
              <a:t>厂家销售盈利情况分析</a:t>
            </a:r>
            <a:endParaRPr lang="zh-CN" altLang="en-US" sz="2000" dirty="0">
              <a:solidFill>
                <a:srgbClr val="C00000"/>
              </a:solidFill>
            </a:endParaRPr>
          </a:p>
        </p:txBody>
      </p:sp>
      <p:sp>
        <p:nvSpPr>
          <p:cNvPr id="6" name="灯片编号占位符 5"/>
          <p:cNvSpPr>
            <a:spLocks noGrp="1"/>
          </p:cNvSpPr>
          <p:nvPr>
            <p:ph type="sldNum" sz="quarter" idx="12"/>
          </p:nvPr>
        </p:nvSpPr>
        <p:spPr/>
        <p:txBody>
          <a:bodyPr/>
          <a:lstStyle/>
          <a:p>
            <a:pPr>
              <a:defRPr/>
            </a:pPr>
            <a:fld id="{CAEC7859-D912-4F21-85F3-445B83B236B6}" type="slidenum">
              <a:rPr lang="zh-CN" altLang="en-US" smtClean="0"/>
              <a:pPr>
                <a:defRPr/>
              </a:pPr>
              <a:t>12</a:t>
            </a:fld>
            <a:endParaRPr lang="zh-CN"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14363"/>
            <a:ext cx="7686700" cy="3286147"/>
          </a:xfrm>
          <a:ln>
            <a:solidFill>
              <a:schemeClr val="accent1"/>
            </a:solidFill>
          </a:ln>
        </p:spPr>
        <p:txBody>
          <a:bodyPr/>
          <a:lstStyle/>
          <a:p>
            <a:r>
              <a:rPr lang="zh-CN" altLang="en-US" sz="1800" b="1" dirty="0" smtClean="0">
                <a:latin typeface="黑体" pitchFamily="49" charset="-122"/>
                <a:ea typeface="黑体" pitchFamily="49" charset="-122"/>
              </a:rPr>
              <a:t>    </a:t>
            </a:r>
            <a:r>
              <a:rPr lang="zh-CN" altLang="en-US" sz="1800" b="1" dirty="0" smtClean="0">
                <a:solidFill>
                  <a:srgbClr val="C00000"/>
                </a:solidFill>
                <a:latin typeface="黑体" pitchFamily="49" charset="-122"/>
                <a:ea typeface="黑体" pitchFamily="49" charset="-122"/>
              </a:rPr>
              <a:t>对高新技术企业的</a:t>
            </a:r>
            <a:r>
              <a:rPr lang="zh-CN" altLang="en-US" sz="1800" b="1" dirty="0" smtClean="0">
                <a:solidFill>
                  <a:srgbClr val="C00000"/>
                </a:solidFill>
                <a:latin typeface="黑体" pitchFamily="49" charset="-122"/>
                <a:ea typeface="黑体" pitchFamily="49" charset="-122"/>
              </a:rPr>
              <a:t>影响</a:t>
            </a:r>
            <a:r>
              <a:rPr lang="zh-CN" altLang="en-US" sz="1800" b="1" dirty="0" smtClean="0">
                <a:latin typeface="黑体" pitchFamily="49" charset="-122"/>
                <a:ea typeface="黑体" pitchFamily="49" charset="-122"/>
              </a:rPr>
              <a:t>（</a:t>
            </a:r>
            <a:r>
              <a:rPr lang="zh-CN" altLang="en-US" sz="1800" b="1" dirty="0" smtClean="0">
                <a:latin typeface="黑体" pitchFamily="49" charset="-122"/>
                <a:ea typeface="黑体" pitchFamily="49" charset="-122"/>
              </a:rPr>
              <a:t>国</a:t>
            </a:r>
            <a:r>
              <a:rPr lang="zh-CN" altLang="en-US" sz="1800" b="1" dirty="0" smtClean="0">
                <a:latin typeface="黑体" pitchFamily="49" charset="-122"/>
                <a:ea typeface="黑体" pitchFamily="49" charset="-122"/>
              </a:rPr>
              <a:t>科发火</a:t>
            </a:r>
            <a:r>
              <a:rPr lang="en-US" sz="1800" b="1" dirty="0" smtClean="0">
                <a:latin typeface="黑体" pitchFamily="49" charset="-122"/>
                <a:ea typeface="黑体" pitchFamily="49" charset="-122"/>
              </a:rPr>
              <a:t>[2016]32</a:t>
            </a:r>
            <a:r>
              <a:rPr lang="zh-CN" altLang="en-US" sz="1800" b="1" dirty="0" smtClean="0">
                <a:latin typeface="黑体" pitchFamily="49" charset="-122"/>
                <a:ea typeface="黑体" pitchFamily="49" charset="-122"/>
              </a:rPr>
              <a:t>号）</a:t>
            </a:r>
            <a:r>
              <a:rPr lang="zh-CN" altLang="en-US" sz="1800" b="1" dirty="0" smtClean="0">
                <a:solidFill>
                  <a:srgbClr val="C00000"/>
                </a:solidFill>
                <a:latin typeface="黑体" pitchFamily="49" charset="-122"/>
                <a:ea typeface="黑体" pitchFamily="49" charset="-122"/>
              </a:rPr>
              <a:t>   </a:t>
            </a:r>
            <a:endParaRPr lang="en-US" altLang="zh-CN" sz="1800" b="1" dirty="0" smtClean="0">
              <a:solidFill>
                <a:srgbClr val="C00000"/>
              </a:solidFill>
              <a:latin typeface="黑体" pitchFamily="49" charset="-122"/>
              <a:ea typeface="黑体" pitchFamily="49" charset="-122"/>
            </a:endParaRPr>
          </a:p>
          <a:p>
            <a:r>
              <a:rPr lang="zh-CN" altLang="en-US" sz="1800" b="1" dirty="0" smtClean="0">
                <a:latin typeface="黑体" pitchFamily="49" charset="-122"/>
                <a:ea typeface="黑体" pitchFamily="49" charset="-122"/>
              </a:rPr>
              <a:t>   （五）企业近三个会计年度的研究开发费用总额占同期销售收入总额的比例符合如下要求：</a:t>
            </a:r>
            <a:endParaRPr lang="zh-CN" altLang="en-US" sz="1800" dirty="0" smtClean="0">
              <a:latin typeface="黑体" pitchFamily="49" charset="-122"/>
              <a:ea typeface="黑体" pitchFamily="49" charset="-122"/>
            </a:endParaRPr>
          </a:p>
          <a:p>
            <a:r>
              <a:rPr lang="zh-CN" altLang="en-US" sz="1800" b="1" dirty="0" smtClean="0">
                <a:latin typeface="黑体" pitchFamily="49" charset="-122"/>
                <a:ea typeface="黑体" pitchFamily="49" charset="-122"/>
              </a:rPr>
              <a:t>　　</a:t>
            </a:r>
            <a:r>
              <a:rPr lang="en-US" sz="1800" b="1" dirty="0" smtClean="0">
                <a:latin typeface="黑体" pitchFamily="49" charset="-122"/>
                <a:ea typeface="黑体" pitchFamily="49" charset="-122"/>
              </a:rPr>
              <a:t>1.</a:t>
            </a:r>
            <a:r>
              <a:rPr lang="zh-CN" altLang="en-US" sz="1800" b="1" dirty="0" smtClean="0">
                <a:latin typeface="黑体" pitchFamily="49" charset="-122"/>
                <a:ea typeface="黑体" pitchFamily="49" charset="-122"/>
              </a:rPr>
              <a:t>最近一年销售收入小于</a:t>
            </a:r>
            <a:r>
              <a:rPr lang="en-US" sz="1800" b="1" dirty="0" smtClean="0">
                <a:latin typeface="黑体" pitchFamily="49" charset="-122"/>
                <a:ea typeface="黑体" pitchFamily="49" charset="-122"/>
              </a:rPr>
              <a:t>5000</a:t>
            </a:r>
            <a:r>
              <a:rPr lang="zh-CN" altLang="en-US" sz="1800" b="1" dirty="0" smtClean="0">
                <a:latin typeface="黑体" pitchFamily="49" charset="-122"/>
                <a:ea typeface="黑体" pitchFamily="49" charset="-122"/>
              </a:rPr>
              <a:t>万元的企业，比例不低于</a:t>
            </a:r>
            <a:r>
              <a:rPr lang="en-US" sz="1800" b="1" dirty="0" smtClean="0">
                <a:latin typeface="黑体" pitchFamily="49" charset="-122"/>
                <a:ea typeface="黑体" pitchFamily="49" charset="-122"/>
              </a:rPr>
              <a:t>5%</a:t>
            </a:r>
            <a:r>
              <a:rPr lang="zh-CN" altLang="en-US" sz="1800" b="1" dirty="0" smtClean="0">
                <a:latin typeface="黑体" pitchFamily="49" charset="-122"/>
                <a:ea typeface="黑体" pitchFamily="49" charset="-122"/>
              </a:rPr>
              <a:t>；</a:t>
            </a:r>
            <a:endParaRPr lang="zh-CN" altLang="en-US" sz="1800" dirty="0" smtClean="0">
              <a:latin typeface="黑体" pitchFamily="49" charset="-122"/>
              <a:ea typeface="黑体" pitchFamily="49" charset="-122"/>
            </a:endParaRPr>
          </a:p>
          <a:p>
            <a:r>
              <a:rPr lang="zh-CN" altLang="en-US" sz="1800" b="1" dirty="0" smtClean="0">
                <a:latin typeface="黑体" pitchFamily="49" charset="-122"/>
                <a:ea typeface="黑体" pitchFamily="49" charset="-122"/>
              </a:rPr>
              <a:t>　　</a:t>
            </a:r>
            <a:r>
              <a:rPr lang="en-US" sz="1800" b="1" dirty="0" smtClean="0">
                <a:latin typeface="黑体" pitchFamily="49" charset="-122"/>
                <a:ea typeface="黑体" pitchFamily="49" charset="-122"/>
              </a:rPr>
              <a:t>2.</a:t>
            </a:r>
            <a:r>
              <a:rPr lang="zh-CN" altLang="en-US" sz="1800" b="1" dirty="0" smtClean="0">
                <a:latin typeface="黑体" pitchFamily="49" charset="-122"/>
                <a:ea typeface="黑体" pitchFamily="49" charset="-122"/>
              </a:rPr>
              <a:t>最近一年销售收入在</a:t>
            </a:r>
            <a:r>
              <a:rPr lang="en-US" sz="1800" b="1" dirty="0" smtClean="0">
                <a:latin typeface="黑体" pitchFamily="49" charset="-122"/>
                <a:ea typeface="黑体" pitchFamily="49" charset="-122"/>
              </a:rPr>
              <a:t>5000</a:t>
            </a:r>
            <a:r>
              <a:rPr lang="zh-CN" altLang="en-US" sz="1800" b="1" dirty="0" smtClean="0">
                <a:latin typeface="黑体" pitchFamily="49" charset="-122"/>
                <a:ea typeface="黑体" pitchFamily="49" charset="-122"/>
              </a:rPr>
              <a:t>万元至</a:t>
            </a:r>
            <a:r>
              <a:rPr lang="en-US" sz="1800" b="1" dirty="0" smtClean="0">
                <a:latin typeface="黑体" pitchFamily="49" charset="-122"/>
                <a:ea typeface="黑体" pitchFamily="49" charset="-122"/>
              </a:rPr>
              <a:t>2</a:t>
            </a:r>
            <a:r>
              <a:rPr lang="zh-CN" altLang="en-US" sz="1800" b="1" dirty="0" smtClean="0">
                <a:latin typeface="黑体" pitchFamily="49" charset="-122"/>
                <a:ea typeface="黑体" pitchFamily="49" charset="-122"/>
              </a:rPr>
              <a:t>亿元的企业，比例不低于</a:t>
            </a:r>
            <a:r>
              <a:rPr lang="en-US" sz="1800" b="1" dirty="0" smtClean="0">
                <a:latin typeface="黑体" pitchFamily="49" charset="-122"/>
                <a:ea typeface="黑体" pitchFamily="49" charset="-122"/>
              </a:rPr>
              <a:t>4%</a:t>
            </a:r>
            <a:r>
              <a:rPr lang="zh-CN" altLang="en-US" sz="1800" b="1" dirty="0" smtClean="0">
                <a:latin typeface="黑体" pitchFamily="49" charset="-122"/>
                <a:ea typeface="黑体" pitchFamily="49" charset="-122"/>
              </a:rPr>
              <a:t>；</a:t>
            </a:r>
            <a:endParaRPr lang="zh-CN" altLang="en-US" sz="1800" dirty="0" smtClean="0">
              <a:latin typeface="黑体" pitchFamily="49" charset="-122"/>
              <a:ea typeface="黑体" pitchFamily="49" charset="-122"/>
            </a:endParaRPr>
          </a:p>
          <a:p>
            <a:r>
              <a:rPr lang="zh-CN" altLang="en-US" sz="1800" b="1" dirty="0" smtClean="0">
                <a:latin typeface="黑体" pitchFamily="49" charset="-122"/>
                <a:ea typeface="黑体" pitchFamily="49" charset="-122"/>
              </a:rPr>
              <a:t>　　</a:t>
            </a:r>
            <a:r>
              <a:rPr lang="en-US" sz="1800" b="1" dirty="0" smtClean="0">
                <a:latin typeface="黑体" pitchFamily="49" charset="-122"/>
                <a:ea typeface="黑体" pitchFamily="49" charset="-122"/>
              </a:rPr>
              <a:t>3.</a:t>
            </a:r>
            <a:r>
              <a:rPr lang="zh-CN" altLang="en-US" sz="1800" b="1" dirty="0" smtClean="0">
                <a:latin typeface="黑体" pitchFamily="49" charset="-122"/>
                <a:ea typeface="黑体" pitchFamily="49" charset="-122"/>
              </a:rPr>
              <a:t>最近一年销售收入在</a:t>
            </a:r>
            <a:r>
              <a:rPr lang="en-US" sz="1800" b="1" dirty="0" smtClean="0">
                <a:latin typeface="黑体" pitchFamily="49" charset="-122"/>
                <a:ea typeface="黑体" pitchFamily="49" charset="-122"/>
              </a:rPr>
              <a:t>2</a:t>
            </a:r>
            <a:r>
              <a:rPr lang="zh-CN" altLang="en-US" sz="1800" b="1" dirty="0" smtClean="0">
                <a:latin typeface="黑体" pitchFamily="49" charset="-122"/>
                <a:ea typeface="黑体" pitchFamily="49" charset="-122"/>
              </a:rPr>
              <a:t>亿元以上的企业，比例不低于</a:t>
            </a:r>
            <a:r>
              <a:rPr lang="en-US" sz="1800" b="1" dirty="0" smtClean="0">
                <a:latin typeface="黑体" pitchFamily="49" charset="-122"/>
                <a:ea typeface="黑体" pitchFamily="49" charset="-122"/>
              </a:rPr>
              <a:t>3%</a:t>
            </a:r>
            <a:r>
              <a:rPr lang="zh-CN" altLang="en-US" sz="1800" b="1" dirty="0" smtClean="0">
                <a:latin typeface="黑体" pitchFamily="49" charset="-122"/>
                <a:ea typeface="黑体" pitchFamily="49" charset="-122"/>
              </a:rPr>
              <a:t>。</a:t>
            </a:r>
            <a:endParaRPr lang="zh-CN" altLang="en-US" sz="1800" dirty="0" smtClean="0">
              <a:latin typeface="黑体" pitchFamily="49" charset="-122"/>
              <a:ea typeface="黑体" pitchFamily="49" charset="-122"/>
            </a:endParaRPr>
          </a:p>
          <a:p>
            <a:r>
              <a:rPr lang="zh-CN" altLang="en-US" sz="1800" b="1" dirty="0" smtClean="0">
                <a:latin typeface="黑体" pitchFamily="49" charset="-122"/>
                <a:ea typeface="黑体" pitchFamily="49" charset="-122"/>
              </a:rPr>
              <a:t>　　其中，企业在中国境内发生的研究开发费用总额占全部研究开发费用总额的比例不低于</a:t>
            </a:r>
            <a:r>
              <a:rPr lang="en-US" sz="1800" b="1" dirty="0" smtClean="0">
                <a:latin typeface="黑体" pitchFamily="49" charset="-122"/>
                <a:ea typeface="黑体" pitchFamily="49" charset="-122"/>
              </a:rPr>
              <a:t>60%</a:t>
            </a:r>
            <a:r>
              <a:rPr lang="zh-CN" altLang="en-US" sz="1800" b="1" dirty="0" smtClean="0">
                <a:latin typeface="黑体" pitchFamily="49" charset="-122"/>
                <a:ea typeface="黑体" pitchFamily="49" charset="-122"/>
              </a:rPr>
              <a:t>；</a:t>
            </a:r>
            <a:endParaRPr lang="zh-CN" altLang="en-US" sz="1800" dirty="0" smtClean="0">
              <a:latin typeface="黑体" pitchFamily="49" charset="-122"/>
              <a:ea typeface="黑体" pitchFamily="49" charset="-122"/>
            </a:endParaRPr>
          </a:p>
          <a:p>
            <a:r>
              <a:rPr lang="zh-CN" altLang="en-US" sz="1800" b="1" dirty="0" smtClean="0">
                <a:latin typeface="黑体" pitchFamily="49" charset="-122"/>
                <a:ea typeface="黑体" pitchFamily="49" charset="-122"/>
              </a:rPr>
              <a:t>　 （六）近一年高新技术产品</a:t>
            </a:r>
            <a:r>
              <a:rPr lang="en-US" sz="1800" b="1" dirty="0" smtClean="0">
                <a:latin typeface="黑体" pitchFamily="49" charset="-122"/>
                <a:ea typeface="黑体" pitchFamily="49" charset="-122"/>
              </a:rPr>
              <a:t>(</a:t>
            </a:r>
            <a:r>
              <a:rPr lang="zh-CN" altLang="en-US" sz="1800" b="1" dirty="0" smtClean="0">
                <a:latin typeface="黑体" pitchFamily="49" charset="-122"/>
                <a:ea typeface="黑体" pitchFamily="49" charset="-122"/>
              </a:rPr>
              <a:t>服务</a:t>
            </a:r>
            <a:r>
              <a:rPr lang="en-US" sz="1800" b="1" dirty="0" smtClean="0">
                <a:latin typeface="黑体" pitchFamily="49" charset="-122"/>
                <a:ea typeface="黑体" pitchFamily="49" charset="-122"/>
              </a:rPr>
              <a:t>)</a:t>
            </a:r>
            <a:r>
              <a:rPr lang="zh-CN" altLang="en-US" sz="1800" b="1" dirty="0" smtClean="0">
                <a:latin typeface="黑体" pitchFamily="49" charset="-122"/>
                <a:ea typeface="黑体" pitchFamily="49" charset="-122"/>
              </a:rPr>
              <a:t>收入占企业同期总收入的比例不低于</a:t>
            </a:r>
            <a:r>
              <a:rPr lang="en-US" sz="1800" b="1" dirty="0" smtClean="0">
                <a:latin typeface="黑体" pitchFamily="49" charset="-122"/>
                <a:ea typeface="黑体" pitchFamily="49" charset="-122"/>
              </a:rPr>
              <a:t>60%</a:t>
            </a:r>
            <a:r>
              <a:rPr lang="zh-CN" altLang="en-US" sz="1800" b="1" dirty="0" smtClean="0">
                <a:latin typeface="黑体" pitchFamily="49" charset="-122"/>
                <a:ea typeface="黑体" pitchFamily="49" charset="-122"/>
              </a:rPr>
              <a:t>；</a:t>
            </a:r>
            <a:r>
              <a:rPr lang="en-US" altLang="zh-CN" sz="1800" b="1" dirty="0" smtClean="0">
                <a:latin typeface="黑体" pitchFamily="49" charset="-122"/>
                <a:ea typeface="黑体" pitchFamily="49" charset="-122"/>
              </a:rPr>
              <a:t>……</a:t>
            </a:r>
            <a:endParaRPr lang="zh-CN" altLang="en-US" sz="1800" dirty="0" smtClean="0">
              <a:latin typeface="黑体" pitchFamily="49" charset="-122"/>
              <a:ea typeface="黑体" pitchFamily="49" charset="-122"/>
            </a:endParaRPr>
          </a:p>
          <a:p>
            <a:endParaRPr lang="zh-CN" altLang="en-US" sz="1800" dirty="0">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pPr>
              <a:defRPr/>
            </a:pPr>
            <a:fld id="{CAEC7859-D912-4F21-85F3-445B83B236B6}" type="slidenum">
              <a:rPr lang="zh-CN" altLang="en-US" smtClean="0"/>
              <a:pPr>
                <a:defRPr/>
              </a:pPr>
              <a:t>13</a:t>
            </a:fld>
            <a:endParaRPr lang="zh-CN"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57171"/>
            <a:ext cx="7758138" cy="571505"/>
          </a:xfrm>
        </p:spPr>
        <p:txBody>
          <a:bodyPr/>
          <a:lstStyle/>
          <a:p>
            <a:r>
              <a:rPr lang="zh-CN" altLang="en-US" sz="2000" b="1" dirty="0" smtClean="0">
                <a:solidFill>
                  <a:srgbClr val="C00000"/>
                </a:solidFill>
                <a:latin typeface="黑体" pitchFamily="49" charset="-122"/>
                <a:ea typeface="黑体" pitchFamily="49" charset="-122"/>
              </a:rPr>
              <a:t>二、增值税发票开具风险分析</a:t>
            </a:r>
            <a:endParaRPr lang="zh-CN" altLang="en-US" sz="2000" dirty="0">
              <a:solidFill>
                <a:srgbClr val="C00000"/>
              </a:solidFill>
            </a:endParaRPr>
          </a:p>
        </p:txBody>
      </p:sp>
      <p:sp>
        <p:nvSpPr>
          <p:cNvPr id="3" name="内容占位符 2"/>
          <p:cNvSpPr>
            <a:spLocks noGrp="1"/>
          </p:cNvSpPr>
          <p:nvPr>
            <p:ph idx="1"/>
          </p:nvPr>
        </p:nvSpPr>
        <p:spPr>
          <a:xfrm>
            <a:off x="457200" y="1071553"/>
            <a:ext cx="7758138" cy="1357322"/>
          </a:xfrm>
          <a:ln>
            <a:solidFill>
              <a:schemeClr val="accent1"/>
            </a:solidFill>
          </a:ln>
        </p:spPr>
        <p:txBody>
          <a:bodyPr/>
          <a:lstStyle/>
          <a:p>
            <a:r>
              <a:rPr lang="zh-CN" altLang="en-US" sz="2000" b="1" dirty="0" smtClean="0">
                <a:latin typeface="黑体" pitchFamily="2" charset="-122"/>
                <a:ea typeface="黑体" pitchFamily="2" charset="-122"/>
              </a:rPr>
              <a:t>    国税发</a:t>
            </a:r>
            <a:r>
              <a:rPr lang="en-US" altLang="zh-CN" sz="2000" b="1" dirty="0" smtClean="0">
                <a:latin typeface="黑体" pitchFamily="2" charset="-122"/>
                <a:ea typeface="黑体" pitchFamily="2" charset="-122"/>
              </a:rPr>
              <a:t>[1995]192</a:t>
            </a:r>
            <a:r>
              <a:rPr lang="zh-CN" altLang="en-US" sz="2000" b="1" dirty="0" smtClean="0">
                <a:latin typeface="黑体" pitchFamily="2" charset="-122"/>
                <a:ea typeface="黑体" pitchFamily="2" charset="-122"/>
              </a:rPr>
              <a:t>号 </a:t>
            </a:r>
            <a:br>
              <a:rPr lang="zh-CN" altLang="en-US" sz="2000" b="1" dirty="0" smtClean="0">
                <a:latin typeface="黑体" pitchFamily="2" charset="-122"/>
                <a:ea typeface="黑体" pitchFamily="2" charset="-122"/>
              </a:rPr>
            </a:br>
            <a:r>
              <a:rPr lang="zh-CN" altLang="en-US" sz="2000" b="1" dirty="0" smtClean="0">
                <a:latin typeface="黑体" pitchFamily="2" charset="-122"/>
                <a:ea typeface="黑体" pitchFamily="2" charset="-122"/>
              </a:rPr>
              <a:t>    纳税人购进货物或应税劳务、支付运输费用，所支付款项的单位，必须与开具抵扣凭证的销货单位，提供劳务的单位一致，才能够申报抵扣进项税额，否则不予抵扣。</a:t>
            </a:r>
            <a:endParaRPr lang="zh-CN" altLang="en-US" sz="2000" dirty="0"/>
          </a:p>
        </p:txBody>
      </p:sp>
      <p:sp>
        <p:nvSpPr>
          <p:cNvPr id="4" name="Rectangle 2"/>
          <p:cNvSpPr txBox="1">
            <a:spLocks/>
          </p:cNvSpPr>
          <p:nvPr/>
        </p:nvSpPr>
        <p:spPr bwMode="auto">
          <a:xfrm>
            <a:off x="500034" y="2643188"/>
            <a:ext cx="7715304" cy="2011366"/>
          </a:xfrm>
          <a:prstGeom prst="rect">
            <a:avLst/>
          </a:prstGeom>
          <a:noFill/>
          <a:ln w="9525">
            <a:solidFill>
              <a:schemeClr val="accent1"/>
            </a:solid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20000"/>
              </a:lnSpc>
              <a:spcBef>
                <a:spcPct val="20000"/>
              </a:spcBef>
              <a:spcAft>
                <a:spcPct val="0"/>
              </a:spcAft>
              <a:buClrTx/>
              <a:buSzTx/>
              <a:buFont typeface="Wingdings" pitchFamily="2" charset="2"/>
              <a:buChar char="l"/>
              <a:tabLst/>
              <a:defRPr/>
            </a:pPr>
            <a:r>
              <a:rPr kumimoji="0" lang="zh-CN" altLang="en-US" sz="2000" b="1" i="0" u="none" strike="noStrike" kern="1200" cap="none" spc="0" normalizeH="0" baseline="0" noProof="0" dirty="0" smtClean="0">
                <a:ln>
                  <a:noFill/>
                </a:ln>
                <a:solidFill>
                  <a:schemeClr val="tx1"/>
                </a:solidFill>
                <a:effectLst/>
                <a:uLnTx/>
                <a:uFillTx/>
                <a:latin typeface="黑体" pitchFamily="2" charset="-122"/>
                <a:ea typeface="黑体" pitchFamily="2" charset="-122"/>
                <a:cs typeface="+mn-cs"/>
              </a:rPr>
              <a:t>    国税函</a:t>
            </a:r>
            <a:r>
              <a:rPr kumimoji="0" lang="en-US" altLang="zh-CN" sz="2000" b="1" i="0" u="none" strike="noStrike" kern="1200" cap="none" spc="0" normalizeH="0" baseline="0" noProof="0" dirty="0" smtClean="0">
                <a:ln>
                  <a:noFill/>
                </a:ln>
                <a:solidFill>
                  <a:schemeClr val="tx1"/>
                </a:solidFill>
                <a:effectLst/>
                <a:uLnTx/>
                <a:uFillTx/>
                <a:latin typeface="黑体" pitchFamily="2" charset="-122"/>
                <a:ea typeface="黑体" pitchFamily="2" charset="-122"/>
                <a:cs typeface="+mn-cs"/>
              </a:rPr>
              <a:t>[2006]1211</a:t>
            </a:r>
            <a:r>
              <a:rPr kumimoji="0" lang="zh-CN" altLang="en-US" sz="2000" b="1" i="0" u="none" strike="noStrike" kern="1200" cap="none" spc="0" normalizeH="0" baseline="0" noProof="0" dirty="0" smtClean="0">
                <a:ln>
                  <a:noFill/>
                </a:ln>
                <a:solidFill>
                  <a:schemeClr val="tx1"/>
                </a:solidFill>
                <a:effectLst/>
                <a:uLnTx/>
                <a:uFillTx/>
                <a:latin typeface="黑体" pitchFamily="2" charset="-122"/>
                <a:ea typeface="黑体" pitchFamily="2" charset="-122"/>
                <a:cs typeface="+mn-cs"/>
              </a:rPr>
              <a:t>号</a:t>
            </a:r>
          </a:p>
          <a:p>
            <a:pPr marL="342900" marR="0" lvl="0" indent="-342900" algn="l" defTabSz="914400" rtl="0" eaLnBrk="1" fontAlgn="base" latinLnBrk="0" hangingPunct="1">
              <a:lnSpc>
                <a:spcPct val="120000"/>
              </a:lnSpc>
              <a:spcBef>
                <a:spcPct val="20000"/>
              </a:spcBef>
              <a:spcAft>
                <a:spcPct val="0"/>
              </a:spcAft>
              <a:buClrTx/>
              <a:buSzTx/>
              <a:buFont typeface="Arial" charset="0"/>
              <a:buNone/>
              <a:tabLst/>
              <a:defRPr/>
            </a:pPr>
            <a:r>
              <a:rPr kumimoji="0" lang="zh-CN" altLang="en-US" sz="2000" b="1" i="0" u="none" strike="noStrike" kern="1200" cap="none" spc="0" normalizeH="0" baseline="0" noProof="0" dirty="0" smtClean="0">
                <a:ln>
                  <a:noFill/>
                </a:ln>
                <a:solidFill>
                  <a:schemeClr val="tx1"/>
                </a:solidFill>
                <a:effectLst/>
                <a:uLnTx/>
                <a:uFillTx/>
                <a:latin typeface="黑体" pitchFamily="2" charset="-122"/>
                <a:ea typeface="黑体" pitchFamily="2" charset="-122"/>
                <a:cs typeface="+mn-cs"/>
              </a:rPr>
              <a:t>   　  对诺基亚各分公司购买货物从供应商取得的增值税专用发票，由总公司统一支付货款，造成购进货物的实际付款单位与发票上注明的购货单位名称不一致的，不属于国税发</a:t>
            </a:r>
            <a:r>
              <a:rPr kumimoji="0" lang="en-US" altLang="zh-CN" sz="2000" b="1" i="0" u="none" strike="noStrike" kern="1200" cap="none" spc="0" normalizeH="0" baseline="0" noProof="0" dirty="0" smtClean="0">
                <a:ln>
                  <a:noFill/>
                </a:ln>
                <a:solidFill>
                  <a:schemeClr val="tx1"/>
                </a:solidFill>
                <a:effectLst/>
                <a:uLnTx/>
                <a:uFillTx/>
                <a:latin typeface="黑体" pitchFamily="2" charset="-122"/>
                <a:ea typeface="黑体" pitchFamily="2" charset="-122"/>
                <a:cs typeface="+mn-cs"/>
              </a:rPr>
              <a:t>[1995]192</a:t>
            </a:r>
            <a:r>
              <a:rPr kumimoji="0" lang="zh-CN" altLang="en-US" sz="2000" b="1" i="0" u="none" strike="noStrike" kern="1200" cap="none" spc="0" normalizeH="0" baseline="0" noProof="0" dirty="0" smtClean="0">
                <a:ln>
                  <a:noFill/>
                </a:ln>
                <a:solidFill>
                  <a:schemeClr val="tx1"/>
                </a:solidFill>
                <a:effectLst/>
                <a:uLnTx/>
                <a:uFillTx/>
                <a:latin typeface="黑体" pitchFamily="2" charset="-122"/>
                <a:ea typeface="黑体" pitchFamily="2" charset="-122"/>
                <a:cs typeface="+mn-cs"/>
              </a:rPr>
              <a:t>号有关规定的情形，允许其抵扣增值税进项税额。</a:t>
            </a:r>
          </a:p>
        </p:txBody>
      </p:sp>
      <p:sp>
        <p:nvSpPr>
          <p:cNvPr id="5" name="灯片编号占位符 4"/>
          <p:cNvSpPr>
            <a:spLocks noGrp="1"/>
          </p:cNvSpPr>
          <p:nvPr>
            <p:ph type="sldNum" sz="quarter" idx="12"/>
          </p:nvPr>
        </p:nvSpPr>
        <p:spPr/>
        <p:txBody>
          <a:bodyPr/>
          <a:lstStyle/>
          <a:p>
            <a:pPr>
              <a:defRPr/>
            </a:pPr>
            <a:fld id="{CAEC7859-D912-4F21-85F3-445B83B236B6}" type="slidenum">
              <a:rPr lang="zh-CN" altLang="en-US" smtClean="0"/>
              <a:pPr>
                <a:defRPr/>
              </a:pPr>
              <a:t>14</a:t>
            </a:fld>
            <a:endParaRPr lang="zh-CN" alt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p:cNvSpPr>
          <p:nvPr>
            <p:ph idx="4294967295"/>
          </p:nvPr>
        </p:nvSpPr>
        <p:spPr>
          <a:xfrm>
            <a:off x="457200" y="627063"/>
            <a:ext cx="7859713" cy="3087695"/>
          </a:xfrm>
          <a:ln>
            <a:solidFill>
              <a:schemeClr val="accent1"/>
            </a:solidFill>
          </a:ln>
        </p:spPr>
        <p:txBody>
          <a:bodyPr/>
          <a:lstStyle/>
          <a:p>
            <a:pPr eaLnBrk="1" hangingPunct="1">
              <a:lnSpc>
                <a:spcPct val="120000"/>
              </a:lnSpc>
              <a:buFont typeface="Wingdings" pitchFamily="2" charset="2"/>
              <a:buChar char="l"/>
            </a:pPr>
            <a:r>
              <a:rPr lang="zh-CN" altLang="en-US" sz="2000" b="1" dirty="0" smtClean="0">
                <a:latin typeface="黑体" pitchFamily="2" charset="-122"/>
                <a:ea typeface="黑体" pitchFamily="2" charset="-122"/>
              </a:rPr>
              <a:t>    国税发［</a:t>
            </a:r>
            <a:r>
              <a:rPr lang="en-US" altLang="zh-CN" sz="2000" b="1" dirty="0" smtClean="0">
                <a:latin typeface="黑体" pitchFamily="2" charset="-122"/>
                <a:ea typeface="黑体" pitchFamily="2" charset="-122"/>
              </a:rPr>
              <a:t>2000</a:t>
            </a:r>
            <a:r>
              <a:rPr lang="zh-CN" altLang="en-US" sz="2000" b="1" dirty="0" smtClean="0">
                <a:latin typeface="黑体" pitchFamily="2" charset="-122"/>
                <a:ea typeface="黑体" pitchFamily="2" charset="-122"/>
              </a:rPr>
              <a:t>］</a:t>
            </a:r>
            <a:r>
              <a:rPr lang="en-US" altLang="zh-CN" sz="2000" b="1" dirty="0" smtClean="0">
                <a:latin typeface="黑体" pitchFamily="2" charset="-122"/>
                <a:ea typeface="黑体" pitchFamily="2" charset="-122"/>
              </a:rPr>
              <a:t>182</a:t>
            </a:r>
            <a:r>
              <a:rPr lang="zh-CN" altLang="en-US" sz="2000" b="1" dirty="0" smtClean="0">
                <a:latin typeface="黑体" pitchFamily="2" charset="-122"/>
                <a:ea typeface="黑体" pitchFamily="2" charset="-122"/>
              </a:rPr>
              <a:t>号</a:t>
            </a:r>
            <a:br>
              <a:rPr lang="zh-CN" altLang="en-US" sz="2000" b="1" dirty="0" smtClean="0">
                <a:latin typeface="黑体" pitchFamily="2" charset="-122"/>
                <a:ea typeface="黑体" pitchFamily="2" charset="-122"/>
              </a:rPr>
            </a:br>
            <a:r>
              <a:rPr lang="zh-CN" altLang="en-US" sz="2000" b="1" dirty="0" smtClean="0">
                <a:latin typeface="黑体" pitchFamily="2" charset="-122"/>
                <a:ea typeface="黑体" pitchFamily="2" charset="-122"/>
              </a:rPr>
              <a:t>    有下列情形之一的，无论购货方</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受票方</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与销售方是否进行了实际的交易，增值税专用发票所注明的数量、金额与实际交易是否相符，购货方向税务机关申请抵扣进项税款或者出口退税的，对其均应按偷税或者骗取出口退税处理。    </a:t>
            </a:r>
            <a:r>
              <a:rPr lang="en-US" altLang="zh-CN" sz="2000" b="1" dirty="0" smtClean="0">
                <a:latin typeface="黑体" pitchFamily="2" charset="-122"/>
                <a:ea typeface="黑体" pitchFamily="2" charset="-122"/>
              </a:rPr>
              <a:t>……</a:t>
            </a:r>
            <a:endParaRPr lang="zh-CN" altLang="en-US" sz="2000" b="1" dirty="0" smtClean="0">
              <a:latin typeface="黑体" pitchFamily="2" charset="-122"/>
              <a:ea typeface="黑体" pitchFamily="2" charset="-122"/>
            </a:endParaRPr>
          </a:p>
          <a:p>
            <a:pPr eaLnBrk="1" hangingPunct="1">
              <a:lnSpc>
                <a:spcPct val="120000"/>
              </a:lnSpc>
              <a:buNone/>
            </a:pPr>
            <a:r>
              <a:rPr lang="zh-CN" altLang="en-US" sz="2000" b="1" dirty="0" smtClean="0">
                <a:latin typeface="黑体" pitchFamily="2" charset="-122"/>
                <a:ea typeface="黑体" pitchFamily="2" charset="-122"/>
              </a:rPr>
              <a:t>    二、购货方取得的增值税专用发票所注明的销售方名称、印章与其进行实际交易的销售方不符的，即</a:t>
            </a:r>
            <a:r>
              <a:rPr lang="en-US" altLang="zh-CN" sz="2000" b="1" dirty="0" smtClean="0">
                <a:latin typeface="黑体" pitchFamily="49" charset="-122"/>
                <a:ea typeface="黑体" pitchFamily="49" charset="-122"/>
              </a:rPr>
              <a:t>134</a:t>
            </a:r>
            <a:r>
              <a:rPr lang="zh-CN" altLang="en-US" sz="2000" b="1" dirty="0" smtClean="0">
                <a:latin typeface="黑体" pitchFamily="49" charset="-122"/>
                <a:ea typeface="黑体" pitchFamily="49" charset="-122"/>
              </a:rPr>
              <a:t>号文件第二条法规的</a:t>
            </a:r>
            <a:r>
              <a:rPr lang="zh-CN" altLang="en-US" sz="2000" b="1" dirty="0" smtClean="0">
                <a:latin typeface="Gulim" pitchFamily="34" charset="-127"/>
                <a:ea typeface="黑体" pitchFamily="2" charset="-122"/>
              </a:rPr>
              <a:t>“</a:t>
            </a:r>
            <a:r>
              <a:rPr lang="zh-CN" altLang="en-US" sz="2000" b="1" dirty="0" smtClean="0">
                <a:latin typeface="黑体" pitchFamily="2" charset="-122"/>
                <a:ea typeface="黑体" pitchFamily="2" charset="-122"/>
              </a:rPr>
              <a:t>购货方从销售方取得第三方开具的专用发票</a:t>
            </a:r>
            <a:r>
              <a:rPr lang="zh-CN" altLang="en-US" sz="2000" b="1" dirty="0" smtClean="0">
                <a:latin typeface="Gulim" pitchFamily="34" charset="-127"/>
                <a:ea typeface="黑体" pitchFamily="2" charset="-122"/>
              </a:rPr>
              <a:t>”的</a:t>
            </a:r>
            <a:r>
              <a:rPr lang="zh-CN" altLang="en-US" sz="2000" b="1" dirty="0" smtClean="0">
                <a:latin typeface="黑体" pitchFamily="2" charset="-122"/>
                <a:ea typeface="黑体" pitchFamily="2" charset="-122"/>
              </a:rPr>
              <a:t>情况。</a:t>
            </a:r>
            <a:r>
              <a:rPr lang="en-US" altLang="zh-CN" sz="2000" b="1" dirty="0" smtClean="0">
                <a:latin typeface="黑体" pitchFamily="2" charset="-122"/>
                <a:ea typeface="黑体" pitchFamily="2" charset="-122"/>
              </a:rPr>
              <a:t>     </a:t>
            </a:r>
            <a:r>
              <a:rPr lang="en-US" altLang="zh-CN" sz="2000" b="1" dirty="0" smtClean="0">
                <a:latin typeface="Gulim" pitchFamily="34" charset="-127"/>
                <a:ea typeface="黑体" pitchFamily="2" charset="-122"/>
              </a:rPr>
              <a:t>……</a:t>
            </a:r>
            <a:endParaRPr lang="zh-CN" altLang="en-US" sz="2000" dirty="0" smtClean="0">
              <a:latin typeface="黑体" pitchFamily="2" charset="-122"/>
              <a:ea typeface="黑体" pitchFamily="2" charset="-122"/>
            </a:endParaRPr>
          </a:p>
        </p:txBody>
      </p:sp>
      <p:sp>
        <p:nvSpPr>
          <p:cNvPr id="4" name="灯片编号占位符 3"/>
          <p:cNvSpPr>
            <a:spLocks noGrp="1"/>
          </p:cNvSpPr>
          <p:nvPr>
            <p:ph type="sldNum" sz="quarter" idx="12"/>
          </p:nvPr>
        </p:nvSpPr>
        <p:spPr/>
        <p:txBody>
          <a:bodyPr/>
          <a:lstStyle/>
          <a:p>
            <a:pPr>
              <a:defRPr/>
            </a:pPr>
            <a:fld id="{515509F9-B6A6-4A98-B23D-C9110DC7ACDA}" type="slidenum">
              <a:rPr lang="zh-CN" altLang="en-US" smtClean="0"/>
              <a:pPr>
                <a:defRPr/>
              </a:pPr>
              <a:t>15</a:t>
            </a:fld>
            <a:endParaRPr lang="zh-CN" alt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00034" y="714362"/>
            <a:ext cx="7972452" cy="2286017"/>
          </a:xfrm>
          <a:ln>
            <a:solidFill>
              <a:schemeClr val="accent1"/>
            </a:solidFill>
          </a:ln>
        </p:spPr>
        <p:txBody>
          <a:bodyPr/>
          <a:lstStyle/>
          <a:p>
            <a:pPr eaLnBrk="1">
              <a:lnSpc>
                <a:spcPts val="2800"/>
              </a:lnSpc>
            </a:pPr>
            <a:r>
              <a:rPr lang="zh-CN" altLang="en-US" sz="2000" b="1" dirty="0" smtClean="0">
                <a:latin typeface="黑体" pitchFamily="49" charset="-122"/>
                <a:ea typeface="黑体" pitchFamily="49" charset="-122"/>
              </a:rPr>
              <a:t>    国税发</a:t>
            </a:r>
            <a:r>
              <a:rPr lang="en-US" altLang="zh-CN" sz="2000" b="1" dirty="0" smtClean="0">
                <a:latin typeface="黑体" pitchFamily="49" charset="-122"/>
                <a:ea typeface="黑体" pitchFamily="49" charset="-122"/>
              </a:rPr>
              <a:t>[1997]134</a:t>
            </a:r>
            <a:r>
              <a:rPr lang="zh-CN" altLang="en-US" sz="2000" b="1" dirty="0" smtClean="0">
                <a:latin typeface="黑体" pitchFamily="49" charset="-122"/>
                <a:ea typeface="黑体" pitchFamily="49" charset="-122"/>
              </a:rPr>
              <a:t>号第二条 </a:t>
            </a:r>
            <a:endParaRPr lang="en-US" altLang="zh-CN" sz="2000" b="1" dirty="0" smtClean="0">
              <a:latin typeface="黑体" pitchFamily="49" charset="-122"/>
              <a:ea typeface="黑体" pitchFamily="49" charset="-122"/>
            </a:endParaRPr>
          </a:p>
          <a:p>
            <a:pPr eaLnBrk="1">
              <a:lnSpc>
                <a:spcPts val="2800"/>
              </a:lnSpc>
            </a:pPr>
            <a:r>
              <a:rPr lang="zh-CN" altLang="en-US" sz="2000" b="1" dirty="0" smtClean="0">
                <a:latin typeface="黑体" pitchFamily="49" charset="-122"/>
                <a:ea typeface="黑体" pitchFamily="49" charset="-122"/>
              </a:rPr>
              <a:t>    在货物交易中，购货方从销售方取得第三方开具的专用发票，或者从销货地以外的地区取得专用发票，向税务机关申报抵扣税款或者申请出口退税的，应当按偷税、骗取出口退税处理，依照</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中华人民共和国税收征收管理法</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及有关法规追缴税款，处以偷税、骗税数额五倍以下的罚款。</a:t>
            </a:r>
          </a:p>
          <a:p>
            <a:endParaRPr lang="zh-CN" altLang="en-US" sz="2000" b="1" dirty="0">
              <a:latin typeface="黑体" pitchFamily="49" charset="-122"/>
              <a:ea typeface="黑体" pitchFamily="49" charset="-122"/>
            </a:endParaRPr>
          </a:p>
        </p:txBody>
      </p:sp>
      <p:sp>
        <p:nvSpPr>
          <p:cNvPr id="4" name="矩形 3"/>
          <p:cNvSpPr/>
          <p:nvPr/>
        </p:nvSpPr>
        <p:spPr>
          <a:xfrm>
            <a:off x="1714480" y="3429006"/>
            <a:ext cx="914400"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A</a:t>
            </a:r>
            <a:endParaRPr lang="zh-CN" altLang="en-US" dirty="0"/>
          </a:p>
        </p:txBody>
      </p:sp>
      <p:sp>
        <p:nvSpPr>
          <p:cNvPr id="5" name="矩形 4"/>
          <p:cNvSpPr/>
          <p:nvPr/>
        </p:nvSpPr>
        <p:spPr>
          <a:xfrm>
            <a:off x="3857620" y="3429006"/>
            <a:ext cx="914400"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B</a:t>
            </a:r>
            <a:endParaRPr lang="zh-CN" altLang="en-US" dirty="0"/>
          </a:p>
        </p:txBody>
      </p:sp>
      <p:sp>
        <p:nvSpPr>
          <p:cNvPr id="6" name="矩形 5"/>
          <p:cNvSpPr/>
          <p:nvPr/>
        </p:nvSpPr>
        <p:spPr>
          <a:xfrm>
            <a:off x="5857884" y="3429006"/>
            <a:ext cx="914400"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C</a:t>
            </a:r>
            <a:endParaRPr lang="zh-CN" altLang="en-US" dirty="0"/>
          </a:p>
        </p:txBody>
      </p:sp>
      <p:sp>
        <p:nvSpPr>
          <p:cNvPr id="7" name="右箭头 6"/>
          <p:cNvSpPr/>
          <p:nvPr/>
        </p:nvSpPr>
        <p:spPr>
          <a:xfrm>
            <a:off x="2786050" y="3571882"/>
            <a:ext cx="928694" cy="21431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右箭头 7"/>
          <p:cNvSpPr/>
          <p:nvPr/>
        </p:nvSpPr>
        <p:spPr>
          <a:xfrm>
            <a:off x="4857752" y="3571882"/>
            <a:ext cx="857256" cy="21431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左弧形箭头 8"/>
          <p:cNvSpPr/>
          <p:nvPr/>
        </p:nvSpPr>
        <p:spPr>
          <a:xfrm rot="16200000">
            <a:off x="4107651" y="2178844"/>
            <a:ext cx="428630" cy="4214839"/>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0" name="乘号 9"/>
          <p:cNvSpPr/>
          <p:nvPr/>
        </p:nvSpPr>
        <p:spPr>
          <a:xfrm>
            <a:off x="4000496" y="4214824"/>
            <a:ext cx="714380" cy="571504"/>
          </a:xfrm>
          <a:prstGeom prst="mathMultiply">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灯片编号占位符 10"/>
          <p:cNvSpPr>
            <a:spLocks noGrp="1"/>
          </p:cNvSpPr>
          <p:nvPr>
            <p:ph type="sldNum" sz="quarter" idx="12"/>
          </p:nvPr>
        </p:nvSpPr>
        <p:spPr/>
        <p:txBody>
          <a:bodyPr/>
          <a:lstStyle/>
          <a:p>
            <a:pPr>
              <a:defRPr/>
            </a:pPr>
            <a:fld id="{CAEC7859-D912-4F21-85F3-445B83B236B6}" type="slidenum">
              <a:rPr lang="zh-CN" altLang="en-US" smtClean="0"/>
              <a:pPr>
                <a:defRPr/>
              </a:pPr>
              <a:t>16</a:t>
            </a:fld>
            <a:endParaRPr lang="zh-CN" alt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3"/>
          <p:cNvSpPr>
            <a:spLocks noGrp="1"/>
          </p:cNvSpPr>
          <p:nvPr>
            <p:ph type="body" idx="1"/>
          </p:nvPr>
        </p:nvSpPr>
        <p:spPr>
          <a:xfrm>
            <a:off x="457200" y="771525"/>
            <a:ext cx="7901014" cy="2014539"/>
          </a:xfrm>
          <a:ln>
            <a:solidFill>
              <a:schemeClr val="accent1"/>
            </a:solidFill>
          </a:ln>
        </p:spPr>
        <p:txBody>
          <a:bodyPr/>
          <a:lstStyle/>
          <a:p>
            <a:pPr>
              <a:lnSpc>
                <a:spcPct val="120000"/>
              </a:lnSpc>
            </a:pPr>
            <a:r>
              <a:rPr lang="zh-CN" altLang="en-US" sz="2000" b="1" dirty="0" smtClean="0">
                <a:latin typeface="黑体" pitchFamily="2" charset="-122"/>
                <a:ea typeface="黑体" pitchFamily="2" charset="-122"/>
              </a:rPr>
              <a:t>    国家税务总局公告</a:t>
            </a:r>
            <a:r>
              <a:rPr lang="en-US" altLang="zh-CN" sz="2000" b="1" dirty="0" smtClean="0">
                <a:latin typeface="黑体" pitchFamily="2" charset="-122"/>
                <a:ea typeface="黑体" pitchFamily="2" charset="-122"/>
              </a:rPr>
              <a:t>2012</a:t>
            </a:r>
            <a:r>
              <a:rPr lang="zh-CN" altLang="en-US" sz="2000" b="1" dirty="0" smtClean="0">
                <a:latin typeface="黑体" pitchFamily="2" charset="-122"/>
                <a:ea typeface="黑体" pitchFamily="2" charset="-122"/>
              </a:rPr>
              <a:t>年第</a:t>
            </a:r>
            <a:r>
              <a:rPr lang="en-US" altLang="zh-CN" sz="2000" b="1" dirty="0" smtClean="0">
                <a:latin typeface="黑体" pitchFamily="2" charset="-122"/>
                <a:ea typeface="黑体" pitchFamily="2" charset="-122"/>
              </a:rPr>
              <a:t>33</a:t>
            </a:r>
            <a:r>
              <a:rPr lang="zh-CN" altLang="en-US" sz="2000" b="1" dirty="0" smtClean="0">
                <a:latin typeface="黑体" pitchFamily="2" charset="-122"/>
                <a:ea typeface="黑体" pitchFamily="2" charset="-122"/>
              </a:rPr>
              <a:t>号 </a:t>
            </a:r>
          </a:p>
          <a:p>
            <a:pPr>
              <a:lnSpc>
                <a:spcPct val="120000"/>
              </a:lnSpc>
            </a:pPr>
            <a:r>
              <a:rPr lang="zh-CN" altLang="en-US" sz="2000" b="1" dirty="0" smtClean="0">
                <a:latin typeface="黑体" pitchFamily="2" charset="-122"/>
                <a:ea typeface="黑体" pitchFamily="2" charset="-122"/>
              </a:rPr>
              <a:t>　　税务机关对纳税人虚开增值税专用发票的行为，应按</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中华人民共和国税收征收管理法</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及</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发票管理办法</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的有关规定给予处罚。纳税人取得虚开的增值税专用发票，不得作为增值税合法有效的扣税凭证抵扣其进项税额。</a:t>
            </a:r>
          </a:p>
        </p:txBody>
      </p:sp>
      <p:sp>
        <p:nvSpPr>
          <p:cNvPr id="3" name="灯片编号占位符 2"/>
          <p:cNvSpPr>
            <a:spLocks noGrp="1"/>
          </p:cNvSpPr>
          <p:nvPr>
            <p:ph type="sldNum" sz="quarter" idx="12"/>
          </p:nvPr>
        </p:nvSpPr>
        <p:spPr/>
        <p:txBody>
          <a:bodyPr/>
          <a:lstStyle/>
          <a:p>
            <a:pPr>
              <a:defRPr/>
            </a:pPr>
            <a:fld id="{CAEC7859-D912-4F21-85F3-445B83B236B6}" type="slidenum">
              <a:rPr lang="zh-CN" altLang="en-US" smtClean="0"/>
              <a:pPr>
                <a:defRPr/>
              </a:pPr>
              <a:t>17</a:t>
            </a:fld>
            <a:endParaRPr lang="zh-CN"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00034" y="714363"/>
            <a:ext cx="7758138" cy="2143140"/>
          </a:xfrm>
          <a:ln>
            <a:solidFill>
              <a:schemeClr val="accent1"/>
            </a:solidFill>
          </a:ln>
        </p:spPr>
        <p:txBody>
          <a:bodyPr/>
          <a:lstStyle/>
          <a:p>
            <a:r>
              <a:rPr lang="zh-CN" altLang="en-US" sz="2000" b="1" dirty="0" smtClean="0">
                <a:latin typeface="黑体" pitchFamily="49" charset="-122"/>
                <a:ea typeface="黑体" pitchFamily="49" charset="-122"/>
              </a:rPr>
              <a:t>    虚开增值税专用发票，是指有为他人虚开、为自己虚开、让他人为自己虚开、介绍他人虚开行为之一的，违反有关规范，使国家造成损失的行为。</a:t>
            </a:r>
            <a:endParaRPr lang="en-US" altLang="zh-CN" sz="2000" b="1" dirty="0" smtClean="0">
              <a:latin typeface="黑体" pitchFamily="49" charset="-122"/>
              <a:ea typeface="黑体" pitchFamily="49" charset="-122"/>
            </a:endParaRPr>
          </a:p>
          <a:p>
            <a:r>
              <a:rPr lang="zh-CN" altLang="en-US" sz="2000" b="1" dirty="0" smtClean="0">
                <a:latin typeface="黑体" pitchFamily="49" charset="-122"/>
                <a:ea typeface="黑体" pitchFamily="49" charset="-122"/>
              </a:rPr>
              <a:t>    最高人民法院</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关于适用</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全国人民代表大会常务委员会关于惩治虚开、伪造和非法出售增值税专用发票犯罪的决定</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若干问题的解释</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之规定，具有下列行为之一的，即属本罪的虚开：</a:t>
            </a:r>
            <a:endParaRPr lang="zh-CN" altLang="en-US" sz="2000" dirty="0"/>
          </a:p>
        </p:txBody>
      </p:sp>
      <p:sp>
        <p:nvSpPr>
          <p:cNvPr id="4" name="灯片编号占位符 3"/>
          <p:cNvSpPr>
            <a:spLocks noGrp="1"/>
          </p:cNvSpPr>
          <p:nvPr>
            <p:ph type="sldNum" sz="quarter" idx="12"/>
          </p:nvPr>
        </p:nvSpPr>
        <p:spPr/>
        <p:txBody>
          <a:bodyPr/>
          <a:lstStyle/>
          <a:p>
            <a:pPr>
              <a:defRPr/>
            </a:pPr>
            <a:fld id="{CAEC7859-D912-4F21-85F3-445B83B236B6}" type="slidenum">
              <a:rPr lang="zh-CN" altLang="en-US" smtClean="0"/>
              <a:pPr>
                <a:defRPr/>
              </a:pPr>
              <a:t>18</a:t>
            </a:fld>
            <a:endParaRPr lang="zh-CN" alt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857239"/>
            <a:ext cx="7901014" cy="2357454"/>
          </a:xfrm>
          <a:ln>
            <a:solidFill>
              <a:schemeClr val="accent1"/>
            </a:solidFill>
          </a:ln>
        </p:spPr>
        <p:txBody>
          <a:bodyPr/>
          <a:lstStyle/>
          <a:p>
            <a:pPr eaLnBrk="1">
              <a:lnSpc>
                <a:spcPts val="2800"/>
              </a:lnSpc>
            </a:pPr>
            <a:r>
              <a:rPr lang="zh-CN" altLang="en-US" sz="2000" b="1" dirty="0" smtClean="0">
                <a:latin typeface="黑体" pitchFamily="49" charset="-122"/>
                <a:ea typeface="黑体" pitchFamily="49" charset="-122"/>
              </a:rPr>
              <a:t>  （</a:t>
            </a:r>
            <a:r>
              <a:rPr lang="en-US" sz="2000" b="1" dirty="0" smtClean="0">
                <a:latin typeface="黑体" pitchFamily="49" charset="-122"/>
                <a:ea typeface="黑体" pitchFamily="49" charset="-122"/>
              </a:rPr>
              <a:t>1</a:t>
            </a:r>
            <a:r>
              <a:rPr lang="zh-CN" altLang="en-US" sz="2000" b="1" dirty="0" smtClean="0">
                <a:latin typeface="黑体" pitchFamily="49" charset="-122"/>
                <a:ea typeface="黑体" pitchFamily="49" charset="-122"/>
              </a:rPr>
              <a:t>）没有货物购销或者没有提供或接受应税劳务而为他人、为自己、让他人为自己、介绍他人开具；</a:t>
            </a:r>
          </a:p>
          <a:p>
            <a:pPr eaLnBrk="1">
              <a:lnSpc>
                <a:spcPts val="2800"/>
              </a:lnSpc>
            </a:pPr>
            <a:r>
              <a:rPr lang="zh-CN" altLang="en-US" sz="2000" b="1" dirty="0" smtClean="0">
                <a:latin typeface="黑体" pitchFamily="49" charset="-122"/>
                <a:ea typeface="黑体" pitchFamily="49" charset="-122"/>
              </a:rPr>
              <a:t>  （</a:t>
            </a:r>
            <a:r>
              <a:rPr lang="en-US" sz="2000" b="1" dirty="0" smtClean="0">
                <a:latin typeface="黑体" pitchFamily="49" charset="-122"/>
                <a:ea typeface="黑体" pitchFamily="49" charset="-122"/>
              </a:rPr>
              <a:t>2</a:t>
            </a:r>
            <a:r>
              <a:rPr lang="zh-CN" altLang="en-US" sz="2000" b="1" dirty="0" smtClean="0">
                <a:latin typeface="黑体" pitchFamily="49" charset="-122"/>
                <a:ea typeface="黑体" pitchFamily="49" charset="-122"/>
              </a:rPr>
              <a:t>）有货物购销或者提供或接受民应税劳务但为他人、为自已、让他人为自己、介绍他人开具数量或者金额不实；</a:t>
            </a:r>
          </a:p>
          <a:p>
            <a:pPr eaLnBrk="1">
              <a:lnSpc>
                <a:spcPts val="2800"/>
              </a:lnSpc>
            </a:pPr>
            <a:r>
              <a:rPr lang="zh-CN" altLang="en-US" sz="2000" b="1" dirty="0" smtClean="0">
                <a:latin typeface="黑体" pitchFamily="49" charset="-122"/>
                <a:ea typeface="黑体" pitchFamily="49" charset="-122"/>
              </a:rPr>
              <a:t>  （</a:t>
            </a:r>
            <a:r>
              <a:rPr lang="en-US" sz="2000" b="1" dirty="0" smtClean="0">
                <a:latin typeface="黑体" pitchFamily="49" charset="-122"/>
                <a:ea typeface="黑体" pitchFamily="49" charset="-122"/>
              </a:rPr>
              <a:t>3</a:t>
            </a:r>
            <a:r>
              <a:rPr lang="zh-CN" altLang="en-US" sz="2000" b="1" dirty="0" smtClean="0">
                <a:latin typeface="黑体" pitchFamily="49" charset="-122"/>
                <a:ea typeface="黑体" pitchFamily="49" charset="-122"/>
              </a:rPr>
              <a:t>）进行实际经营活动，但他人为自己代开其余的对不能反映纳税情况的有关内容作虚假填写。</a:t>
            </a:r>
            <a:endParaRPr lang="zh-CN" altLang="en-US" sz="2000" b="1" dirty="0">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pPr>
              <a:defRPr/>
            </a:pPr>
            <a:fld id="{CAEC7859-D912-4F21-85F3-445B83B236B6}" type="slidenum">
              <a:rPr lang="zh-CN" altLang="en-US" smtClean="0"/>
              <a:pPr>
                <a:defRPr/>
              </a:pPr>
              <a:t>19</a:t>
            </a:fld>
            <a:endParaRPr lang="zh-CN" alt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p:cNvSpPr>
          <p:nvPr>
            <p:ph type="title"/>
          </p:nvPr>
        </p:nvSpPr>
        <p:spPr>
          <a:xfrm>
            <a:off x="1928794" y="714362"/>
            <a:ext cx="4143404" cy="431800"/>
          </a:xfrm>
        </p:spPr>
        <p:txBody>
          <a:bodyPr/>
          <a:lstStyle/>
          <a:p>
            <a:pPr eaLnBrk="1" hangingPunct="1"/>
            <a:r>
              <a:rPr lang="zh-CN" altLang="en-US" sz="2200" b="1" dirty="0" smtClean="0">
                <a:solidFill>
                  <a:schemeClr val="hlink"/>
                </a:solidFill>
                <a:latin typeface="黑体" pitchFamily="49" charset="-122"/>
                <a:ea typeface="黑体" pitchFamily="49" charset="-122"/>
              </a:rPr>
              <a:t>主要内容</a:t>
            </a:r>
          </a:p>
        </p:txBody>
      </p:sp>
      <p:sp>
        <p:nvSpPr>
          <p:cNvPr id="16386" name="Rectangle 3"/>
          <p:cNvSpPr>
            <a:spLocks noGrp="1"/>
          </p:cNvSpPr>
          <p:nvPr>
            <p:ph idx="1"/>
          </p:nvPr>
        </p:nvSpPr>
        <p:spPr>
          <a:xfrm>
            <a:off x="2214546" y="1500180"/>
            <a:ext cx="3643338" cy="2222508"/>
          </a:xfrm>
        </p:spPr>
        <p:txBody>
          <a:bodyPr/>
          <a:lstStyle/>
          <a:p>
            <a:pPr>
              <a:lnSpc>
                <a:spcPts val="2800"/>
              </a:lnSpc>
              <a:buNone/>
            </a:pPr>
            <a:r>
              <a:rPr lang="zh-CN" altLang="en-US" sz="2000" b="1" dirty="0" smtClean="0">
                <a:latin typeface="黑体" pitchFamily="49" charset="-122"/>
                <a:ea typeface="黑体" pitchFamily="49" charset="-122"/>
              </a:rPr>
              <a:t>一、增值税与所得税税负分析</a:t>
            </a:r>
          </a:p>
          <a:p>
            <a:pPr>
              <a:lnSpc>
                <a:spcPts val="2800"/>
              </a:lnSpc>
              <a:buNone/>
            </a:pPr>
            <a:r>
              <a:rPr lang="zh-CN" altLang="en-US" sz="2000" b="1" dirty="0" smtClean="0">
                <a:latin typeface="黑体" pitchFamily="49" charset="-122"/>
                <a:ea typeface="黑体" pitchFamily="49" charset="-122"/>
              </a:rPr>
              <a:t>二、增值税发票开具风险分析</a:t>
            </a:r>
            <a:endParaRPr lang="en-US" altLang="zh-CN" sz="2000" b="1" dirty="0" smtClean="0">
              <a:latin typeface="黑体" pitchFamily="49" charset="-122"/>
              <a:ea typeface="黑体" pitchFamily="49" charset="-122"/>
            </a:endParaRPr>
          </a:p>
          <a:p>
            <a:pPr>
              <a:lnSpc>
                <a:spcPts val="2800"/>
              </a:lnSpc>
              <a:buNone/>
            </a:pPr>
            <a:r>
              <a:rPr lang="zh-CN" altLang="en-US" sz="2000" b="1" dirty="0" smtClean="0">
                <a:latin typeface="黑体" pitchFamily="49" charset="-122"/>
                <a:ea typeface="黑体" pitchFamily="49" charset="-122"/>
              </a:rPr>
              <a:t>三、营销费用税前扣除的分析</a:t>
            </a:r>
          </a:p>
          <a:p>
            <a:pPr>
              <a:lnSpc>
                <a:spcPts val="2800"/>
              </a:lnSpc>
              <a:buNone/>
            </a:pPr>
            <a:r>
              <a:rPr lang="zh-CN" altLang="en-US" sz="2000" b="1" dirty="0" smtClean="0">
                <a:latin typeface="黑体" pitchFamily="49" charset="-122"/>
                <a:ea typeface="黑体" pitchFamily="49" charset="-122"/>
              </a:rPr>
              <a:t>四、个人所得税扣缴风险分析</a:t>
            </a:r>
            <a:endParaRPr lang="zh-CN" altLang="en-US" sz="2000" b="1" dirty="0" smtClean="0">
              <a:solidFill>
                <a:schemeClr val="hlink"/>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pPr>
              <a:defRPr/>
            </a:pPr>
            <a:fld id="{CAEC7859-D912-4F21-85F3-445B83B236B6}" type="slidenum">
              <a:rPr lang="zh-CN" altLang="en-US" smtClean="0"/>
              <a:pPr>
                <a:defRPr/>
              </a:pPr>
              <a:t>2</a:t>
            </a:fld>
            <a:endParaRPr lang="zh-CN" alt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857239"/>
            <a:ext cx="7758138" cy="2214578"/>
          </a:xfrm>
          <a:ln>
            <a:solidFill>
              <a:schemeClr val="accent1"/>
            </a:solidFill>
          </a:ln>
        </p:spPr>
        <p:txBody>
          <a:bodyPr/>
          <a:lstStyle/>
          <a:p>
            <a:pPr>
              <a:lnSpc>
                <a:spcPts val="2800"/>
              </a:lnSpc>
            </a:pPr>
            <a:r>
              <a:rPr lang="zh-CN" altLang="en-US" sz="2000" b="1" dirty="0" smtClean="0">
                <a:latin typeface="黑体" pitchFamily="49" charset="-122"/>
                <a:ea typeface="黑体" pitchFamily="49" charset="-122"/>
              </a:rPr>
              <a:t>    虚开增值税专用发票的具体行为方式有以下四种：</a:t>
            </a:r>
          </a:p>
          <a:p>
            <a:pPr>
              <a:lnSpc>
                <a:spcPts val="2800"/>
              </a:lnSpc>
            </a:pPr>
            <a:r>
              <a:rPr lang="en-US" sz="2000" b="1" dirty="0" smtClean="0">
                <a:latin typeface="黑体" pitchFamily="49" charset="-122"/>
                <a:ea typeface="黑体" pitchFamily="49" charset="-122"/>
              </a:rPr>
              <a:t>    1</a:t>
            </a:r>
            <a:r>
              <a:rPr lang="zh-CN" altLang="en-US" sz="2000" b="1" dirty="0" smtClean="0">
                <a:latin typeface="黑体" pitchFamily="49" charset="-122"/>
                <a:ea typeface="黑体" pitchFamily="49" charset="-122"/>
              </a:rPr>
              <a:t>、为他人虚开增值税专用发票，指合法拥有增值税专用发票的单位或者个人，明知他人没有货物购销或者没有提供或接受应税劳务而为其开具增值税专用发票，或者即使有货物购销或者提供了应税劳务但为其开具数量或者金额不实的增值税专用发票或用于骗取出口退税、抵扣税款的其他发票的行为。</a:t>
            </a:r>
            <a:endParaRPr lang="zh-CN" altLang="en-US" sz="2000" b="1" dirty="0">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pPr>
              <a:defRPr/>
            </a:pPr>
            <a:fld id="{CAEC7859-D912-4F21-85F3-445B83B236B6}" type="slidenum">
              <a:rPr lang="zh-CN" altLang="en-US" smtClean="0"/>
              <a:pPr>
                <a:defRPr/>
              </a:pPr>
              <a:t>20</a:t>
            </a:fld>
            <a:endParaRPr lang="zh-CN" alt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85801"/>
            <a:ext cx="7758138" cy="1928826"/>
          </a:xfrm>
          <a:ln>
            <a:solidFill>
              <a:schemeClr val="accent1"/>
            </a:solidFill>
          </a:ln>
        </p:spPr>
        <p:txBody>
          <a:bodyPr/>
          <a:lstStyle/>
          <a:p>
            <a:pPr>
              <a:lnSpc>
                <a:spcPts val="2800"/>
              </a:lnSpc>
            </a:pPr>
            <a:r>
              <a:rPr lang="en-US" sz="2000" b="1" dirty="0" smtClean="0">
                <a:latin typeface="黑体" pitchFamily="49" charset="-122"/>
                <a:ea typeface="黑体" pitchFamily="49" charset="-122"/>
              </a:rPr>
              <a:t>    2</a:t>
            </a:r>
            <a:r>
              <a:rPr lang="zh-CN" altLang="en-US" sz="2000" b="1" dirty="0" smtClean="0">
                <a:latin typeface="黑体" pitchFamily="49" charset="-122"/>
                <a:ea typeface="黑体" pitchFamily="49" charset="-122"/>
              </a:rPr>
              <a:t>、为自已虚开增值税专用发票。指合法拥有增值税专用发票的单位和个人，在本身没有货物购销或者没有提供或者接受应税劳务的情况下为自己开具增值税专用发票，或者即使有货物购销或者提供或接受了应税劳务但却为自己开具数量或者金额不实的增值税专用发票的行为。</a:t>
            </a:r>
            <a:endParaRPr lang="zh-CN" altLang="en-US" sz="2000" b="1" dirty="0">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pPr>
              <a:defRPr/>
            </a:pPr>
            <a:fld id="{CAEC7859-D912-4F21-85F3-445B83B236B6}" type="slidenum">
              <a:rPr lang="zh-CN" altLang="en-US" smtClean="0"/>
              <a:pPr>
                <a:defRPr/>
              </a:pPr>
              <a:t>21</a:t>
            </a:fld>
            <a:endParaRPr lang="zh-CN"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85801"/>
            <a:ext cx="7758138" cy="2214578"/>
          </a:xfrm>
          <a:ln>
            <a:solidFill>
              <a:schemeClr val="accent1"/>
            </a:solidFill>
          </a:ln>
        </p:spPr>
        <p:txBody>
          <a:bodyPr/>
          <a:lstStyle/>
          <a:p>
            <a:pPr>
              <a:lnSpc>
                <a:spcPts val="2800"/>
              </a:lnSpc>
            </a:pPr>
            <a:r>
              <a:rPr lang="en-US" sz="2000" b="1" dirty="0" smtClean="0">
                <a:latin typeface="黑体" pitchFamily="49" charset="-122"/>
                <a:ea typeface="黑体" pitchFamily="49" charset="-122"/>
              </a:rPr>
              <a:t>    3</a:t>
            </a:r>
            <a:r>
              <a:rPr lang="zh-CN" altLang="en-US" sz="2000" b="1" dirty="0" smtClean="0">
                <a:latin typeface="黑体" pitchFamily="49" charset="-122"/>
                <a:ea typeface="黑体" pitchFamily="49" charset="-122"/>
              </a:rPr>
              <a:t>、让他人为自己虚开增值税专用发票，指没有货物购销或者没有提供或接受应税劳务的单位或者个人要求合法拥有增值税专用发票的单位或者个人为其开具增值税专用发票，或者即使有货物购销或者提供或接受了应税劳务但要求他人开具数量或者金额不实的增值税专用发票或者进行了实际经营活动，但让他人为自己代开增值税专用发票的行为。</a:t>
            </a:r>
            <a:endParaRPr lang="zh-CN" altLang="en-US" sz="2000" b="1" dirty="0">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pPr>
              <a:defRPr/>
            </a:pPr>
            <a:fld id="{CAEC7859-D912-4F21-85F3-445B83B236B6}" type="slidenum">
              <a:rPr lang="zh-CN" altLang="en-US" smtClean="0"/>
              <a:pPr>
                <a:defRPr/>
              </a:pPr>
              <a:t>22</a:t>
            </a:fld>
            <a:endParaRPr lang="zh-CN"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85801"/>
            <a:ext cx="7543824" cy="1285884"/>
          </a:xfrm>
          <a:ln>
            <a:solidFill>
              <a:schemeClr val="accent1"/>
            </a:solidFill>
          </a:ln>
        </p:spPr>
        <p:txBody>
          <a:bodyPr/>
          <a:lstStyle/>
          <a:p>
            <a:pPr>
              <a:lnSpc>
                <a:spcPts val="2800"/>
              </a:lnSpc>
            </a:pPr>
            <a:r>
              <a:rPr lang="en-US" sz="2000" b="1" dirty="0" smtClean="0">
                <a:latin typeface="黑体" pitchFamily="49" charset="-122"/>
                <a:ea typeface="黑体" pitchFamily="49" charset="-122"/>
              </a:rPr>
              <a:t>   4</a:t>
            </a:r>
            <a:r>
              <a:rPr lang="zh-CN" altLang="en-US" sz="2000" b="1" dirty="0" smtClean="0">
                <a:latin typeface="黑体" pitchFamily="49" charset="-122"/>
                <a:ea typeface="黑体" pitchFamily="49" charset="-122"/>
              </a:rPr>
              <a:t>、介绍他人虚开增值税专用发票，指在合法拥有增值税专用发票的单位或者个人与要求虚开增值税专用发票的单位或者个人之间沟通联系、牵线搭桥的行为。</a:t>
            </a:r>
            <a:endParaRPr lang="zh-CN" altLang="en-US" sz="2000" b="1" dirty="0">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pPr>
              <a:defRPr/>
            </a:pPr>
            <a:fld id="{CAEC7859-D912-4F21-85F3-445B83B236B6}" type="slidenum">
              <a:rPr lang="zh-CN" altLang="en-US" smtClean="0"/>
              <a:pPr>
                <a:defRPr/>
              </a:pPr>
              <a:t>23</a:t>
            </a:fld>
            <a:endParaRPr lang="zh-CN"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642925"/>
            <a:ext cx="7972452" cy="3143271"/>
          </a:xfrm>
          <a:ln>
            <a:solidFill>
              <a:schemeClr val="accent1"/>
            </a:solidFill>
          </a:ln>
        </p:spPr>
        <p:txBody>
          <a:bodyPr/>
          <a:lstStyle/>
          <a:p>
            <a:r>
              <a:rPr lang="zh-CN" altLang="en-US" sz="2000" b="1" dirty="0" smtClean="0">
                <a:latin typeface="黑体" pitchFamily="49" charset="-122"/>
                <a:ea typeface="黑体" pitchFamily="49" charset="-122"/>
              </a:rPr>
              <a:t>    国家税务总局公告</a:t>
            </a:r>
            <a:r>
              <a:rPr lang="en-US" sz="2000" b="1" dirty="0" smtClean="0">
                <a:latin typeface="黑体" pitchFamily="49" charset="-122"/>
                <a:ea typeface="黑体" pitchFamily="49" charset="-122"/>
              </a:rPr>
              <a:t>2014</a:t>
            </a:r>
            <a:r>
              <a:rPr lang="zh-CN" altLang="en-US" sz="2000" b="1" dirty="0" smtClean="0">
                <a:latin typeface="黑体" pitchFamily="49" charset="-122"/>
                <a:ea typeface="黑体" pitchFamily="49" charset="-122"/>
              </a:rPr>
              <a:t>年第</a:t>
            </a:r>
            <a:r>
              <a:rPr lang="en-US" sz="2000" b="1" dirty="0" smtClean="0">
                <a:latin typeface="黑体" pitchFamily="49" charset="-122"/>
                <a:ea typeface="黑体" pitchFamily="49" charset="-122"/>
              </a:rPr>
              <a:t>39</a:t>
            </a:r>
            <a:r>
              <a:rPr lang="zh-CN" altLang="en-US" sz="2000" b="1" dirty="0" smtClean="0">
                <a:latin typeface="黑体" pitchFamily="49" charset="-122"/>
                <a:ea typeface="黑体" pitchFamily="49" charset="-122"/>
              </a:rPr>
              <a:t>号</a:t>
            </a:r>
            <a:endParaRPr lang="zh-CN" altLang="en-US" sz="2000" dirty="0" smtClean="0">
              <a:latin typeface="黑体" pitchFamily="49" charset="-122"/>
              <a:ea typeface="黑体" pitchFamily="49" charset="-122"/>
            </a:endParaRPr>
          </a:p>
          <a:p>
            <a:r>
              <a:rPr lang="zh-CN" altLang="en-US" sz="2000" b="1" dirty="0" smtClean="0">
                <a:latin typeface="黑体" pitchFamily="49" charset="-122"/>
                <a:ea typeface="黑体" pitchFamily="49" charset="-122"/>
              </a:rPr>
              <a:t>    同时符合以下情形的，不属于对外虚开增值税专用发票：</a:t>
            </a:r>
            <a:endParaRPr lang="zh-CN" altLang="en-US" sz="2000" dirty="0" smtClean="0">
              <a:latin typeface="黑体" pitchFamily="49" charset="-122"/>
              <a:ea typeface="黑体" pitchFamily="49" charset="-122"/>
            </a:endParaRPr>
          </a:p>
          <a:p>
            <a:r>
              <a:rPr lang="zh-CN" altLang="en-US" sz="2000" b="1" dirty="0" smtClean="0">
                <a:latin typeface="黑体" pitchFamily="49" charset="-122"/>
                <a:ea typeface="黑体" pitchFamily="49" charset="-122"/>
              </a:rPr>
              <a:t>　　一、纳税人向受票方纳税人销售了货物，或者提供了增值税应税劳务、应税服务；</a:t>
            </a:r>
            <a:endParaRPr lang="zh-CN" altLang="en-US" sz="2000" dirty="0" smtClean="0">
              <a:latin typeface="黑体" pitchFamily="49" charset="-122"/>
              <a:ea typeface="黑体" pitchFamily="49" charset="-122"/>
            </a:endParaRPr>
          </a:p>
          <a:p>
            <a:r>
              <a:rPr lang="zh-CN" altLang="en-US" sz="2000" b="1" dirty="0" smtClean="0">
                <a:latin typeface="黑体" pitchFamily="49" charset="-122"/>
                <a:ea typeface="黑体" pitchFamily="49" charset="-122"/>
              </a:rPr>
              <a:t>　　二、纳税人向受票方纳税人收取了所销售货物、所提供应税劳务或者应税服务的款项，或者取得了索取销售款项的凭据；</a:t>
            </a:r>
            <a:endParaRPr lang="zh-CN" altLang="en-US" sz="2000" dirty="0" smtClean="0">
              <a:latin typeface="黑体" pitchFamily="49" charset="-122"/>
              <a:ea typeface="黑体" pitchFamily="49" charset="-122"/>
            </a:endParaRPr>
          </a:p>
          <a:p>
            <a:r>
              <a:rPr lang="zh-CN" altLang="en-US" sz="2000" b="1" dirty="0" smtClean="0">
                <a:latin typeface="黑体" pitchFamily="49" charset="-122"/>
                <a:ea typeface="黑体" pitchFamily="49" charset="-122"/>
              </a:rPr>
              <a:t>　　三、纳税人按规定向受票方纳税人开具的增值税专用发票相关内容，与所销售货物、所提供应税劳务或者应税服务相符，且该增值税专用发票是纳税人合法取得、并以自己名义开具的。</a:t>
            </a:r>
            <a:endParaRPr lang="zh-CN" altLang="en-US" sz="2000" dirty="0">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pPr>
              <a:defRPr/>
            </a:pPr>
            <a:fld id="{CAEC7859-D912-4F21-85F3-445B83B236B6}" type="slidenum">
              <a:rPr lang="zh-CN" altLang="en-US" smtClean="0"/>
              <a:pPr>
                <a:defRPr/>
              </a:pPr>
              <a:t>24</a:t>
            </a:fld>
            <a:endParaRPr lang="zh-CN"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3"/>
          <p:cNvSpPr>
            <a:spLocks noGrp="1" noChangeArrowheads="1"/>
          </p:cNvSpPr>
          <p:nvPr>
            <p:ph idx="1"/>
          </p:nvPr>
        </p:nvSpPr>
        <p:spPr>
          <a:xfrm>
            <a:off x="457200" y="519112"/>
            <a:ext cx="7901014" cy="2124076"/>
          </a:xfrm>
          <a:ln>
            <a:solidFill>
              <a:schemeClr val="accent1"/>
            </a:solidFill>
          </a:ln>
        </p:spPr>
        <p:txBody>
          <a:bodyPr/>
          <a:lstStyle/>
          <a:p>
            <a:pPr eaLnBrk="1" hangingPunct="1">
              <a:lnSpc>
                <a:spcPct val="120000"/>
              </a:lnSpc>
            </a:pPr>
            <a:r>
              <a:rPr lang="en-US" altLang="zh-CN" sz="2000" b="1" dirty="0" smtClean="0">
                <a:latin typeface="黑体" pitchFamily="49" charset="-122"/>
                <a:ea typeface="黑体" pitchFamily="49" charset="-122"/>
              </a:rPr>
              <a:t>    《</a:t>
            </a:r>
            <a:r>
              <a:rPr lang="zh-CN" altLang="en-US" sz="2000" b="1" dirty="0" smtClean="0">
                <a:latin typeface="黑体" pitchFamily="49" charset="-122"/>
                <a:ea typeface="黑体" pitchFamily="49" charset="-122"/>
              </a:rPr>
              <a:t>最高人民检察院 公安部 关于公安机关管辖的刑事案件立案追诉标准的规定（二）</a:t>
            </a:r>
            <a:r>
              <a:rPr lang="en-US" altLang="zh-CN" sz="2000" b="1" dirty="0" smtClean="0">
                <a:latin typeface="黑体" pitchFamily="49" charset="-122"/>
                <a:ea typeface="黑体" pitchFamily="49" charset="-122"/>
              </a:rPr>
              <a:t>》</a:t>
            </a:r>
            <a:endParaRPr lang="zh-CN" altLang="en-US" sz="2000" b="1" dirty="0" smtClean="0">
              <a:latin typeface="黑体" pitchFamily="49" charset="-122"/>
              <a:ea typeface="黑体" pitchFamily="49" charset="-122"/>
            </a:endParaRPr>
          </a:p>
          <a:p>
            <a:pPr eaLnBrk="1" hangingPunct="1">
              <a:lnSpc>
                <a:spcPct val="120000"/>
              </a:lnSpc>
            </a:pPr>
            <a:r>
              <a:rPr lang="zh-CN" altLang="en-US" sz="2000" b="1" dirty="0" smtClean="0">
                <a:latin typeface="黑体" pitchFamily="49" charset="-122"/>
                <a:ea typeface="黑体" pitchFamily="49" charset="-122"/>
              </a:rPr>
              <a:t>    第六十一条   虚开增值税专用发票或者虚开用于骗取出口退税、抵扣税款的其他发票，虚开的税款数额在一万元以上或者致使国家税款被骗数额在五千元以上的，应予立案追诉。</a:t>
            </a:r>
            <a:endParaRPr lang="en-US" altLang="zh-CN" sz="2000" b="1" dirty="0" smtClean="0">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pPr>
              <a:defRPr/>
            </a:pPr>
            <a:fld id="{CAEC7859-D912-4F21-85F3-445B83B236B6}" type="slidenum">
              <a:rPr lang="zh-CN" altLang="en-US" smtClean="0"/>
              <a:pPr>
                <a:defRPr/>
              </a:pPr>
              <a:t>25</a:t>
            </a:fld>
            <a:endParaRPr lang="zh-CN" alt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14362"/>
            <a:ext cx="7758138" cy="2857519"/>
          </a:xfrm>
          <a:ln>
            <a:solidFill>
              <a:schemeClr val="accent1"/>
            </a:solidFill>
          </a:ln>
        </p:spPr>
        <p:txBody>
          <a:bodyPr/>
          <a:lstStyle/>
          <a:p>
            <a:pPr eaLnBrk="1">
              <a:lnSpc>
                <a:spcPts val="2800"/>
              </a:lnSpc>
            </a:pPr>
            <a:r>
              <a:rPr lang="zh-CN" altLang="en-US" sz="2000" b="1" dirty="0" smtClean="0">
                <a:latin typeface="黑体" pitchFamily="49" charset="-122"/>
                <a:ea typeface="黑体" pitchFamily="49" charset="-122"/>
              </a:rPr>
              <a:t>    国税发</a:t>
            </a:r>
            <a:r>
              <a:rPr lang="en-US" altLang="zh-CN" sz="2000" b="1" dirty="0" smtClean="0">
                <a:latin typeface="黑体" pitchFamily="49" charset="-122"/>
                <a:ea typeface="黑体" pitchFamily="49" charset="-122"/>
              </a:rPr>
              <a:t>[2004]136</a:t>
            </a:r>
            <a:r>
              <a:rPr lang="zh-CN" altLang="en-US" sz="2000" b="1" dirty="0" smtClean="0">
                <a:latin typeface="黑体" pitchFamily="49" charset="-122"/>
                <a:ea typeface="黑体" pitchFamily="49" charset="-122"/>
              </a:rPr>
              <a:t>号</a:t>
            </a:r>
            <a:br>
              <a:rPr lang="zh-CN" altLang="en-US" sz="2000" b="1" dirty="0" smtClean="0">
                <a:latin typeface="黑体" pitchFamily="49" charset="-122"/>
                <a:ea typeface="黑体" pitchFamily="49" charset="-122"/>
              </a:rPr>
            </a:br>
            <a:r>
              <a:rPr lang="zh-CN" altLang="en-US" sz="2000" b="1" dirty="0" smtClean="0">
                <a:latin typeface="黑体" pitchFamily="49" charset="-122"/>
                <a:ea typeface="黑体" pitchFamily="49" charset="-122"/>
              </a:rPr>
              <a:t>　　一、商业企业向供货方收取的部分收入，按照以下原则征收增值税或营业税：</a:t>
            </a:r>
            <a:br>
              <a:rPr lang="zh-CN" altLang="en-US" sz="2000" b="1" dirty="0" smtClean="0">
                <a:latin typeface="黑体" pitchFamily="49" charset="-122"/>
                <a:ea typeface="黑体" pitchFamily="49" charset="-122"/>
              </a:rPr>
            </a:br>
            <a:r>
              <a:rPr lang="zh-CN" altLang="en-US" sz="2000" b="1" dirty="0" smtClean="0">
                <a:latin typeface="黑体" pitchFamily="49" charset="-122"/>
                <a:ea typeface="黑体" pitchFamily="49" charset="-122"/>
              </a:rPr>
              <a:t>　　（一）对商业企业向供货方收取的与商品销售量、销售额无必然联系，且商业企业向供货方提供一定劳务的收入，例如进场费、广告促销费、上架费、展示费、管理费等，不属于平销返利，不冲减当期增值税进项税金，应按营业税的适用税目税率征收营业税。</a:t>
            </a:r>
            <a:endParaRPr lang="zh-CN" altLang="en-US" sz="2000" b="1" dirty="0">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pPr>
              <a:defRPr/>
            </a:pPr>
            <a:fld id="{CAEC7859-D912-4F21-85F3-445B83B236B6}" type="slidenum">
              <a:rPr lang="zh-CN" altLang="en-US" smtClean="0"/>
              <a:pPr>
                <a:defRPr/>
              </a:pPr>
              <a:t>26</a:t>
            </a:fld>
            <a:endParaRPr lang="zh-CN"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857239"/>
            <a:ext cx="7972452" cy="2428892"/>
          </a:xfrm>
          <a:ln>
            <a:solidFill>
              <a:schemeClr val="accent1"/>
            </a:solidFill>
          </a:ln>
        </p:spPr>
        <p:txBody>
          <a:bodyPr/>
          <a:lstStyle/>
          <a:p>
            <a:pPr eaLnBrk="1">
              <a:lnSpc>
                <a:spcPts val="2900"/>
              </a:lnSpc>
            </a:pPr>
            <a:r>
              <a:rPr lang="zh-CN" altLang="en-US" sz="2000" b="1" dirty="0" smtClean="0">
                <a:latin typeface="黑体" pitchFamily="49" charset="-122"/>
                <a:ea typeface="黑体" pitchFamily="49" charset="-122"/>
              </a:rPr>
              <a:t>   （二）对商业企业向供货方收取的与商品销售量、销售额挂钩（如以一定比例、金额、数量计算）的各种返还收入，均应按照平销返利行为的有关规定冲减当期增值税进项税金，不征收营业税。</a:t>
            </a:r>
            <a:endParaRPr lang="en-US" altLang="zh-CN" sz="2000" b="1" dirty="0" smtClean="0">
              <a:latin typeface="黑体" pitchFamily="49" charset="-122"/>
              <a:ea typeface="黑体" pitchFamily="49" charset="-122"/>
            </a:endParaRPr>
          </a:p>
          <a:p>
            <a:pPr eaLnBrk="1">
              <a:lnSpc>
                <a:spcPts val="2900"/>
              </a:lnSpc>
            </a:pPr>
            <a:r>
              <a:rPr lang="zh-CN" altLang="en-US" sz="2000" b="1" dirty="0" smtClean="0">
                <a:latin typeface="黑体" pitchFamily="49" charset="-122"/>
                <a:ea typeface="黑体" pitchFamily="49" charset="-122"/>
              </a:rPr>
              <a:t>    二、应冲减进项税金的计算公式调整为：</a:t>
            </a:r>
            <a:br>
              <a:rPr lang="zh-CN" altLang="en-US" sz="2000" b="1" dirty="0" smtClean="0">
                <a:latin typeface="黑体" pitchFamily="49" charset="-122"/>
                <a:ea typeface="黑体" pitchFamily="49" charset="-122"/>
              </a:rPr>
            </a:br>
            <a:r>
              <a:rPr lang="zh-CN" altLang="en-US" sz="2000" b="1" dirty="0" smtClean="0">
                <a:latin typeface="黑体" pitchFamily="49" charset="-122"/>
                <a:ea typeface="黑体" pitchFamily="49" charset="-122"/>
              </a:rPr>
              <a:t>　　当期应冲减进项税金</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当期取得的返还资金</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a:t>
            </a:r>
            <a:r>
              <a:rPr lang="en-US" altLang="zh-CN" sz="2000" b="1" dirty="0" smtClean="0">
                <a:latin typeface="黑体" pitchFamily="49" charset="-122"/>
                <a:ea typeface="黑体" pitchFamily="49" charset="-122"/>
              </a:rPr>
              <a:t>1+</a:t>
            </a:r>
            <a:r>
              <a:rPr lang="zh-CN" altLang="en-US" sz="2000" b="1" dirty="0" smtClean="0">
                <a:latin typeface="黑体" pitchFamily="49" charset="-122"/>
                <a:ea typeface="黑体" pitchFamily="49" charset="-122"/>
              </a:rPr>
              <a:t>所购货物适用增值税税率）</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所购货物适用增值税税率　　</a:t>
            </a:r>
          </a:p>
          <a:p>
            <a:pPr>
              <a:lnSpc>
                <a:spcPts val="2900"/>
              </a:lnSpc>
            </a:pPr>
            <a:endParaRPr lang="zh-CN" altLang="en-US" sz="2000" b="1" dirty="0">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pPr>
              <a:defRPr/>
            </a:pPr>
            <a:fld id="{CAEC7859-D912-4F21-85F3-445B83B236B6}" type="slidenum">
              <a:rPr lang="zh-CN" altLang="en-US" smtClean="0"/>
              <a:pPr>
                <a:defRPr/>
              </a:pPr>
              <a:t>27</a:t>
            </a:fld>
            <a:endParaRPr lang="zh-CN"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85801"/>
            <a:ext cx="7972452" cy="1643074"/>
          </a:xfrm>
          <a:ln>
            <a:solidFill>
              <a:schemeClr val="accent1"/>
            </a:solidFill>
          </a:ln>
        </p:spPr>
        <p:txBody>
          <a:bodyPr/>
          <a:lstStyle/>
          <a:p>
            <a:pPr eaLnBrk="1">
              <a:lnSpc>
                <a:spcPts val="2800"/>
              </a:lnSpc>
            </a:pPr>
            <a:r>
              <a:rPr lang="zh-CN" altLang="en-US" sz="2000" b="1" dirty="0" smtClean="0">
                <a:latin typeface="黑体" pitchFamily="49" charset="-122"/>
                <a:ea typeface="黑体" pitchFamily="49" charset="-122"/>
              </a:rPr>
              <a:t>    三、商业企业向供货方收取的各种收入，一律不得开具增值税专用发票。　　</a:t>
            </a:r>
          </a:p>
          <a:p>
            <a:pPr eaLnBrk="1">
              <a:lnSpc>
                <a:spcPts val="2800"/>
              </a:lnSpc>
            </a:pPr>
            <a:r>
              <a:rPr lang="zh-CN" altLang="en-US" sz="2000" b="1" dirty="0" smtClean="0">
                <a:latin typeface="黑体" pitchFamily="49" charset="-122"/>
                <a:ea typeface="黑体" pitchFamily="49" charset="-122"/>
              </a:rPr>
              <a:t>　　四、其他增值税一般纳税人向供货方收取的各种收入的纳税处理，比照本通知的规定执行。</a:t>
            </a:r>
            <a:endParaRPr lang="zh-CN" altLang="en-US" sz="2000" b="1" dirty="0">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pPr>
              <a:defRPr/>
            </a:pPr>
            <a:fld id="{CAEC7859-D912-4F21-85F3-445B83B236B6}" type="slidenum">
              <a:rPr lang="zh-CN" altLang="en-US" smtClean="0"/>
              <a:pPr>
                <a:defRPr/>
              </a:pPr>
              <a:t>28</a:t>
            </a:fld>
            <a:endParaRPr lang="zh-CN"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57172"/>
            <a:ext cx="7758138" cy="571504"/>
          </a:xfrm>
        </p:spPr>
        <p:txBody>
          <a:bodyPr/>
          <a:lstStyle/>
          <a:p>
            <a:r>
              <a:rPr lang="zh-CN" altLang="en-US" sz="2000" b="1" dirty="0" smtClean="0">
                <a:solidFill>
                  <a:srgbClr val="C00000"/>
                </a:solidFill>
                <a:latin typeface="黑体" pitchFamily="49" charset="-122"/>
                <a:ea typeface="黑体" pitchFamily="49" charset="-122"/>
              </a:rPr>
              <a:t>三、营销费用税前扣除的分析</a:t>
            </a:r>
            <a:endParaRPr lang="zh-CN" altLang="en-US" sz="2000" dirty="0">
              <a:solidFill>
                <a:srgbClr val="C00000"/>
              </a:solidFill>
            </a:endParaRPr>
          </a:p>
        </p:txBody>
      </p:sp>
      <p:sp>
        <p:nvSpPr>
          <p:cNvPr id="4" name="Rectangle 3"/>
          <p:cNvSpPr>
            <a:spLocks noGrp="1"/>
          </p:cNvSpPr>
          <p:nvPr>
            <p:ph idx="1"/>
          </p:nvPr>
        </p:nvSpPr>
        <p:spPr>
          <a:xfrm>
            <a:off x="395288" y="1203325"/>
            <a:ext cx="7962926" cy="2011367"/>
          </a:xfrm>
          <a:ln>
            <a:solidFill>
              <a:schemeClr val="accent1"/>
            </a:solidFill>
          </a:ln>
        </p:spPr>
        <p:txBody>
          <a:bodyPr/>
          <a:lstStyle/>
          <a:p>
            <a:pPr eaLnBrk="1" hangingPunct="1">
              <a:lnSpc>
                <a:spcPct val="120000"/>
              </a:lnSpc>
              <a:buFont typeface="Wingdings" pitchFamily="2" charset="2"/>
              <a:buChar char="l"/>
            </a:pPr>
            <a:r>
              <a:rPr lang="zh-CN" altLang="en-US" sz="2000" b="1" dirty="0" smtClean="0">
                <a:solidFill>
                  <a:srgbClr val="3D55CF"/>
                </a:solidFill>
                <a:latin typeface="黑体" pitchFamily="2" charset="-122"/>
                <a:ea typeface="黑体" pitchFamily="2" charset="-122"/>
              </a:rPr>
              <a:t>    </a:t>
            </a:r>
            <a:r>
              <a:rPr lang="en-US" altLang="zh-CN" sz="2000" b="1" dirty="0" smtClean="0">
                <a:solidFill>
                  <a:srgbClr val="3D55CF"/>
                </a:solidFill>
                <a:latin typeface="黑体" pitchFamily="2" charset="-122"/>
                <a:ea typeface="黑体" pitchFamily="2" charset="-122"/>
              </a:rPr>
              <a:t>1.</a:t>
            </a:r>
            <a:r>
              <a:rPr lang="zh-CN" altLang="en-US" sz="2000" b="1" dirty="0" smtClean="0">
                <a:solidFill>
                  <a:srgbClr val="3D55CF"/>
                </a:solidFill>
                <a:latin typeface="黑体" pitchFamily="2" charset="-122"/>
                <a:ea typeface="黑体" pitchFamily="2" charset="-122"/>
              </a:rPr>
              <a:t>折扣折让</a:t>
            </a:r>
            <a:endParaRPr lang="en-US" altLang="zh-CN" sz="2000" b="1" dirty="0" smtClean="0">
              <a:solidFill>
                <a:srgbClr val="3D55CF"/>
              </a:solidFill>
              <a:latin typeface="黑体" pitchFamily="2" charset="-122"/>
              <a:ea typeface="黑体" pitchFamily="2" charset="-122"/>
            </a:endParaRPr>
          </a:p>
          <a:p>
            <a:pPr eaLnBrk="1" hangingPunct="1">
              <a:lnSpc>
                <a:spcPct val="120000"/>
              </a:lnSpc>
              <a:buFont typeface="Wingdings" pitchFamily="2" charset="2"/>
              <a:buChar char="l"/>
            </a:pPr>
            <a:r>
              <a:rPr lang="en-US" altLang="zh-CN" sz="2000" b="1" dirty="0" smtClean="0">
                <a:latin typeface="黑体" pitchFamily="2" charset="-122"/>
                <a:ea typeface="黑体" pitchFamily="2" charset="-122"/>
              </a:rPr>
              <a:t>    </a:t>
            </a:r>
            <a:r>
              <a:rPr lang="zh-CN" altLang="en-US" sz="2000" b="1" dirty="0" smtClean="0">
                <a:latin typeface="黑体" pitchFamily="2" charset="-122"/>
                <a:ea typeface="黑体" pitchFamily="2" charset="-122"/>
              </a:rPr>
              <a:t>国税发</a:t>
            </a:r>
            <a:r>
              <a:rPr lang="en-US" altLang="zh-CN" sz="2000" b="1" dirty="0" smtClean="0">
                <a:latin typeface="黑体" pitchFamily="2" charset="-122"/>
                <a:ea typeface="黑体" pitchFamily="2" charset="-122"/>
              </a:rPr>
              <a:t>[1993]154</a:t>
            </a:r>
            <a:r>
              <a:rPr lang="zh-CN" altLang="en-US" sz="2000" b="1" dirty="0" smtClean="0">
                <a:latin typeface="黑体" pitchFamily="2" charset="-122"/>
                <a:ea typeface="黑体" pitchFamily="2" charset="-122"/>
              </a:rPr>
              <a:t>号：纳税人采取折扣方式销售货物，如果销售额和折扣额在同一张发票上分别注明的，可按折扣后的销售额征收增值税；如果将折扣额另开发票，不论其在财务上如何处理，均不得从销售额中减除折扣额。</a:t>
            </a:r>
          </a:p>
          <a:p>
            <a:pPr eaLnBrk="1" hangingPunct="1">
              <a:lnSpc>
                <a:spcPct val="115000"/>
              </a:lnSpc>
              <a:buFont typeface="Arial" charset="0"/>
              <a:buNone/>
            </a:pPr>
            <a:r>
              <a:rPr lang="zh-CN" altLang="en-US" sz="2000" b="1" dirty="0" smtClean="0">
                <a:latin typeface="黑体" pitchFamily="2" charset="-122"/>
                <a:ea typeface="黑体" pitchFamily="2" charset="-122"/>
              </a:rPr>
              <a:t>    </a:t>
            </a:r>
          </a:p>
        </p:txBody>
      </p:sp>
      <p:sp>
        <p:nvSpPr>
          <p:cNvPr id="5" name="灯片编号占位符 4"/>
          <p:cNvSpPr>
            <a:spLocks noGrp="1"/>
          </p:cNvSpPr>
          <p:nvPr>
            <p:ph type="sldNum" sz="quarter" idx="12"/>
          </p:nvPr>
        </p:nvSpPr>
        <p:spPr/>
        <p:txBody>
          <a:bodyPr/>
          <a:lstStyle/>
          <a:p>
            <a:pPr>
              <a:defRPr/>
            </a:pPr>
            <a:fld id="{CAEC7859-D912-4F21-85F3-445B83B236B6}" type="slidenum">
              <a:rPr lang="zh-CN" altLang="en-US" smtClean="0"/>
              <a:pPr>
                <a:defRPr/>
              </a:pPr>
              <a:t>29</a:t>
            </a:fld>
            <a:endParaRPr lang="zh-CN"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p:cNvSpPr>
          <p:nvPr>
            <p:ph type="title"/>
          </p:nvPr>
        </p:nvSpPr>
        <p:spPr>
          <a:xfrm>
            <a:off x="1428728" y="714362"/>
            <a:ext cx="5268912" cy="560387"/>
          </a:xfrm>
        </p:spPr>
        <p:txBody>
          <a:bodyPr/>
          <a:lstStyle/>
          <a:p>
            <a:pPr eaLnBrk="1" hangingPunct="1"/>
            <a:r>
              <a:rPr lang="zh-CN" altLang="en-US" sz="2200" b="1" dirty="0" smtClean="0">
                <a:solidFill>
                  <a:srgbClr val="C00000"/>
                </a:solidFill>
                <a:latin typeface="黑体" pitchFamily="49" charset="-122"/>
                <a:ea typeface="黑体" pitchFamily="49" charset="-122"/>
              </a:rPr>
              <a:t>一、增值税与所得税税负分析</a:t>
            </a:r>
            <a:endParaRPr lang="zh-CN" altLang="en-US" sz="2200" b="1" dirty="0" smtClean="0">
              <a:solidFill>
                <a:srgbClr val="C00000"/>
              </a:solidFill>
              <a:latin typeface="黑体" pitchFamily="2" charset="-122"/>
              <a:ea typeface="黑体" pitchFamily="2" charset="-122"/>
            </a:endParaRPr>
          </a:p>
        </p:txBody>
      </p:sp>
      <p:sp>
        <p:nvSpPr>
          <p:cNvPr id="17410" name="Rectangle 3"/>
          <p:cNvSpPr>
            <a:spLocks noGrp="1"/>
          </p:cNvSpPr>
          <p:nvPr>
            <p:ph idx="1"/>
          </p:nvPr>
        </p:nvSpPr>
        <p:spPr>
          <a:xfrm>
            <a:off x="857224" y="1500180"/>
            <a:ext cx="7000924" cy="1643074"/>
          </a:xfrm>
          <a:ln>
            <a:solidFill>
              <a:schemeClr val="accent1"/>
            </a:solidFill>
          </a:ln>
        </p:spPr>
        <p:txBody>
          <a:bodyPr/>
          <a:lstStyle/>
          <a:p>
            <a:pPr eaLnBrk="1" hangingPunct="1">
              <a:lnSpc>
                <a:spcPct val="120000"/>
              </a:lnSpc>
              <a:buNone/>
            </a:pPr>
            <a:r>
              <a:rPr lang="zh-CN" altLang="en-US" sz="2000" b="1" dirty="0" smtClean="0">
                <a:latin typeface="黑体" pitchFamily="49" charset="-122"/>
                <a:ea typeface="黑体" pitchFamily="49" charset="-122"/>
              </a:rPr>
              <a:t>      “两票制”是指药品从药厂卖到一级经销商开一次发票，经销商卖到医院再开一次发票，以“两票”替代目前常见的</a:t>
            </a:r>
            <a:r>
              <a:rPr lang="en-US" sz="2000" b="1" dirty="0" smtClean="0">
                <a:latin typeface="黑体" pitchFamily="49" charset="-122"/>
                <a:ea typeface="黑体" pitchFamily="49" charset="-122"/>
              </a:rPr>
              <a:t>N</a:t>
            </a:r>
            <a:r>
              <a:rPr lang="zh-CN" altLang="en-US" sz="2000" b="1" dirty="0" smtClean="0">
                <a:latin typeface="黑体" pitchFamily="49" charset="-122"/>
                <a:ea typeface="黑体" pitchFamily="49" charset="-122"/>
              </a:rPr>
              <a:t>票，减少流通环节，每个品种的一级经销商不得超过</a:t>
            </a:r>
            <a:r>
              <a:rPr lang="en-US" sz="2000" b="1" dirty="0" smtClean="0">
                <a:latin typeface="黑体" pitchFamily="49" charset="-122"/>
                <a:ea typeface="黑体" pitchFamily="49" charset="-122"/>
              </a:rPr>
              <a:t>2</a:t>
            </a:r>
            <a:r>
              <a:rPr lang="zh-CN" altLang="en-US" sz="2000" b="1" dirty="0" smtClean="0">
                <a:latin typeface="黑体" pitchFamily="49" charset="-122"/>
                <a:ea typeface="黑体" pitchFamily="49" charset="-122"/>
              </a:rPr>
              <a:t>个。</a:t>
            </a:r>
            <a:endParaRPr lang="zh-CN" altLang="en-US" sz="2000" b="1" dirty="0" smtClean="0">
              <a:solidFill>
                <a:srgbClr val="3D55CF"/>
              </a:solidFill>
              <a:latin typeface="黑体" pitchFamily="49" charset="-122"/>
              <a:ea typeface="黑体" pitchFamily="49" charset="-122"/>
            </a:endParaRPr>
          </a:p>
        </p:txBody>
      </p:sp>
      <p:sp>
        <p:nvSpPr>
          <p:cNvPr id="4" name="Rectangle 3"/>
          <p:cNvSpPr txBox="1">
            <a:spLocks/>
          </p:cNvSpPr>
          <p:nvPr/>
        </p:nvSpPr>
        <p:spPr bwMode="auto">
          <a:xfrm>
            <a:off x="857224" y="3286130"/>
            <a:ext cx="7000924" cy="928694"/>
          </a:xfrm>
          <a:prstGeom prst="rect">
            <a:avLst/>
          </a:prstGeom>
          <a:noFill/>
          <a:ln w="9525">
            <a:solidFill>
              <a:schemeClr val="accent1"/>
            </a:solid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20000"/>
              </a:lnSpc>
              <a:spcBef>
                <a:spcPct val="20000"/>
              </a:spcBef>
              <a:spcAft>
                <a:spcPct val="0"/>
              </a:spcAft>
              <a:buClrTx/>
              <a:buSzTx/>
              <a:buFont typeface="Wingdings" pitchFamily="2" charset="2"/>
              <a:buNone/>
              <a:tabLst/>
              <a:defRPr/>
            </a:pPr>
            <a:r>
              <a:rPr kumimoji="0" lang="zh-CN" altLang="en-US" sz="2000" b="1" i="0" u="none" strike="noStrike" kern="1200" cap="none" spc="0" normalizeH="0" baseline="0" noProof="0" smtClean="0">
                <a:ln>
                  <a:noFill/>
                </a:ln>
                <a:solidFill>
                  <a:schemeClr val="tx1"/>
                </a:solidFill>
                <a:effectLst/>
                <a:uLnTx/>
                <a:uFillTx/>
                <a:latin typeface="黑体" pitchFamily="2" charset="-122"/>
                <a:ea typeface="黑体" pitchFamily="2" charset="-122"/>
                <a:cs typeface="+mn-cs"/>
              </a:rPr>
              <a:t>       ①公司</a:t>
            </a:r>
            <a:r>
              <a:rPr kumimoji="0" lang="en-US" altLang="zh-CN" sz="2000" b="1" i="0" u="none" strike="noStrike" kern="1200" cap="none" spc="0" normalizeH="0" baseline="0" noProof="0" smtClean="0">
                <a:ln>
                  <a:noFill/>
                </a:ln>
                <a:solidFill>
                  <a:schemeClr val="tx1"/>
                </a:solidFill>
                <a:effectLst/>
                <a:uLnTx/>
                <a:uFillTx/>
                <a:latin typeface="黑体" pitchFamily="2" charset="-122"/>
                <a:ea typeface="黑体" pitchFamily="2" charset="-122"/>
                <a:cs typeface="+mn-cs"/>
              </a:rPr>
              <a:t>   </a:t>
            </a:r>
            <a:r>
              <a:rPr kumimoji="0" lang="zh-CN" altLang="en-US" sz="2000" b="1" i="0" u="none" strike="noStrike" kern="1200" cap="none" spc="0" normalizeH="0" baseline="0" noProof="0" smtClean="0">
                <a:ln>
                  <a:noFill/>
                </a:ln>
                <a:solidFill>
                  <a:schemeClr val="tx1"/>
                </a:solidFill>
                <a:effectLst/>
                <a:uLnTx/>
                <a:uFillTx/>
                <a:latin typeface="黑体" pitchFamily="2" charset="-122"/>
                <a:ea typeface="黑体" pitchFamily="2" charset="-122"/>
                <a:cs typeface="+mn-cs"/>
              </a:rPr>
              <a:t>总代理</a:t>
            </a:r>
            <a:r>
              <a:rPr kumimoji="0" lang="en-US" altLang="zh-CN" sz="2000" b="1" i="0" u="none" strike="noStrike" kern="1200" cap="none" spc="0" normalizeH="0" baseline="0" noProof="0" smtClean="0">
                <a:ln>
                  <a:noFill/>
                </a:ln>
                <a:solidFill>
                  <a:schemeClr val="tx1"/>
                </a:solidFill>
                <a:effectLst/>
                <a:uLnTx/>
                <a:uFillTx/>
                <a:latin typeface="黑体" pitchFamily="2" charset="-122"/>
                <a:ea typeface="黑体" pitchFamily="2" charset="-122"/>
                <a:cs typeface="+mn-cs"/>
              </a:rPr>
              <a:t>   </a:t>
            </a:r>
            <a:r>
              <a:rPr kumimoji="0" lang="zh-CN" altLang="en-US" sz="2000" b="1" i="0" u="none" strike="noStrike" kern="1200" cap="none" spc="0" normalizeH="0" baseline="0" noProof="0" smtClean="0">
                <a:ln>
                  <a:noFill/>
                </a:ln>
                <a:solidFill>
                  <a:schemeClr val="tx1"/>
                </a:solidFill>
                <a:effectLst/>
                <a:uLnTx/>
                <a:uFillTx/>
                <a:latin typeface="黑体" pitchFamily="2" charset="-122"/>
                <a:ea typeface="黑体" pitchFamily="2" charset="-122"/>
                <a:cs typeface="+mn-cs"/>
              </a:rPr>
              <a:t>分代理</a:t>
            </a:r>
            <a:r>
              <a:rPr kumimoji="0" lang="en-US" altLang="zh-CN" sz="2000" b="1" i="0" u="none" strike="noStrike" kern="1200" cap="none" spc="0" normalizeH="0" baseline="0" noProof="0" smtClean="0">
                <a:ln>
                  <a:noFill/>
                </a:ln>
                <a:solidFill>
                  <a:schemeClr val="tx1"/>
                </a:solidFill>
                <a:effectLst/>
                <a:uLnTx/>
                <a:uFillTx/>
                <a:latin typeface="黑体" pitchFamily="2" charset="-122"/>
                <a:ea typeface="黑体" pitchFamily="2" charset="-122"/>
                <a:cs typeface="+mn-cs"/>
              </a:rPr>
              <a:t>   </a:t>
            </a:r>
            <a:r>
              <a:rPr kumimoji="0" lang="zh-CN" altLang="en-US" sz="2000" b="1" i="0" u="none" strike="noStrike" kern="1200" cap="none" spc="0" normalizeH="0" baseline="0" noProof="0" smtClean="0">
                <a:ln>
                  <a:noFill/>
                </a:ln>
                <a:solidFill>
                  <a:schemeClr val="tx1"/>
                </a:solidFill>
                <a:effectLst/>
                <a:uLnTx/>
                <a:uFillTx/>
                <a:latin typeface="黑体" pitchFamily="2" charset="-122"/>
                <a:ea typeface="黑体" pitchFamily="2" charset="-122"/>
                <a:cs typeface="+mn-cs"/>
              </a:rPr>
              <a:t>医药公司</a:t>
            </a:r>
            <a:r>
              <a:rPr kumimoji="0" lang="en-US" altLang="zh-CN" sz="2000" b="1" i="0" u="none" strike="noStrike" kern="1200" cap="none" spc="0" normalizeH="0" baseline="0" noProof="0" smtClean="0">
                <a:ln>
                  <a:noFill/>
                </a:ln>
                <a:solidFill>
                  <a:schemeClr val="tx1"/>
                </a:solidFill>
                <a:effectLst/>
                <a:uLnTx/>
                <a:uFillTx/>
                <a:latin typeface="黑体" pitchFamily="2" charset="-122"/>
                <a:ea typeface="黑体" pitchFamily="2" charset="-122"/>
                <a:cs typeface="+mn-cs"/>
              </a:rPr>
              <a:t>   </a:t>
            </a:r>
            <a:r>
              <a:rPr kumimoji="0" lang="zh-CN" altLang="en-US" sz="2000" b="1" i="0" u="none" strike="noStrike" kern="1200" cap="none" spc="0" normalizeH="0" baseline="0" noProof="0" smtClean="0">
                <a:ln>
                  <a:noFill/>
                </a:ln>
                <a:solidFill>
                  <a:schemeClr val="tx1"/>
                </a:solidFill>
                <a:effectLst/>
                <a:uLnTx/>
                <a:uFillTx/>
                <a:latin typeface="黑体" pitchFamily="2" charset="-122"/>
                <a:ea typeface="黑体" pitchFamily="2" charset="-122"/>
                <a:cs typeface="+mn-cs"/>
              </a:rPr>
              <a:t>医院</a:t>
            </a:r>
            <a:endParaRPr kumimoji="0" lang="en-US" altLang="zh-CN" sz="2000" b="1" i="0" u="none" strike="noStrike" kern="1200" cap="none" spc="0" normalizeH="0" baseline="0" noProof="0" smtClean="0">
              <a:ln>
                <a:noFill/>
              </a:ln>
              <a:solidFill>
                <a:schemeClr val="tx1"/>
              </a:solidFill>
              <a:effectLst/>
              <a:uLnTx/>
              <a:uFillTx/>
              <a:latin typeface="黑体" pitchFamily="2" charset="-122"/>
              <a:ea typeface="黑体" pitchFamily="2" charset="-122"/>
              <a:cs typeface="+mn-cs"/>
            </a:endParaRPr>
          </a:p>
          <a:p>
            <a:pPr marL="342900" marR="0" lvl="0" indent="-342900" algn="l" defTabSz="914400" rtl="0" eaLnBrk="1" fontAlgn="base" latinLnBrk="0" hangingPunct="1">
              <a:lnSpc>
                <a:spcPct val="120000"/>
              </a:lnSpc>
              <a:spcBef>
                <a:spcPct val="20000"/>
              </a:spcBef>
              <a:spcAft>
                <a:spcPct val="0"/>
              </a:spcAft>
              <a:buClrTx/>
              <a:buSzTx/>
              <a:buFont typeface="Wingdings" pitchFamily="2" charset="2"/>
              <a:buNone/>
              <a:tabLst/>
              <a:defRPr/>
            </a:pPr>
            <a:r>
              <a:rPr kumimoji="0" lang="en-US" altLang="zh-CN" sz="2000" b="1" i="0" u="none" strike="noStrike" kern="1200" cap="none" spc="0" normalizeH="0" baseline="0" noProof="0" smtClean="0">
                <a:ln>
                  <a:noFill/>
                </a:ln>
                <a:solidFill>
                  <a:schemeClr val="tx1"/>
                </a:solidFill>
                <a:effectLst/>
                <a:uLnTx/>
                <a:uFillTx/>
                <a:latin typeface="黑体" pitchFamily="2" charset="-122"/>
                <a:ea typeface="黑体" pitchFamily="2" charset="-122"/>
                <a:cs typeface="+mn-cs"/>
              </a:rPr>
              <a:t>       </a:t>
            </a:r>
            <a:r>
              <a:rPr kumimoji="0" lang="zh-CN" altLang="en-US" sz="2000" b="1" i="0" u="none" strike="noStrike" kern="1200" cap="none" spc="0" normalizeH="0" baseline="0" noProof="0" smtClean="0">
                <a:ln>
                  <a:noFill/>
                </a:ln>
                <a:solidFill>
                  <a:schemeClr val="tx1"/>
                </a:solidFill>
                <a:effectLst/>
                <a:uLnTx/>
                <a:uFillTx/>
                <a:latin typeface="黑体" pitchFamily="2" charset="-122"/>
                <a:ea typeface="黑体" pitchFamily="2" charset="-122"/>
                <a:cs typeface="+mn-cs"/>
              </a:rPr>
              <a:t>②公司</a:t>
            </a:r>
            <a:r>
              <a:rPr kumimoji="0" lang="en-US" altLang="zh-CN" sz="2000" b="1" i="0" u="none" strike="noStrike" kern="1200" cap="none" spc="0" normalizeH="0" baseline="0" noProof="0" smtClean="0">
                <a:ln>
                  <a:noFill/>
                </a:ln>
                <a:solidFill>
                  <a:schemeClr val="tx1"/>
                </a:solidFill>
                <a:effectLst/>
                <a:uLnTx/>
                <a:uFillTx/>
                <a:latin typeface="黑体" pitchFamily="2" charset="-122"/>
                <a:ea typeface="黑体" pitchFamily="2" charset="-122"/>
                <a:cs typeface="+mn-cs"/>
              </a:rPr>
              <a:t>    </a:t>
            </a:r>
            <a:r>
              <a:rPr kumimoji="0" lang="zh-CN" altLang="en-US" sz="2000" b="1" i="0" u="none" strike="noStrike" kern="1200" cap="none" spc="0" normalizeH="0" baseline="0" noProof="0" smtClean="0">
                <a:ln>
                  <a:noFill/>
                </a:ln>
                <a:solidFill>
                  <a:schemeClr val="tx1"/>
                </a:solidFill>
                <a:effectLst/>
                <a:uLnTx/>
                <a:uFillTx/>
                <a:latin typeface="黑体" pitchFamily="2" charset="-122"/>
                <a:ea typeface="黑体" pitchFamily="2" charset="-122"/>
                <a:cs typeface="+mn-cs"/>
              </a:rPr>
              <a:t>医药公司</a:t>
            </a:r>
            <a:r>
              <a:rPr kumimoji="0" lang="en-US" altLang="zh-CN" sz="2000" b="1" i="0" u="none" strike="noStrike" kern="1200" cap="none" spc="0" normalizeH="0" baseline="0" noProof="0" smtClean="0">
                <a:ln>
                  <a:noFill/>
                </a:ln>
                <a:solidFill>
                  <a:schemeClr val="tx1"/>
                </a:solidFill>
                <a:effectLst/>
                <a:uLnTx/>
                <a:uFillTx/>
                <a:latin typeface="黑体" pitchFamily="2" charset="-122"/>
                <a:ea typeface="黑体" pitchFamily="2" charset="-122"/>
                <a:cs typeface="+mn-cs"/>
              </a:rPr>
              <a:t>     </a:t>
            </a:r>
            <a:r>
              <a:rPr kumimoji="0" lang="zh-CN" altLang="en-US" sz="2000" b="1" i="0" u="none" strike="noStrike" kern="1200" cap="none" spc="0" normalizeH="0" baseline="0" noProof="0" smtClean="0">
                <a:ln>
                  <a:noFill/>
                </a:ln>
                <a:solidFill>
                  <a:schemeClr val="tx1"/>
                </a:solidFill>
                <a:effectLst/>
                <a:uLnTx/>
                <a:uFillTx/>
                <a:latin typeface="黑体" pitchFamily="2" charset="-122"/>
                <a:ea typeface="黑体" pitchFamily="2" charset="-122"/>
                <a:cs typeface="+mn-cs"/>
              </a:rPr>
              <a:t>医院</a:t>
            </a:r>
          </a:p>
          <a:p>
            <a:pPr marL="342900" marR="0" lvl="0" indent="-342900" algn="l" defTabSz="914400" rtl="0" eaLnBrk="1" fontAlgn="base" latinLnBrk="0" hangingPunct="1">
              <a:lnSpc>
                <a:spcPct val="120000"/>
              </a:lnSpc>
              <a:spcBef>
                <a:spcPct val="20000"/>
              </a:spcBef>
              <a:spcAft>
                <a:spcPct val="0"/>
              </a:spcAft>
              <a:buClrTx/>
              <a:buSzTx/>
              <a:buFont typeface="Arial" charset="0"/>
              <a:buNone/>
              <a:tabLst/>
              <a:defRPr/>
            </a:pPr>
            <a:r>
              <a:rPr kumimoji="0" lang="zh-CN" altLang="en-US" sz="2000" b="1" i="0" u="none" strike="noStrike" kern="1200" cap="none" spc="0" normalizeH="0" baseline="0" noProof="0" smtClean="0">
                <a:ln>
                  <a:noFill/>
                </a:ln>
                <a:solidFill>
                  <a:schemeClr val="tx1"/>
                </a:solidFill>
                <a:effectLst/>
                <a:uLnTx/>
                <a:uFillTx/>
                <a:latin typeface="黑体" pitchFamily="2" charset="-122"/>
                <a:ea typeface="黑体" pitchFamily="2" charset="-122"/>
                <a:cs typeface="+mn-cs"/>
              </a:rPr>
              <a:t>    </a:t>
            </a:r>
            <a:endParaRPr kumimoji="0" lang="zh-CN" altLang="en-US" sz="2000" b="1" i="0" u="none" strike="noStrike" kern="1200" cap="none" spc="0" normalizeH="0" baseline="0" noProof="0" dirty="0" smtClean="0">
              <a:ln>
                <a:noFill/>
              </a:ln>
              <a:solidFill>
                <a:schemeClr val="tx1"/>
              </a:solidFill>
              <a:effectLst/>
              <a:uLnTx/>
              <a:uFillTx/>
              <a:latin typeface="黑体" pitchFamily="2" charset="-122"/>
              <a:ea typeface="黑体" pitchFamily="2" charset="-122"/>
              <a:cs typeface="+mn-cs"/>
            </a:endParaRPr>
          </a:p>
        </p:txBody>
      </p:sp>
      <p:sp>
        <p:nvSpPr>
          <p:cNvPr id="5" name="右箭头 4"/>
          <p:cNvSpPr/>
          <p:nvPr/>
        </p:nvSpPr>
        <p:spPr>
          <a:xfrm>
            <a:off x="4357686" y="3929072"/>
            <a:ext cx="357190" cy="71438"/>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右箭头 5"/>
          <p:cNvSpPr/>
          <p:nvPr/>
        </p:nvSpPr>
        <p:spPr>
          <a:xfrm>
            <a:off x="2714612" y="3929072"/>
            <a:ext cx="357190" cy="71438"/>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右箭头 6"/>
          <p:cNvSpPr/>
          <p:nvPr/>
        </p:nvSpPr>
        <p:spPr>
          <a:xfrm>
            <a:off x="2714612" y="3500444"/>
            <a:ext cx="276228" cy="61914"/>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右箭头 7"/>
          <p:cNvSpPr/>
          <p:nvPr/>
        </p:nvSpPr>
        <p:spPr>
          <a:xfrm>
            <a:off x="3857620" y="3500444"/>
            <a:ext cx="276228" cy="61914"/>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右箭头 8"/>
          <p:cNvSpPr/>
          <p:nvPr/>
        </p:nvSpPr>
        <p:spPr>
          <a:xfrm>
            <a:off x="5000628" y="3500444"/>
            <a:ext cx="276228" cy="61914"/>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右箭头 9"/>
          <p:cNvSpPr/>
          <p:nvPr/>
        </p:nvSpPr>
        <p:spPr>
          <a:xfrm>
            <a:off x="6357950" y="3500444"/>
            <a:ext cx="276228" cy="61914"/>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灯片编号占位符 10"/>
          <p:cNvSpPr>
            <a:spLocks noGrp="1"/>
          </p:cNvSpPr>
          <p:nvPr>
            <p:ph type="sldNum" sz="quarter" idx="12"/>
          </p:nvPr>
        </p:nvSpPr>
        <p:spPr/>
        <p:txBody>
          <a:bodyPr/>
          <a:lstStyle/>
          <a:p>
            <a:pPr>
              <a:defRPr/>
            </a:pPr>
            <a:fld id="{CAEC7859-D912-4F21-85F3-445B83B236B6}" type="slidenum">
              <a:rPr lang="zh-CN" altLang="en-US" smtClean="0"/>
              <a:pPr>
                <a:defRPr/>
              </a:pPr>
              <a:t>3</a:t>
            </a:fld>
            <a:endParaRPr lang="zh-CN" alt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200151"/>
            <a:ext cx="7901014" cy="2300294"/>
          </a:xfrm>
          <a:ln>
            <a:solidFill>
              <a:schemeClr val="accent1"/>
            </a:solidFill>
          </a:ln>
        </p:spPr>
        <p:txBody>
          <a:bodyPr/>
          <a:lstStyle/>
          <a:p>
            <a:pPr eaLnBrk="1">
              <a:lnSpc>
                <a:spcPts val="2800"/>
              </a:lnSpc>
            </a:pPr>
            <a:r>
              <a:rPr lang="zh-CN" altLang="en-US" sz="2000" b="1" dirty="0" smtClean="0">
                <a:latin typeface="黑体" pitchFamily="49" charset="-122"/>
                <a:ea typeface="黑体" pitchFamily="49" charset="-122"/>
              </a:rPr>
              <a:t>    国</a:t>
            </a:r>
            <a:r>
              <a:rPr lang="zh-CN" altLang="en-US" sz="2000" b="1" dirty="0" smtClean="0">
                <a:latin typeface="黑体" pitchFamily="49" charset="-122"/>
                <a:ea typeface="黑体" pitchFamily="49" charset="-122"/>
              </a:rPr>
              <a:t>税</a:t>
            </a:r>
            <a:r>
              <a:rPr lang="zh-CN" altLang="en-US" sz="2000" b="1" dirty="0" smtClean="0">
                <a:latin typeface="黑体" pitchFamily="49" charset="-122"/>
                <a:ea typeface="黑体" pitchFamily="49" charset="-122"/>
              </a:rPr>
              <a:t>函</a:t>
            </a:r>
            <a:r>
              <a:rPr lang="en-US" altLang="zh-CN" sz="2000" b="1" dirty="0" smtClean="0">
                <a:latin typeface="黑体" pitchFamily="49" charset="-122"/>
                <a:ea typeface="黑体" pitchFamily="49" charset="-122"/>
              </a:rPr>
              <a:t>[</a:t>
            </a:r>
            <a:r>
              <a:rPr lang="en-US" sz="2000" b="1" dirty="0" smtClean="0">
                <a:latin typeface="黑体" pitchFamily="49" charset="-122"/>
                <a:ea typeface="黑体" pitchFamily="49" charset="-122"/>
              </a:rPr>
              <a:t>2010]56</a:t>
            </a:r>
            <a:r>
              <a:rPr lang="zh-CN" altLang="en-US" sz="2000" b="1" dirty="0" smtClean="0">
                <a:latin typeface="黑体" pitchFamily="49" charset="-122"/>
                <a:ea typeface="黑体" pitchFamily="49" charset="-122"/>
              </a:rPr>
              <a:t>号</a:t>
            </a:r>
            <a:endParaRPr lang="en-US" altLang="zh-CN" sz="2000" b="1" dirty="0" smtClean="0">
              <a:latin typeface="黑体" pitchFamily="49" charset="-122"/>
              <a:ea typeface="黑体" pitchFamily="49" charset="-122"/>
            </a:endParaRPr>
          </a:p>
          <a:p>
            <a:pPr eaLnBrk="1">
              <a:lnSpc>
                <a:spcPts val="2800"/>
              </a:lnSpc>
            </a:pPr>
            <a:r>
              <a:rPr lang="zh-CN" altLang="en-US" sz="2000" b="1" dirty="0" smtClean="0">
                <a:latin typeface="黑体" pitchFamily="49" charset="-122"/>
                <a:ea typeface="黑体" pitchFamily="49" charset="-122"/>
              </a:rPr>
              <a:t>    纳税人</a:t>
            </a:r>
            <a:r>
              <a:rPr lang="zh-CN" altLang="en-US" sz="2000" b="1" dirty="0" smtClean="0">
                <a:latin typeface="黑体" pitchFamily="49" charset="-122"/>
                <a:ea typeface="黑体" pitchFamily="49" charset="-122"/>
              </a:rPr>
              <a:t>采取折扣方式销售货物，销售额和折扣额在同一张发票上分别注明是指销售额和折扣额在同一张发票上的“金额”栏分别注明的，可按折扣后的销售额征收增值税。未在同一张发票“金额”栏注明折扣额，而仅在发票的“备注”栏注明折扣额的，折扣额不得从销售额中减除。</a:t>
            </a:r>
            <a:endParaRPr lang="zh-CN" altLang="en-US" sz="2000" dirty="0">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pPr>
              <a:defRPr/>
            </a:pPr>
            <a:fld id="{CAEC7859-D912-4F21-85F3-445B83B236B6}" type="slidenum">
              <a:rPr lang="zh-CN" altLang="en-US" smtClean="0"/>
              <a:pPr>
                <a:defRPr/>
              </a:pPr>
              <a:t>30</a:t>
            </a:fld>
            <a:endParaRPr lang="zh-CN"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p:cNvSpPr>
          <p:nvPr>
            <p:ph idx="1"/>
          </p:nvPr>
        </p:nvSpPr>
        <p:spPr>
          <a:xfrm>
            <a:off x="395289" y="771525"/>
            <a:ext cx="7962926" cy="2371729"/>
          </a:xfrm>
          <a:ln>
            <a:solidFill>
              <a:schemeClr val="accent1"/>
            </a:solidFill>
          </a:ln>
        </p:spPr>
        <p:txBody>
          <a:bodyPr/>
          <a:lstStyle/>
          <a:p>
            <a:pPr eaLnBrk="1" hangingPunct="1">
              <a:lnSpc>
                <a:spcPct val="120000"/>
              </a:lnSpc>
              <a:buFont typeface="Arial" charset="0"/>
              <a:buNone/>
            </a:pPr>
            <a:r>
              <a:rPr lang="zh-CN" altLang="en-US" sz="2000" b="1" dirty="0" smtClean="0">
                <a:latin typeface="黑体" pitchFamily="2" charset="-122"/>
                <a:ea typeface="黑体" pitchFamily="2" charset="-122"/>
              </a:rPr>
              <a:t>       国税函</a:t>
            </a:r>
            <a:r>
              <a:rPr lang="en-US" altLang="zh-CN" sz="2000" b="1" dirty="0" smtClean="0">
                <a:latin typeface="黑体" pitchFamily="2" charset="-122"/>
                <a:ea typeface="黑体" pitchFamily="2" charset="-122"/>
              </a:rPr>
              <a:t>[2006]1279</a:t>
            </a:r>
            <a:r>
              <a:rPr lang="zh-CN" altLang="en-US" sz="2000" b="1" dirty="0" smtClean="0">
                <a:latin typeface="黑体" pitchFamily="2" charset="-122"/>
                <a:ea typeface="黑体" pitchFamily="2" charset="-122"/>
              </a:rPr>
              <a:t>号</a:t>
            </a:r>
          </a:p>
          <a:p>
            <a:pPr eaLnBrk="1" hangingPunct="1">
              <a:lnSpc>
                <a:spcPct val="120000"/>
              </a:lnSpc>
              <a:buFont typeface="Arial" charset="0"/>
              <a:buNone/>
            </a:pPr>
            <a:r>
              <a:rPr lang="zh-CN" altLang="en-US" sz="2000" b="1" dirty="0" smtClean="0">
                <a:latin typeface="黑体" pitchFamily="2" charset="-122"/>
                <a:ea typeface="黑体" pitchFamily="2" charset="-122"/>
              </a:rPr>
              <a:t>       纳税人销售货物并向购买方开具增值税专用发票后，由于购货方在一定时期内累计购买货物达到一定数量，或者由于市场价格下降等原因，销货方给予购货方相应的价格优惠或补偿等折扣、折让行为，销货方可按现行</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增值税专用发票使用规定</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的有关规定开具红字增值税专用发票。</a:t>
            </a:r>
          </a:p>
        </p:txBody>
      </p:sp>
      <p:sp>
        <p:nvSpPr>
          <p:cNvPr id="3" name="灯片编号占位符 2"/>
          <p:cNvSpPr>
            <a:spLocks noGrp="1"/>
          </p:cNvSpPr>
          <p:nvPr>
            <p:ph type="sldNum" sz="quarter" idx="12"/>
          </p:nvPr>
        </p:nvSpPr>
        <p:spPr/>
        <p:txBody>
          <a:bodyPr/>
          <a:lstStyle/>
          <a:p>
            <a:pPr>
              <a:defRPr/>
            </a:pPr>
            <a:fld id="{CAEC7859-D912-4F21-85F3-445B83B236B6}" type="slidenum">
              <a:rPr lang="zh-CN" altLang="en-US" smtClean="0"/>
              <a:pPr>
                <a:defRPr/>
              </a:pPr>
              <a:t>31</a:t>
            </a:fld>
            <a:endParaRPr lang="zh-CN" alt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期占位符 3"/>
          <p:cNvSpPr txBox="1">
            <a:spLocks noGrp="1"/>
          </p:cNvSpPr>
          <p:nvPr/>
        </p:nvSpPr>
        <p:spPr>
          <a:xfrm>
            <a:off x="457200" y="4767263"/>
            <a:ext cx="2133600" cy="274637"/>
          </a:xfrm>
          <a:prstGeom prst="rect">
            <a:avLst/>
          </a:prstGeom>
          <a:noFill/>
        </p:spPr>
        <p:txBody>
          <a:bodyPr anchor="ctr"/>
          <a:lstStyle/>
          <a:p>
            <a:pPr fontAlgn="auto">
              <a:spcBef>
                <a:spcPts val="0"/>
              </a:spcBef>
              <a:spcAft>
                <a:spcPts val="0"/>
              </a:spcAft>
              <a:defRPr/>
            </a:pPr>
            <a:fld id="{FB3EDF8D-C06A-4445-9C3B-8594072B4668}" type="datetime1">
              <a:rPr lang="zh-CN" altLang="en-US" sz="1200" b="0">
                <a:solidFill>
                  <a:schemeClr val="tx1">
                    <a:tint val="75000"/>
                  </a:schemeClr>
                </a:solidFill>
                <a:latin typeface="+mn-lt"/>
                <a:ea typeface="+mn-ea"/>
              </a:rPr>
              <a:pPr fontAlgn="auto">
                <a:spcBef>
                  <a:spcPts val="0"/>
                </a:spcBef>
                <a:spcAft>
                  <a:spcPts val="0"/>
                </a:spcAft>
                <a:defRPr/>
              </a:pPr>
              <a:t>2016/7/11</a:t>
            </a:fld>
            <a:endParaRPr lang="zh-CN" altLang="en-US" sz="1200" b="0">
              <a:solidFill>
                <a:schemeClr val="tx1">
                  <a:tint val="75000"/>
                </a:schemeClr>
              </a:solidFill>
              <a:latin typeface="+mn-lt"/>
              <a:ea typeface="+mn-ea"/>
            </a:endParaRPr>
          </a:p>
        </p:txBody>
      </p:sp>
      <p:sp>
        <p:nvSpPr>
          <p:cNvPr id="5" name="灯片编号占位符 5"/>
          <p:cNvSpPr txBox="1">
            <a:spLocks noGrp="1"/>
          </p:cNvSpPr>
          <p:nvPr/>
        </p:nvSpPr>
        <p:spPr>
          <a:xfrm>
            <a:off x="6553200" y="4767263"/>
            <a:ext cx="2133600" cy="274637"/>
          </a:xfrm>
          <a:prstGeom prst="rect">
            <a:avLst/>
          </a:prstGeom>
          <a:noFill/>
        </p:spPr>
        <p:txBody>
          <a:bodyPr anchor="ctr"/>
          <a:lstStyle/>
          <a:p>
            <a:pPr algn="r" fontAlgn="auto">
              <a:spcBef>
                <a:spcPts val="0"/>
              </a:spcBef>
              <a:spcAft>
                <a:spcPts val="0"/>
              </a:spcAft>
              <a:defRPr/>
            </a:pPr>
            <a:fld id="{9745D2D4-0558-4A26-8C81-1BEEC5E1C507}" type="slidenum">
              <a:rPr lang="zh-CN" altLang="en-US" sz="1200" b="0">
                <a:solidFill>
                  <a:schemeClr val="tx1">
                    <a:tint val="75000"/>
                  </a:schemeClr>
                </a:solidFill>
                <a:latin typeface="+mn-lt"/>
                <a:ea typeface="+mn-ea"/>
              </a:rPr>
              <a:pPr algn="r" fontAlgn="auto">
                <a:spcBef>
                  <a:spcPts val="0"/>
                </a:spcBef>
                <a:spcAft>
                  <a:spcPts val="0"/>
                </a:spcAft>
                <a:defRPr/>
              </a:pPr>
              <a:t>32</a:t>
            </a:fld>
            <a:endParaRPr lang="zh-CN" altLang="en-US" sz="1200" b="0">
              <a:solidFill>
                <a:schemeClr val="tx1">
                  <a:tint val="75000"/>
                </a:schemeClr>
              </a:solidFill>
              <a:latin typeface="+mn-lt"/>
              <a:ea typeface="+mn-ea"/>
            </a:endParaRPr>
          </a:p>
        </p:txBody>
      </p:sp>
      <p:sp>
        <p:nvSpPr>
          <p:cNvPr id="41987" name="Rectangle 2"/>
          <p:cNvSpPr>
            <a:spLocks noGrp="1"/>
          </p:cNvSpPr>
          <p:nvPr>
            <p:ph type="body" idx="4294967295"/>
          </p:nvPr>
        </p:nvSpPr>
        <p:spPr>
          <a:xfrm>
            <a:off x="611188" y="700089"/>
            <a:ext cx="7961339" cy="1943099"/>
          </a:xfrm>
          <a:ln>
            <a:solidFill>
              <a:schemeClr val="accent1"/>
            </a:solidFill>
          </a:ln>
        </p:spPr>
        <p:txBody>
          <a:bodyPr/>
          <a:lstStyle/>
          <a:p>
            <a:pPr eaLnBrk="1" hangingPunct="1">
              <a:lnSpc>
                <a:spcPct val="120000"/>
              </a:lnSpc>
              <a:buFont typeface="Arial" charset="0"/>
              <a:buNone/>
            </a:pPr>
            <a:r>
              <a:rPr lang="zh-CN" altLang="en-US" sz="2000" b="1" dirty="0" smtClean="0">
                <a:solidFill>
                  <a:srgbClr val="3D55CF"/>
                </a:solidFill>
                <a:latin typeface="黑体" pitchFamily="2" charset="-122"/>
                <a:ea typeface="黑体" pitchFamily="2" charset="-122"/>
              </a:rPr>
              <a:t>       </a:t>
            </a:r>
            <a:r>
              <a:rPr lang="en-US" altLang="zh-CN" sz="2000" b="1" dirty="0" smtClean="0">
                <a:solidFill>
                  <a:srgbClr val="3D55CF"/>
                </a:solidFill>
                <a:latin typeface="黑体" pitchFamily="49" charset="-122"/>
                <a:ea typeface="黑体" pitchFamily="49" charset="-122"/>
              </a:rPr>
              <a:t>2.</a:t>
            </a:r>
            <a:r>
              <a:rPr lang="zh-CN" altLang="en-US" sz="2000" b="1" dirty="0" smtClean="0">
                <a:solidFill>
                  <a:srgbClr val="3D55CF"/>
                </a:solidFill>
                <a:latin typeface="黑体" pitchFamily="49" charset="-122"/>
                <a:ea typeface="黑体" pitchFamily="49" charset="-122"/>
              </a:rPr>
              <a:t>营销佣金或手续费</a:t>
            </a:r>
          </a:p>
          <a:p>
            <a:pPr eaLnBrk="1" hangingPunct="1">
              <a:lnSpc>
                <a:spcPct val="120000"/>
              </a:lnSpc>
            </a:pPr>
            <a:r>
              <a:rPr lang="zh-CN" altLang="en-US" sz="2000" b="1" dirty="0" smtClean="0">
                <a:latin typeface="黑体" pitchFamily="49" charset="-122"/>
                <a:ea typeface="黑体" pitchFamily="49" charset="-122"/>
              </a:rPr>
              <a:t>    佣金，是指经纪人等中间人说合介绍生意所取得的酬金。佣金大多由卖方付给，也有由买卖双方分别付给的。所付佣金的数额依商品的性质和货值多少而定，也有些地方是约定俗成的。</a:t>
            </a:r>
            <a:r>
              <a:rPr lang="zh-CN" altLang="en-US" sz="2000" b="1" dirty="0" smtClean="0">
                <a:latin typeface="黑体" pitchFamily="2" charset="-122"/>
                <a:ea typeface="黑体" pitchFamily="2" charset="-122"/>
              </a:rPr>
              <a:t>如营销人员奖励现金、奖励旅游等。</a:t>
            </a:r>
            <a:endParaRPr lang="zh-CN" altLang="en-US" sz="2000" b="1" dirty="0" smtClean="0">
              <a:latin typeface="黑体" pitchFamily="49" charset="-122"/>
              <a:ea typeface="黑体" pitchFamily="49" charset="-122"/>
            </a:endParaRPr>
          </a:p>
        </p:txBody>
      </p:sp>
      <p:sp>
        <p:nvSpPr>
          <p:cNvPr id="6" name="内容占位符 2"/>
          <p:cNvSpPr txBox="1">
            <a:spLocks/>
          </p:cNvSpPr>
          <p:nvPr/>
        </p:nvSpPr>
        <p:spPr>
          <a:xfrm>
            <a:off x="642910" y="2714626"/>
            <a:ext cx="7929618" cy="1643074"/>
          </a:xfrm>
          <a:prstGeom prst="rect">
            <a:avLst/>
          </a:prstGeom>
          <a:ln>
            <a:solidFill>
              <a:schemeClr val="accent1"/>
            </a:solidFill>
          </a:ln>
        </p:spPr>
        <p:txBody>
          <a:bodyPr/>
          <a:lstStyle/>
          <a:p>
            <a:pPr marL="342900" marR="0" lvl="0" indent="-342900" algn="l" defTabSz="914400" rtl="0" fontAlgn="base" latinLnBrk="0" hangingPunct="0">
              <a:lnSpc>
                <a:spcPts val="2800"/>
              </a:lnSpc>
              <a:spcBef>
                <a:spcPct val="20000"/>
              </a:spcBef>
              <a:spcAft>
                <a:spcPct val="0"/>
              </a:spcAft>
              <a:buClrTx/>
              <a:buSzTx/>
              <a:buFont typeface="Arial" charset="0"/>
              <a:buChar char="•"/>
              <a:tabLst/>
              <a:defRPr/>
            </a:pPr>
            <a:r>
              <a:rPr kumimoji="0" lang="zh-CN" altLang="en-US" sz="2000" b="1" i="0" u="none" strike="noStrike" kern="1200" cap="none" spc="0" normalizeH="0" baseline="0" noProof="0" dirty="0" smtClean="0">
                <a:ln>
                  <a:noFill/>
                </a:ln>
                <a:solidFill>
                  <a:schemeClr val="tx1"/>
                </a:solidFill>
                <a:effectLst/>
                <a:uLnTx/>
                <a:uFillTx/>
                <a:latin typeface="黑体" pitchFamily="49" charset="-122"/>
                <a:ea typeface="黑体" pitchFamily="49" charset="-122"/>
                <a:cs typeface="+mn-cs"/>
              </a:rPr>
              <a:t>    增值税：商务辅助服务</a:t>
            </a:r>
            <a:r>
              <a:rPr kumimoji="0" lang="en-US" altLang="zh-CN" sz="2000" b="1" i="0" u="none" strike="noStrike" kern="1200" cap="none" spc="0" normalizeH="0" baseline="0" noProof="0" dirty="0" smtClean="0">
                <a:ln>
                  <a:noFill/>
                </a:ln>
                <a:solidFill>
                  <a:schemeClr val="tx1"/>
                </a:solidFill>
                <a:effectLst/>
                <a:uLnTx/>
                <a:uFillTx/>
                <a:latin typeface="黑体" pitchFamily="49" charset="-122"/>
                <a:ea typeface="黑体" pitchFamily="49" charset="-122"/>
                <a:cs typeface="+mn-cs"/>
              </a:rPr>
              <a:t>—</a:t>
            </a:r>
            <a:r>
              <a:rPr kumimoji="0" lang="zh-CN" altLang="en-US" sz="2000" b="1" i="0" u="none" strike="noStrike" kern="1200" cap="none" spc="0" normalizeH="0" baseline="0" noProof="0" dirty="0" smtClean="0">
                <a:ln>
                  <a:noFill/>
                </a:ln>
                <a:solidFill>
                  <a:schemeClr val="tx1"/>
                </a:solidFill>
                <a:effectLst/>
                <a:uLnTx/>
                <a:uFillTx/>
                <a:latin typeface="黑体" pitchFamily="49" charset="-122"/>
                <a:ea typeface="黑体" pitchFamily="49" charset="-122"/>
                <a:cs typeface="+mn-cs"/>
              </a:rPr>
              <a:t>经纪代理服务</a:t>
            </a:r>
            <a:endParaRPr kumimoji="0" lang="en-US" altLang="zh-CN" sz="2000" b="1" i="0" u="none" strike="noStrike" kern="1200" cap="none" spc="0" normalizeH="0" baseline="0" noProof="0" dirty="0" smtClean="0">
              <a:ln>
                <a:noFill/>
              </a:ln>
              <a:solidFill>
                <a:schemeClr val="tx1"/>
              </a:solidFill>
              <a:effectLst/>
              <a:uLnTx/>
              <a:uFillTx/>
              <a:latin typeface="黑体" pitchFamily="49" charset="-122"/>
              <a:ea typeface="黑体" pitchFamily="49" charset="-122"/>
              <a:cs typeface="+mn-cs"/>
            </a:endParaRPr>
          </a:p>
          <a:p>
            <a:pPr marL="342900" marR="0" lvl="0" indent="-342900" algn="l" defTabSz="914400" rtl="0" fontAlgn="base" latinLnBrk="0" hangingPunct="0">
              <a:lnSpc>
                <a:spcPts val="2800"/>
              </a:lnSpc>
              <a:spcBef>
                <a:spcPct val="20000"/>
              </a:spcBef>
              <a:spcAft>
                <a:spcPct val="0"/>
              </a:spcAft>
              <a:buClrTx/>
              <a:buSzTx/>
              <a:buFont typeface="Arial" charset="0"/>
              <a:buChar char="•"/>
              <a:tabLst/>
              <a:defRPr/>
            </a:pPr>
            <a:r>
              <a:rPr kumimoji="0" lang="zh-CN" altLang="en-US" sz="2000" b="1" i="0" u="none" strike="noStrike" kern="1200" cap="none" spc="0" normalizeH="0" baseline="0" noProof="0" dirty="0" smtClean="0">
                <a:ln>
                  <a:noFill/>
                </a:ln>
                <a:solidFill>
                  <a:schemeClr val="tx1"/>
                </a:solidFill>
                <a:effectLst/>
                <a:uLnTx/>
                <a:uFillTx/>
                <a:latin typeface="黑体" pitchFamily="49" charset="-122"/>
                <a:ea typeface="黑体" pitchFamily="49" charset="-122"/>
                <a:cs typeface="+mn-cs"/>
              </a:rPr>
              <a:t>    是指各类经纪、中介、代理服务。包括金融代理、知识产权代理、货物运输代理、代理报关、法律代理、房地产中介、职业中介、婚姻中介、代理记账、拍卖等。</a:t>
            </a:r>
            <a:endParaRPr kumimoji="0" lang="zh-CN" altLang="en-US" sz="2000" b="0" i="0" u="none" strike="noStrike" kern="1200" cap="none" spc="0" normalizeH="0" baseline="0" noProof="0" dirty="0">
              <a:ln>
                <a:noFill/>
              </a:ln>
              <a:solidFill>
                <a:schemeClr val="tx1"/>
              </a:solidFill>
              <a:effectLst/>
              <a:uLnTx/>
              <a:uFillTx/>
              <a:latin typeface="黑体" pitchFamily="49" charset="-122"/>
              <a:ea typeface="黑体" pitchFamily="49" charset="-122"/>
              <a:cs typeface="+mn-cs"/>
            </a:endParaRPr>
          </a:p>
        </p:txBody>
      </p:sp>
      <p:sp>
        <p:nvSpPr>
          <p:cNvPr id="7" name="灯片编号占位符 6"/>
          <p:cNvSpPr>
            <a:spLocks noGrp="1"/>
          </p:cNvSpPr>
          <p:nvPr>
            <p:ph type="sldNum" sz="quarter" idx="12"/>
          </p:nvPr>
        </p:nvSpPr>
        <p:spPr/>
        <p:txBody>
          <a:bodyPr/>
          <a:lstStyle/>
          <a:p>
            <a:pPr>
              <a:defRPr/>
            </a:pPr>
            <a:fld id="{515509F9-B6A6-4A98-B23D-C9110DC7ACDA}" type="slidenum">
              <a:rPr lang="zh-CN" altLang="en-US" smtClean="0"/>
              <a:pPr>
                <a:defRPr/>
              </a:pPr>
              <a:t>32</a:t>
            </a:fld>
            <a:endParaRPr lang="zh-CN" alt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期占位符 3"/>
          <p:cNvSpPr txBox="1">
            <a:spLocks noGrp="1"/>
          </p:cNvSpPr>
          <p:nvPr/>
        </p:nvSpPr>
        <p:spPr>
          <a:xfrm>
            <a:off x="457200" y="4767263"/>
            <a:ext cx="2133600" cy="274637"/>
          </a:xfrm>
          <a:prstGeom prst="rect">
            <a:avLst/>
          </a:prstGeom>
          <a:noFill/>
        </p:spPr>
        <p:txBody>
          <a:bodyPr anchor="ctr"/>
          <a:lstStyle/>
          <a:p>
            <a:pPr fontAlgn="auto">
              <a:spcBef>
                <a:spcPts val="0"/>
              </a:spcBef>
              <a:spcAft>
                <a:spcPts val="0"/>
              </a:spcAft>
              <a:defRPr/>
            </a:pPr>
            <a:fld id="{FB3EDF8D-C06A-4445-9C3B-8594072B4668}" type="datetime1">
              <a:rPr lang="zh-CN" altLang="en-US" sz="1200" b="0">
                <a:solidFill>
                  <a:schemeClr val="tx1">
                    <a:tint val="75000"/>
                  </a:schemeClr>
                </a:solidFill>
                <a:latin typeface="+mn-lt"/>
                <a:ea typeface="+mn-ea"/>
              </a:rPr>
              <a:pPr fontAlgn="auto">
                <a:spcBef>
                  <a:spcPts val="0"/>
                </a:spcBef>
                <a:spcAft>
                  <a:spcPts val="0"/>
                </a:spcAft>
                <a:defRPr/>
              </a:pPr>
              <a:t>2016/7/11</a:t>
            </a:fld>
            <a:endParaRPr lang="zh-CN" altLang="en-US" sz="1200" b="0">
              <a:solidFill>
                <a:schemeClr val="tx1">
                  <a:tint val="75000"/>
                </a:schemeClr>
              </a:solidFill>
              <a:latin typeface="+mn-lt"/>
              <a:ea typeface="+mn-ea"/>
            </a:endParaRPr>
          </a:p>
        </p:txBody>
      </p:sp>
      <p:sp>
        <p:nvSpPr>
          <p:cNvPr id="5" name="灯片编号占位符 5"/>
          <p:cNvSpPr txBox="1">
            <a:spLocks noGrp="1"/>
          </p:cNvSpPr>
          <p:nvPr/>
        </p:nvSpPr>
        <p:spPr>
          <a:xfrm>
            <a:off x="6553200" y="4767263"/>
            <a:ext cx="2133600" cy="274637"/>
          </a:xfrm>
          <a:prstGeom prst="rect">
            <a:avLst/>
          </a:prstGeom>
          <a:noFill/>
        </p:spPr>
        <p:txBody>
          <a:bodyPr anchor="ctr"/>
          <a:lstStyle/>
          <a:p>
            <a:pPr algn="r" fontAlgn="auto">
              <a:spcBef>
                <a:spcPts val="0"/>
              </a:spcBef>
              <a:spcAft>
                <a:spcPts val="0"/>
              </a:spcAft>
              <a:defRPr/>
            </a:pPr>
            <a:fld id="{9745D2D4-0558-4A26-8C81-1BEEC5E1C507}" type="slidenum">
              <a:rPr lang="zh-CN" altLang="en-US" sz="1200" b="0">
                <a:solidFill>
                  <a:schemeClr val="tx1">
                    <a:tint val="75000"/>
                  </a:schemeClr>
                </a:solidFill>
                <a:latin typeface="+mn-lt"/>
                <a:ea typeface="+mn-ea"/>
              </a:rPr>
              <a:pPr algn="r" fontAlgn="auto">
                <a:spcBef>
                  <a:spcPts val="0"/>
                </a:spcBef>
                <a:spcAft>
                  <a:spcPts val="0"/>
                </a:spcAft>
                <a:defRPr/>
              </a:pPr>
              <a:t>33</a:t>
            </a:fld>
            <a:endParaRPr lang="zh-CN" altLang="en-US" sz="1200" b="0">
              <a:solidFill>
                <a:schemeClr val="tx1">
                  <a:tint val="75000"/>
                </a:schemeClr>
              </a:solidFill>
              <a:latin typeface="+mn-lt"/>
              <a:ea typeface="+mn-ea"/>
            </a:endParaRPr>
          </a:p>
        </p:txBody>
      </p:sp>
      <p:sp>
        <p:nvSpPr>
          <p:cNvPr id="41987" name="Rectangle 2"/>
          <p:cNvSpPr>
            <a:spLocks noGrp="1"/>
          </p:cNvSpPr>
          <p:nvPr>
            <p:ph type="body" idx="4294967295"/>
          </p:nvPr>
        </p:nvSpPr>
        <p:spPr>
          <a:xfrm>
            <a:off x="611188" y="785799"/>
            <a:ext cx="7921625" cy="2643207"/>
          </a:xfrm>
          <a:ln>
            <a:solidFill>
              <a:schemeClr val="accent1"/>
            </a:solidFill>
          </a:ln>
        </p:spPr>
        <p:txBody>
          <a:bodyPr/>
          <a:lstStyle/>
          <a:p>
            <a:pPr eaLnBrk="1" hangingPunct="1">
              <a:lnSpc>
                <a:spcPct val="120000"/>
              </a:lnSpc>
              <a:buFont typeface="Arial" charset="0"/>
              <a:buNone/>
            </a:pPr>
            <a:r>
              <a:rPr lang="zh-CN" altLang="en-US" sz="2000" b="1" dirty="0" smtClean="0">
                <a:solidFill>
                  <a:srgbClr val="3D55CF"/>
                </a:solidFill>
                <a:latin typeface="黑体" pitchFamily="2" charset="-122"/>
                <a:ea typeface="黑体" pitchFamily="2" charset="-122"/>
              </a:rPr>
              <a:t>       </a:t>
            </a:r>
            <a:r>
              <a:rPr lang="zh-CN" altLang="en-US" sz="2000" b="1" dirty="0" smtClean="0">
                <a:latin typeface="黑体" pitchFamily="2" charset="-122"/>
                <a:ea typeface="黑体" pitchFamily="2" charset="-122"/>
              </a:rPr>
              <a:t>财税</a:t>
            </a:r>
            <a:r>
              <a:rPr lang="en-US" altLang="zh-CN" sz="2000" b="1" dirty="0" smtClean="0">
                <a:latin typeface="黑体" pitchFamily="2" charset="-122"/>
                <a:ea typeface="黑体" pitchFamily="2" charset="-122"/>
              </a:rPr>
              <a:t>[2009]29</a:t>
            </a:r>
            <a:r>
              <a:rPr lang="zh-CN" altLang="en-US" sz="2000" b="1" dirty="0" smtClean="0">
                <a:latin typeface="黑体" pitchFamily="2" charset="-122"/>
                <a:ea typeface="黑体" pitchFamily="2" charset="-122"/>
              </a:rPr>
              <a:t>号</a:t>
            </a:r>
            <a:br>
              <a:rPr lang="zh-CN" altLang="en-US" sz="2000" b="1" dirty="0" smtClean="0">
                <a:latin typeface="黑体" pitchFamily="2" charset="-122"/>
                <a:ea typeface="黑体" pitchFamily="2" charset="-122"/>
              </a:rPr>
            </a:br>
            <a:r>
              <a:rPr lang="zh-CN" altLang="en-US" sz="2000" b="1" dirty="0" smtClean="0">
                <a:latin typeface="黑体" pitchFamily="2" charset="-122"/>
                <a:ea typeface="黑体" pitchFamily="2" charset="-122"/>
              </a:rPr>
              <a:t>　　</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一</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企业发生与生产经营有关的手续费及佣金支出，不超过以下规定计算限额以内的部分，准予扣除；超过部分，不得扣除。</a:t>
            </a:r>
            <a:br>
              <a:rPr lang="zh-CN" altLang="en-US" sz="2000" b="1" dirty="0" smtClean="0">
                <a:latin typeface="黑体" pitchFamily="2" charset="-122"/>
                <a:ea typeface="黑体" pitchFamily="2" charset="-122"/>
              </a:rPr>
            </a:br>
            <a:r>
              <a:rPr lang="zh-CN" altLang="en-US" sz="2000" b="1" dirty="0" smtClean="0">
                <a:latin typeface="黑体" pitchFamily="2" charset="-122"/>
                <a:ea typeface="黑体" pitchFamily="2" charset="-122"/>
              </a:rPr>
              <a:t>　　</a:t>
            </a:r>
            <a:r>
              <a:rPr lang="en-US" altLang="zh-CN" sz="2000" b="1" dirty="0" smtClean="0">
                <a:latin typeface="黑体" pitchFamily="2" charset="-122"/>
                <a:ea typeface="黑体" pitchFamily="2" charset="-122"/>
              </a:rPr>
              <a:t>1.</a:t>
            </a:r>
            <a:r>
              <a:rPr lang="zh-CN" altLang="en-US" sz="2000" b="1" dirty="0" smtClean="0">
                <a:latin typeface="黑体" pitchFamily="2" charset="-122"/>
                <a:ea typeface="黑体" pitchFamily="2" charset="-122"/>
              </a:rPr>
              <a:t>保险企业：</a:t>
            </a:r>
            <a:r>
              <a:rPr lang="en-US" altLang="zh-CN" sz="2000" b="1" dirty="0" smtClean="0">
                <a:ea typeface="黑体" pitchFamily="2" charset="-122"/>
              </a:rPr>
              <a:t>…</a:t>
            </a:r>
            <a:r>
              <a:rPr lang="en-US" altLang="zh-CN" sz="2000" b="1" dirty="0" smtClean="0">
                <a:latin typeface="黑体" pitchFamily="2" charset="-122"/>
                <a:ea typeface="黑体" pitchFamily="2" charset="-122"/>
              </a:rPr>
              <a:t/>
            </a:r>
            <a:br>
              <a:rPr lang="en-US" altLang="zh-CN" sz="2000" b="1" dirty="0" smtClean="0">
                <a:latin typeface="黑体" pitchFamily="2" charset="-122"/>
                <a:ea typeface="黑体" pitchFamily="2" charset="-122"/>
              </a:rPr>
            </a:br>
            <a:r>
              <a:rPr lang="zh-CN" altLang="en-US" sz="2000" b="1" dirty="0" smtClean="0">
                <a:latin typeface="黑体" pitchFamily="2" charset="-122"/>
                <a:ea typeface="黑体" pitchFamily="2" charset="-122"/>
              </a:rPr>
              <a:t>　　</a:t>
            </a:r>
            <a:r>
              <a:rPr lang="en-US" altLang="zh-CN" sz="2000" b="1" dirty="0" smtClean="0">
                <a:latin typeface="黑体" pitchFamily="2" charset="-122"/>
                <a:ea typeface="黑体" pitchFamily="2" charset="-122"/>
              </a:rPr>
              <a:t>2.</a:t>
            </a:r>
            <a:r>
              <a:rPr lang="zh-CN" altLang="en-US" sz="2000" b="1" dirty="0" smtClean="0">
                <a:latin typeface="黑体" pitchFamily="2" charset="-122"/>
                <a:ea typeface="黑体" pitchFamily="2" charset="-122"/>
              </a:rPr>
              <a:t>其他企业：按与具有合法经营资格中介服务机构或个人</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不含交易双方及其雇员、代理人和代表人等</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所签订服务协议或合同确认的</a:t>
            </a:r>
            <a:r>
              <a:rPr lang="zh-CN" altLang="en-US" sz="2400" b="1" dirty="0" smtClean="0">
                <a:solidFill>
                  <a:srgbClr val="C00000"/>
                </a:solidFill>
                <a:latin typeface="黑体" pitchFamily="2" charset="-122"/>
                <a:ea typeface="黑体" pitchFamily="2" charset="-122"/>
              </a:rPr>
              <a:t>收入金额的</a:t>
            </a:r>
            <a:r>
              <a:rPr lang="en-US" altLang="zh-CN" sz="2400" b="1" dirty="0" smtClean="0">
                <a:solidFill>
                  <a:srgbClr val="C00000"/>
                </a:solidFill>
                <a:latin typeface="黑体" pitchFamily="2" charset="-122"/>
                <a:ea typeface="黑体" pitchFamily="2" charset="-122"/>
              </a:rPr>
              <a:t>5%</a:t>
            </a:r>
            <a:r>
              <a:rPr lang="zh-CN" altLang="en-US" sz="2400" b="1" dirty="0" smtClean="0">
                <a:solidFill>
                  <a:srgbClr val="C00000"/>
                </a:solidFill>
                <a:latin typeface="黑体" pitchFamily="2" charset="-122"/>
                <a:ea typeface="黑体" pitchFamily="2" charset="-122"/>
              </a:rPr>
              <a:t>计算限额</a:t>
            </a:r>
            <a:r>
              <a:rPr lang="zh-CN" altLang="en-US" sz="2000" b="1" dirty="0" smtClean="0">
                <a:latin typeface="黑体" pitchFamily="2" charset="-122"/>
                <a:ea typeface="黑体" pitchFamily="2" charset="-122"/>
              </a:rPr>
              <a:t>。      </a:t>
            </a:r>
          </a:p>
        </p:txBody>
      </p:sp>
      <p:sp>
        <p:nvSpPr>
          <p:cNvPr id="6" name="灯片编号占位符 5"/>
          <p:cNvSpPr>
            <a:spLocks noGrp="1"/>
          </p:cNvSpPr>
          <p:nvPr>
            <p:ph type="sldNum" sz="quarter" idx="12"/>
          </p:nvPr>
        </p:nvSpPr>
        <p:spPr/>
        <p:txBody>
          <a:bodyPr/>
          <a:lstStyle/>
          <a:p>
            <a:pPr>
              <a:defRPr/>
            </a:pPr>
            <a:fld id="{515509F9-B6A6-4A98-B23D-C9110DC7ACDA}" type="slidenum">
              <a:rPr lang="zh-CN" altLang="en-US" smtClean="0"/>
              <a:pPr>
                <a:defRPr/>
              </a:pPr>
              <a:t>33</a:t>
            </a:fld>
            <a:endParaRPr lang="zh-CN" alt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期占位符 3"/>
          <p:cNvSpPr txBox="1">
            <a:spLocks noGrp="1"/>
          </p:cNvSpPr>
          <p:nvPr/>
        </p:nvSpPr>
        <p:spPr>
          <a:xfrm>
            <a:off x="457200" y="4767263"/>
            <a:ext cx="2133600" cy="274637"/>
          </a:xfrm>
          <a:prstGeom prst="rect">
            <a:avLst/>
          </a:prstGeom>
          <a:noFill/>
        </p:spPr>
        <p:txBody>
          <a:bodyPr anchor="ctr"/>
          <a:lstStyle/>
          <a:p>
            <a:pPr fontAlgn="auto">
              <a:spcBef>
                <a:spcPts val="0"/>
              </a:spcBef>
              <a:spcAft>
                <a:spcPts val="0"/>
              </a:spcAft>
              <a:defRPr/>
            </a:pPr>
            <a:fld id="{3FAB3889-F1E3-4C09-96E0-DF40B723C5A5}" type="datetime1">
              <a:rPr lang="zh-CN" altLang="en-US" sz="1200" b="0">
                <a:solidFill>
                  <a:schemeClr val="tx1">
                    <a:tint val="75000"/>
                  </a:schemeClr>
                </a:solidFill>
                <a:latin typeface="+mn-lt"/>
                <a:ea typeface="+mn-ea"/>
              </a:rPr>
              <a:pPr fontAlgn="auto">
                <a:spcBef>
                  <a:spcPts val="0"/>
                </a:spcBef>
                <a:spcAft>
                  <a:spcPts val="0"/>
                </a:spcAft>
                <a:defRPr/>
              </a:pPr>
              <a:t>2016/7/11</a:t>
            </a:fld>
            <a:endParaRPr lang="zh-CN" altLang="en-US" sz="1200" b="0">
              <a:solidFill>
                <a:schemeClr val="tx1">
                  <a:tint val="75000"/>
                </a:schemeClr>
              </a:solidFill>
              <a:latin typeface="+mn-lt"/>
              <a:ea typeface="+mn-ea"/>
            </a:endParaRPr>
          </a:p>
        </p:txBody>
      </p:sp>
      <p:sp>
        <p:nvSpPr>
          <p:cNvPr id="5" name="灯片编号占位符 5"/>
          <p:cNvSpPr txBox="1">
            <a:spLocks noGrp="1"/>
          </p:cNvSpPr>
          <p:nvPr/>
        </p:nvSpPr>
        <p:spPr>
          <a:xfrm>
            <a:off x="6553200" y="4767263"/>
            <a:ext cx="2133600" cy="274637"/>
          </a:xfrm>
          <a:prstGeom prst="rect">
            <a:avLst/>
          </a:prstGeom>
          <a:noFill/>
        </p:spPr>
        <p:txBody>
          <a:bodyPr anchor="ctr"/>
          <a:lstStyle/>
          <a:p>
            <a:pPr algn="r" fontAlgn="auto">
              <a:spcBef>
                <a:spcPts val="0"/>
              </a:spcBef>
              <a:spcAft>
                <a:spcPts val="0"/>
              </a:spcAft>
              <a:defRPr/>
            </a:pPr>
            <a:fld id="{8E328A2E-952B-44E6-9384-CFA64F6E9C85}" type="slidenum">
              <a:rPr lang="zh-CN" altLang="en-US" sz="1200" b="0">
                <a:solidFill>
                  <a:schemeClr val="tx1">
                    <a:tint val="75000"/>
                  </a:schemeClr>
                </a:solidFill>
                <a:latin typeface="+mn-lt"/>
                <a:ea typeface="+mn-ea"/>
              </a:rPr>
              <a:pPr algn="r" fontAlgn="auto">
                <a:spcBef>
                  <a:spcPts val="0"/>
                </a:spcBef>
                <a:spcAft>
                  <a:spcPts val="0"/>
                </a:spcAft>
                <a:defRPr/>
              </a:pPr>
              <a:t>34</a:t>
            </a:fld>
            <a:endParaRPr lang="zh-CN" altLang="en-US" sz="1200" b="0">
              <a:solidFill>
                <a:schemeClr val="tx1">
                  <a:tint val="75000"/>
                </a:schemeClr>
              </a:solidFill>
              <a:latin typeface="+mn-lt"/>
              <a:ea typeface="+mn-ea"/>
            </a:endParaRPr>
          </a:p>
        </p:txBody>
      </p:sp>
      <p:sp>
        <p:nvSpPr>
          <p:cNvPr id="43011" name="Rectangle 2"/>
          <p:cNvSpPr>
            <a:spLocks noGrp="1"/>
          </p:cNvSpPr>
          <p:nvPr>
            <p:ph type="body" idx="4294967295"/>
          </p:nvPr>
        </p:nvSpPr>
        <p:spPr>
          <a:xfrm>
            <a:off x="500034" y="857238"/>
            <a:ext cx="7786742" cy="2297118"/>
          </a:xfrm>
          <a:ln>
            <a:solidFill>
              <a:schemeClr val="accent1"/>
            </a:solidFill>
          </a:ln>
        </p:spPr>
        <p:txBody>
          <a:bodyPr/>
          <a:lstStyle/>
          <a:p>
            <a:pPr eaLnBrk="1" hangingPunct="1">
              <a:lnSpc>
                <a:spcPct val="120000"/>
              </a:lnSpc>
              <a:buFont typeface="Arial" charset="0"/>
              <a:buNone/>
            </a:pPr>
            <a:r>
              <a:rPr lang="zh-CN" altLang="en-US" sz="2000" b="1" dirty="0" smtClean="0">
                <a:latin typeface="黑体" pitchFamily="2" charset="-122"/>
                <a:ea typeface="黑体" pitchFamily="2" charset="-122"/>
              </a:rPr>
              <a:t>       </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二</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企业应与具有合法经营资格中介服务企业或个人签订代办协议或合同，并按国家有关规定支付手续费及佣金。除委托个人代理外，企业以现金等非转账方式支付的手续费及佣金不得在税前扣除。</a:t>
            </a:r>
            <a:br>
              <a:rPr lang="zh-CN" altLang="en-US" sz="2000" b="1" dirty="0" smtClean="0">
                <a:latin typeface="黑体" pitchFamily="2" charset="-122"/>
                <a:ea typeface="黑体" pitchFamily="2" charset="-122"/>
              </a:rPr>
            </a:br>
            <a:r>
              <a:rPr lang="zh-CN" altLang="en-US" sz="2000" b="1" dirty="0" smtClean="0">
                <a:latin typeface="黑体" pitchFamily="2" charset="-122"/>
                <a:ea typeface="黑体" pitchFamily="2" charset="-122"/>
              </a:rPr>
              <a:t>　　</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三</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企业不得将手续费及佣金支出计入回扣、业务提成、返利、进场费等费用。</a:t>
            </a:r>
          </a:p>
        </p:txBody>
      </p:sp>
      <p:sp>
        <p:nvSpPr>
          <p:cNvPr id="6" name="灯片编号占位符 5"/>
          <p:cNvSpPr>
            <a:spLocks noGrp="1"/>
          </p:cNvSpPr>
          <p:nvPr>
            <p:ph type="sldNum" sz="quarter" idx="12"/>
          </p:nvPr>
        </p:nvSpPr>
        <p:spPr/>
        <p:txBody>
          <a:bodyPr/>
          <a:lstStyle/>
          <a:p>
            <a:pPr>
              <a:defRPr/>
            </a:pPr>
            <a:fld id="{515509F9-B6A6-4A98-B23D-C9110DC7ACDA}" type="slidenum">
              <a:rPr lang="zh-CN" altLang="en-US" smtClean="0"/>
              <a:pPr>
                <a:defRPr/>
              </a:pPr>
              <a:t>34</a:t>
            </a:fld>
            <a:endParaRPr lang="zh-CN" alt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期占位符 3"/>
          <p:cNvSpPr txBox="1">
            <a:spLocks noGrp="1"/>
          </p:cNvSpPr>
          <p:nvPr/>
        </p:nvSpPr>
        <p:spPr>
          <a:xfrm>
            <a:off x="457200" y="4767263"/>
            <a:ext cx="2133600" cy="274637"/>
          </a:xfrm>
          <a:prstGeom prst="rect">
            <a:avLst/>
          </a:prstGeom>
          <a:noFill/>
        </p:spPr>
        <p:txBody>
          <a:bodyPr anchor="ctr"/>
          <a:lstStyle/>
          <a:p>
            <a:pPr fontAlgn="auto">
              <a:spcBef>
                <a:spcPts val="0"/>
              </a:spcBef>
              <a:spcAft>
                <a:spcPts val="0"/>
              </a:spcAft>
              <a:defRPr/>
            </a:pPr>
            <a:fld id="{8A6E85AB-E1D0-45E4-A6F2-DB187E123DAD}" type="datetime1">
              <a:rPr lang="zh-CN" altLang="en-US" sz="1200" b="0">
                <a:solidFill>
                  <a:schemeClr val="tx1">
                    <a:tint val="75000"/>
                  </a:schemeClr>
                </a:solidFill>
                <a:latin typeface="+mn-lt"/>
                <a:ea typeface="+mn-ea"/>
              </a:rPr>
              <a:pPr fontAlgn="auto">
                <a:spcBef>
                  <a:spcPts val="0"/>
                </a:spcBef>
                <a:spcAft>
                  <a:spcPts val="0"/>
                </a:spcAft>
                <a:defRPr/>
              </a:pPr>
              <a:t>2016/7/11</a:t>
            </a:fld>
            <a:endParaRPr lang="zh-CN" altLang="en-US" sz="1200" b="0">
              <a:solidFill>
                <a:schemeClr val="tx1">
                  <a:tint val="75000"/>
                </a:schemeClr>
              </a:solidFill>
              <a:latin typeface="+mn-lt"/>
              <a:ea typeface="+mn-ea"/>
            </a:endParaRPr>
          </a:p>
        </p:txBody>
      </p:sp>
      <p:sp>
        <p:nvSpPr>
          <p:cNvPr id="5" name="灯片编号占位符 5"/>
          <p:cNvSpPr txBox="1">
            <a:spLocks noGrp="1"/>
          </p:cNvSpPr>
          <p:nvPr/>
        </p:nvSpPr>
        <p:spPr>
          <a:xfrm>
            <a:off x="6553200" y="4767263"/>
            <a:ext cx="2133600" cy="274637"/>
          </a:xfrm>
          <a:prstGeom prst="rect">
            <a:avLst/>
          </a:prstGeom>
          <a:noFill/>
        </p:spPr>
        <p:txBody>
          <a:bodyPr anchor="ctr"/>
          <a:lstStyle/>
          <a:p>
            <a:pPr algn="r" fontAlgn="auto">
              <a:spcBef>
                <a:spcPts val="0"/>
              </a:spcBef>
              <a:spcAft>
                <a:spcPts val="0"/>
              </a:spcAft>
              <a:defRPr/>
            </a:pPr>
            <a:fld id="{9E8216FF-1A68-4E3B-B611-B4F45B664236}" type="slidenum">
              <a:rPr lang="zh-CN" altLang="en-US" sz="1200" b="0">
                <a:solidFill>
                  <a:schemeClr val="tx1">
                    <a:tint val="75000"/>
                  </a:schemeClr>
                </a:solidFill>
                <a:latin typeface="+mn-lt"/>
                <a:ea typeface="+mn-ea"/>
              </a:rPr>
              <a:pPr algn="r" fontAlgn="auto">
                <a:spcBef>
                  <a:spcPts val="0"/>
                </a:spcBef>
                <a:spcAft>
                  <a:spcPts val="0"/>
                </a:spcAft>
                <a:defRPr/>
              </a:pPr>
              <a:t>35</a:t>
            </a:fld>
            <a:endParaRPr lang="zh-CN" altLang="en-US" sz="1200" b="0">
              <a:solidFill>
                <a:schemeClr val="tx1">
                  <a:tint val="75000"/>
                </a:schemeClr>
              </a:solidFill>
              <a:latin typeface="+mn-lt"/>
              <a:ea typeface="+mn-ea"/>
            </a:endParaRPr>
          </a:p>
        </p:txBody>
      </p:sp>
      <p:sp>
        <p:nvSpPr>
          <p:cNvPr id="44035" name="Rectangle 2"/>
          <p:cNvSpPr>
            <a:spLocks noGrp="1"/>
          </p:cNvSpPr>
          <p:nvPr>
            <p:ph type="body" idx="4294967295"/>
          </p:nvPr>
        </p:nvSpPr>
        <p:spPr>
          <a:xfrm>
            <a:off x="428596" y="571487"/>
            <a:ext cx="7859713" cy="1643074"/>
          </a:xfrm>
          <a:ln>
            <a:solidFill>
              <a:schemeClr val="accent1"/>
            </a:solidFill>
          </a:ln>
        </p:spPr>
        <p:txBody>
          <a:bodyPr/>
          <a:lstStyle/>
          <a:p>
            <a:pPr eaLnBrk="1" hangingPunct="1">
              <a:lnSpc>
                <a:spcPts val="2800"/>
              </a:lnSpc>
              <a:buFont typeface="Arial" charset="0"/>
              <a:buNone/>
            </a:pPr>
            <a:r>
              <a:rPr lang="en-US" altLang="zh-CN" sz="2000" b="1" dirty="0" smtClean="0">
                <a:latin typeface="黑体" pitchFamily="2" charset="-122"/>
                <a:ea typeface="黑体" pitchFamily="2" charset="-122"/>
              </a:rPr>
              <a:t>      (</a:t>
            </a:r>
            <a:r>
              <a:rPr lang="zh-CN" altLang="en-US" sz="2000" b="1" dirty="0" smtClean="0">
                <a:latin typeface="黑体" pitchFamily="2" charset="-122"/>
                <a:ea typeface="黑体" pitchFamily="2" charset="-122"/>
              </a:rPr>
              <a:t>四</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企业支付的手续费及佣金不得直接冲减服务协议或合同金额，并如实入账。</a:t>
            </a:r>
            <a:endParaRPr lang="en-US" altLang="zh-CN" sz="2000" b="1" dirty="0" smtClean="0">
              <a:latin typeface="黑体" pitchFamily="2" charset="-122"/>
              <a:ea typeface="黑体" pitchFamily="2" charset="-122"/>
            </a:endParaRPr>
          </a:p>
          <a:p>
            <a:pPr eaLnBrk="1" hangingPunct="1">
              <a:lnSpc>
                <a:spcPts val="2800"/>
              </a:lnSpc>
              <a:buFont typeface="Arial" charset="0"/>
              <a:buNone/>
            </a:pPr>
            <a:r>
              <a:rPr lang="en-US" altLang="zh-CN" sz="2000" b="1" dirty="0" smtClean="0">
                <a:latin typeface="黑体" pitchFamily="2" charset="-122"/>
                <a:ea typeface="黑体" pitchFamily="2" charset="-122"/>
              </a:rPr>
              <a:t>      (</a:t>
            </a:r>
            <a:r>
              <a:rPr lang="zh-CN" altLang="en-US" sz="2000" b="1" dirty="0" smtClean="0">
                <a:latin typeface="黑体" pitchFamily="2" charset="-122"/>
                <a:ea typeface="黑体" pitchFamily="2" charset="-122"/>
              </a:rPr>
              <a:t>五</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企业应当如实向当地主管税务机关提供当年手续费及佣金计算分配表和其他相关资料，并依法取得合法真实凭证。 </a:t>
            </a:r>
          </a:p>
        </p:txBody>
      </p:sp>
      <p:sp>
        <p:nvSpPr>
          <p:cNvPr id="6" name="内容占位符 2"/>
          <p:cNvSpPr txBox="1">
            <a:spLocks/>
          </p:cNvSpPr>
          <p:nvPr/>
        </p:nvSpPr>
        <p:spPr>
          <a:xfrm>
            <a:off x="428596" y="2428874"/>
            <a:ext cx="7858180" cy="1928826"/>
          </a:xfrm>
          <a:prstGeom prst="rect">
            <a:avLst/>
          </a:prstGeom>
          <a:ln>
            <a:solidFill>
              <a:schemeClr val="accent1"/>
            </a:solidFill>
          </a:ln>
        </p:spPr>
        <p:txBody>
          <a:bodyPr/>
          <a:lstStyle/>
          <a:p>
            <a:pPr marL="342900" marR="0" lvl="0" indent="-342900" algn="l" defTabSz="914400" rtl="0" fontAlgn="base" latinLnBrk="0" hangingPunct="0">
              <a:lnSpc>
                <a:spcPts val="2800"/>
              </a:lnSpc>
              <a:spcBef>
                <a:spcPct val="20000"/>
              </a:spcBef>
              <a:spcAft>
                <a:spcPct val="0"/>
              </a:spcAft>
              <a:buClrTx/>
              <a:buSzTx/>
              <a:buFont typeface="Arial" charset="0"/>
              <a:buChar char="•"/>
              <a:tabLst/>
              <a:defRPr/>
            </a:pPr>
            <a:r>
              <a:rPr kumimoji="0" lang="zh-CN" altLang="en-US" sz="2000" b="1" i="0" u="none" strike="noStrike" kern="1200" cap="none" spc="0" normalizeH="0" baseline="0" noProof="0" dirty="0" smtClean="0">
                <a:ln>
                  <a:noFill/>
                </a:ln>
                <a:solidFill>
                  <a:schemeClr val="tx1"/>
                </a:solidFill>
                <a:effectLst/>
                <a:uLnTx/>
                <a:uFillTx/>
                <a:latin typeface="黑体" pitchFamily="49" charset="-122"/>
                <a:ea typeface="黑体" pitchFamily="49" charset="-122"/>
                <a:cs typeface="+mn-cs"/>
              </a:rPr>
              <a:t>    国家税务总局公告</a:t>
            </a:r>
            <a:r>
              <a:rPr kumimoji="0" lang="en-US" altLang="zh-CN" sz="2000" b="1" i="0" u="none" strike="noStrike" kern="1200" cap="none" spc="0" normalizeH="0" baseline="0" noProof="0" dirty="0" smtClean="0">
                <a:ln>
                  <a:noFill/>
                </a:ln>
                <a:solidFill>
                  <a:schemeClr val="tx1"/>
                </a:solidFill>
                <a:effectLst/>
                <a:uLnTx/>
                <a:uFillTx/>
                <a:latin typeface="黑体" pitchFamily="49" charset="-122"/>
                <a:ea typeface="黑体" pitchFamily="49" charset="-122"/>
                <a:cs typeface="+mn-cs"/>
              </a:rPr>
              <a:t>2012</a:t>
            </a:r>
            <a:r>
              <a:rPr kumimoji="0" lang="zh-CN" altLang="en-US" sz="2000" b="1" i="0" u="none" strike="noStrike" kern="1200" cap="none" spc="0" normalizeH="0" baseline="0" noProof="0" dirty="0" smtClean="0">
                <a:ln>
                  <a:noFill/>
                </a:ln>
                <a:solidFill>
                  <a:schemeClr val="tx1"/>
                </a:solidFill>
                <a:effectLst/>
                <a:uLnTx/>
                <a:uFillTx/>
                <a:latin typeface="黑体" pitchFamily="49" charset="-122"/>
                <a:ea typeface="黑体" pitchFamily="49" charset="-122"/>
                <a:cs typeface="+mn-cs"/>
              </a:rPr>
              <a:t>年第</a:t>
            </a:r>
            <a:r>
              <a:rPr kumimoji="0" lang="en-US" altLang="zh-CN" sz="2000" b="1" i="0" u="none" strike="noStrike" kern="1200" cap="none" spc="0" normalizeH="0" baseline="0" noProof="0" dirty="0" smtClean="0">
                <a:ln>
                  <a:noFill/>
                </a:ln>
                <a:solidFill>
                  <a:schemeClr val="tx1"/>
                </a:solidFill>
                <a:effectLst/>
                <a:uLnTx/>
                <a:uFillTx/>
                <a:latin typeface="黑体" pitchFamily="49" charset="-122"/>
                <a:ea typeface="黑体" pitchFamily="49" charset="-122"/>
                <a:cs typeface="+mn-cs"/>
              </a:rPr>
              <a:t>15</a:t>
            </a:r>
            <a:r>
              <a:rPr kumimoji="0" lang="zh-CN" altLang="en-US" sz="2000" b="1" i="0" u="none" strike="noStrike" kern="1200" cap="none" spc="0" normalizeH="0" baseline="0" noProof="0" dirty="0" smtClean="0">
                <a:ln>
                  <a:noFill/>
                </a:ln>
                <a:solidFill>
                  <a:schemeClr val="tx1"/>
                </a:solidFill>
                <a:effectLst/>
                <a:uLnTx/>
                <a:uFillTx/>
                <a:latin typeface="黑体" pitchFamily="49" charset="-122"/>
                <a:ea typeface="黑体" pitchFamily="49" charset="-122"/>
                <a:cs typeface="+mn-cs"/>
              </a:rPr>
              <a:t>号第三条“关于从事代理服务企业营业成本税前扣除问题”规定：从事代理服务、主营业务收入为手续费、佣金的企业</a:t>
            </a:r>
            <a:r>
              <a:rPr kumimoji="0" lang="en-US" altLang="zh-CN" sz="2000" b="1" i="0" u="none" strike="noStrike" kern="1200" cap="none" spc="0" normalizeH="0" baseline="0" noProof="0" dirty="0" smtClean="0">
                <a:ln>
                  <a:noFill/>
                </a:ln>
                <a:solidFill>
                  <a:schemeClr val="tx1"/>
                </a:solidFill>
                <a:effectLst/>
                <a:uLnTx/>
                <a:uFillTx/>
                <a:latin typeface="黑体" pitchFamily="49" charset="-122"/>
                <a:ea typeface="黑体" pitchFamily="49" charset="-122"/>
                <a:cs typeface="+mn-cs"/>
              </a:rPr>
              <a:t>(</a:t>
            </a:r>
            <a:r>
              <a:rPr kumimoji="0" lang="zh-CN" altLang="en-US" sz="2000" b="1" i="0" u="none" strike="noStrike" kern="1200" cap="none" spc="0" normalizeH="0" baseline="0" noProof="0" dirty="0" smtClean="0">
                <a:ln>
                  <a:noFill/>
                </a:ln>
                <a:solidFill>
                  <a:schemeClr val="tx1"/>
                </a:solidFill>
                <a:effectLst/>
                <a:uLnTx/>
                <a:uFillTx/>
                <a:latin typeface="黑体" pitchFamily="49" charset="-122"/>
                <a:ea typeface="黑体" pitchFamily="49" charset="-122"/>
                <a:cs typeface="+mn-cs"/>
              </a:rPr>
              <a:t>如证券、期货、保险代理等企业</a:t>
            </a:r>
            <a:r>
              <a:rPr kumimoji="0" lang="en-US" altLang="zh-CN" sz="2000" b="1" i="0" u="none" strike="noStrike" kern="1200" cap="none" spc="0" normalizeH="0" baseline="0" noProof="0" dirty="0" smtClean="0">
                <a:ln>
                  <a:noFill/>
                </a:ln>
                <a:solidFill>
                  <a:schemeClr val="tx1"/>
                </a:solidFill>
                <a:effectLst/>
                <a:uLnTx/>
                <a:uFillTx/>
                <a:latin typeface="黑体" pitchFamily="49" charset="-122"/>
                <a:ea typeface="黑体" pitchFamily="49" charset="-122"/>
                <a:cs typeface="+mn-cs"/>
              </a:rPr>
              <a:t>)</a:t>
            </a:r>
            <a:r>
              <a:rPr kumimoji="0" lang="zh-CN" altLang="en-US" sz="2000" b="1" i="0" u="none" strike="noStrike" kern="1200" cap="none" spc="0" normalizeH="0" baseline="0" noProof="0" dirty="0" smtClean="0">
                <a:ln>
                  <a:noFill/>
                </a:ln>
                <a:solidFill>
                  <a:schemeClr val="tx1"/>
                </a:solidFill>
                <a:effectLst/>
                <a:uLnTx/>
                <a:uFillTx/>
                <a:latin typeface="黑体" pitchFamily="49" charset="-122"/>
                <a:ea typeface="黑体" pitchFamily="49" charset="-122"/>
                <a:cs typeface="+mn-cs"/>
              </a:rPr>
              <a:t>，其为取得该类收入而实际发生的营业成本</a:t>
            </a:r>
            <a:r>
              <a:rPr kumimoji="0" lang="en-US" altLang="zh-CN" sz="2000" b="1" i="0" u="none" strike="noStrike" kern="1200" cap="none" spc="0" normalizeH="0" baseline="0" noProof="0" dirty="0" smtClean="0">
                <a:ln>
                  <a:noFill/>
                </a:ln>
                <a:solidFill>
                  <a:schemeClr val="tx1"/>
                </a:solidFill>
                <a:effectLst/>
                <a:uLnTx/>
                <a:uFillTx/>
                <a:latin typeface="黑体" pitchFamily="49" charset="-122"/>
                <a:ea typeface="黑体" pitchFamily="49" charset="-122"/>
                <a:cs typeface="+mn-cs"/>
              </a:rPr>
              <a:t>(</a:t>
            </a:r>
            <a:r>
              <a:rPr kumimoji="0" lang="zh-CN" altLang="en-US" sz="2000" b="1" i="0" u="none" strike="noStrike" kern="1200" cap="none" spc="0" normalizeH="0" baseline="0" noProof="0" dirty="0" smtClean="0">
                <a:ln>
                  <a:noFill/>
                </a:ln>
                <a:solidFill>
                  <a:schemeClr val="tx1"/>
                </a:solidFill>
                <a:effectLst/>
                <a:uLnTx/>
                <a:uFillTx/>
                <a:latin typeface="黑体" pitchFamily="49" charset="-122"/>
                <a:ea typeface="黑体" pitchFamily="49" charset="-122"/>
                <a:cs typeface="+mn-cs"/>
              </a:rPr>
              <a:t>包括手续费及佣金支出</a:t>
            </a:r>
            <a:r>
              <a:rPr kumimoji="0" lang="en-US" altLang="zh-CN" sz="2000" b="1" i="0" u="none" strike="noStrike" kern="1200" cap="none" spc="0" normalizeH="0" baseline="0" noProof="0" dirty="0" smtClean="0">
                <a:ln>
                  <a:noFill/>
                </a:ln>
                <a:solidFill>
                  <a:schemeClr val="tx1"/>
                </a:solidFill>
                <a:effectLst/>
                <a:uLnTx/>
                <a:uFillTx/>
                <a:latin typeface="黑体" pitchFamily="49" charset="-122"/>
                <a:ea typeface="黑体" pitchFamily="49" charset="-122"/>
                <a:cs typeface="+mn-cs"/>
              </a:rPr>
              <a:t>)</a:t>
            </a:r>
            <a:r>
              <a:rPr kumimoji="0" lang="zh-CN" altLang="en-US" sz="2000" b="1" i="0" u="none" strike="noStrike" kern="1200" cap="none" spc="0" normalizeH="0" baseline="0" noProof="0" dirty="0" smtClean="0">
                <a:ln>
                  <a:noFill/>
                </a:ln>
                <a:solidFill>
                  <a:schemeClr val="tx1"/>
                </a:solidFill>
                <a:effectLst/>
                <a:uLnTx/>
                <a:uFillTx/>
                <a:latin typeface="黑体" pitchFamily="49" charset="-122"/>
                <a:ea typeface="黑体" pitchFamily="49" charset="-122"/>
                <a:cs typeface="+mn-cs"/>
              </a:rPr>
              <a:t>，准予在企业所得税前</a:t>
            </a:r>
            <a:r>
              <a:rPr kumimoji="0" lang="zh-CN" altLang="en-US" sz="2400" b="1" i="0" u="none" strike="noStrike" kern="1200" cap="none" spc="0" normalizeH="0" baseline="0" noProof="0" dirty="0" smtClean="0">
                <a:ln>
                  <a:noFill/>
                </a:ln>
                <a:solidFill>
                  <a:srgbClr val="C00000"/>
                </a:solidFill>
                <a:effectLst/>
                <a:uLnTx/>
                <a:uFillTx/>
                <a:latin typeface="黑体" pitchFamily="49" charset="-122"/>
                <a:ea typeface="黑体" pitchFamily="49" charset="-122"/>
                <a:cs typeface="+mn-cs"/>
              </a:rPr>
              <a:t>据实扣除</a:t>
            </a:r>
            <a:r>
              <a:rPr kumimoji="0" lang="zh-CN" altLang="en-US" sz="2000" b="1" i="0" u="none" strike="noStrike" kern="1200" cap="none" spc="0" normalizeH="0" baseline="0" noProof="0" dirty="0" smtClean="0">
                <a:ln>
                  <a:noFill/>
                </a:ln>
                <a:solidFill>
                  <a:schemeClr val="tx1"/>
                </a:solidFill>
                <a:effectLst/>
                <a:uLnTx/>
                <a:uFillTx/>
                <a:latin typeface="黑体" pitchFamily="49" charset="-122"/>
                <a:ea typeface="黑体" pitchFamily="49" charset="-122"/>
                <a:cs typeface="+mn-cs"/>
              </a:rPr>
              <a:t>。</a:t>
            </a:r>
            <a:endParaRPr kumimoji="0" lang="zh-CN" altLang="en-US" sz="2000" b="1" i="0" u="none" strike="noStrike" kern="1200" cap="none" spc="0" normalizeH="0" baseline="0" noProof="0" dirty="0">
              <a:ln>
                <a:noFill/>
              </a:ln>
              <a:solidFill>
                <a:schemeClr val="tx1"/>
              </a:solidFill>
              <a:effectLst/>
              <a:uLnTx/>
              <a:uFillTx/>
              <a:latin typeface="黑体" pitchFamily="49" charset="-122"/>
              <a:ea typeface="黑体" pitchFamily="49" charset="-122"/>
              <a:cs typeface="+mn-cs"/>
            </a:endParaRPr>
          </a:p>
        </p:txBody>
      </p:sp>
      <p:sp>
        <p:nvSpPr>
          <p:cNvPr id="7" name="灯片编号占位符 6"/>
          <p:cNvSpPr>
            <a:spLocks noGrp="1"/>
          </p:cNvSpPr>
          <p:nvPr>
            <p:ph type="sldNum" sz="quarter" idx="12"/>
          </p:nvPr>
        </p:nvSpPr>
        <p:spPr/>
        <p:txBody>
          <a:bodyPr/>
          <a:lstStyle/>
          <a:p>
            <a:pPr>
              <a:defRPr/>
            </a:pPr>
            <a:fld id="{515509F9-B6A6-4A98-B23D-C9110DC7ACDA}" type="slidenum">
              <a:rPr lang="zh-CN" altLang="en-US" smtClean="0"/>
              <a:pPr>
                <a:defRPr/>
              </a:pPr>
              <a:t>35</a:t>
            </a:fld>
            <a:endParaRPr lang="zh-CN" alt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p:cNvSpPr txBox="1">
            <a:spLocks noGrp="1"/>
          </p:cNvSpPr>
          <p:nvPr/>
        </p:nvSpPr>
        <p:spPr>
          <a:xfrm>
            <a:off x="457200" y="4767263"/>
            <a:ext cx="2133600" cy="274637"/>
          </a:xfrm>
          <a:prstGeom prst="rect">
            <a:avLst/>
          </a:prstGeom>
          <a:noFill/>
        </p:spPr>
        <p:txBody>
          <a:bodyPr anchor="ctr"/>
          <a:lstStyle/>
          <a:p>
            <a:pPr fontAlgn="auto">
              <a:spcBef>
                <a:spcPts val="0"/>
              </a:spcBef>
              <a:spcAft>
                <a:spcPts val="0"/>
              </a:spcAft>
              <a:defRPr/>
            </a:pPr>
            <a:fld id="{2C966EC0-54E4-41B9-9C49-A1C500775EF7}" type="datetime1">
              <a:rPr lang="zh-CN" altLang="en-US" sz="1200" b="0">
                <a:solidFill>
                  <a:schemeClr val="tx1">
                    <a:tint val="75000"/>
                  </a:schemeClr>
                </a:solidFill>
                <a:latin typeface="+mn-lt"/>
                <a:ea typeface="+mn-ea"/>
              </a:rPr>
              <a:pPr fontAlgn="auto">
                <a:spcBef>
                  <a:spcPts val="0"/>
                </a:spcBef>
                <a:spcAft>
                  <a:spcPts val="0"/>
                </a:spcAft>
                <a:defRPr/>
              </a:pPr>
              <a:t>2016/7/11</a:t>
            </a:fld>
            <a:endParaRPr lang="zh-CN" altLang="en-US" sz="1200" b="0">
              <a:solidFill>
                <a:schemeClr val="tx1">
                  <a:tint val="75000"/>
                </a:schemeClr>
              </a:solidFill>
              <a:latin typeface="+mn-lt"/>
              <a:ea typeface="+mn-ea"/>
            </a:endParaRPr>
          </a:p>
        </p:txBody>
      </p:sp>
      <p:sp>
        <p:nvSpPr>
          <p:cNvPr id="6" name="灯片编号占位符 5"/>
          <p:cNvSpPr txBox="1">
            <a:spLocks noGrp="1"/>
          </p:cNvSpPr>
          <p:nvPr/>
        </p:nvSpPr>
        <p:spPr>
          <a:xfrm>
            <a:off x="6553200" y="4767263"/>
            <a:ext cx="2133600" cy="274637"/>
          </a:xfrm>
          <a:prstGeom prst="rect">
            <a:avLst/>
          </a:prstGeom>
          <a:noFill/>
        </p:spPr>
        <p:txBody>
          <a:bodyPr anchor="ctr"/>
          <a:lstStyle/>
          <a:p>
            <a:pPr algn="r" fontAlgn="auto">
              <a:spcBef>
                <a:spcPts val="0"/>
              </a:spcBef>
              <a:spcAft>
                <a:spcPts val="0"/>
              </a:spcAft>
              <a:defRPr/>
            </a:pPr>
            <a:fld id="{2F85B711-3E25-4108-8875-56DB8B09FD0C}" type="slidenum">
              <a:rPr lang="zh-CN" altLang="en-US" sz="1200" b="0">
                <a:solidFill>
                  <a:schemeClr val="tx1">
                    <a:tint val="75000"/>
                  </a:schemeClr>
                </a:solidFill>
                <a:latin typeface="+mn-lt"/>
                <a:ea typeface="+mn-ea"/>
              </a:rPr>
              <a:pPr algn="r" fontAlgn="auto">
                <a:spcBef>
                  <a:spcPts val="0"/>
                </a:spcBef>
                <a:spcAft>
                  <a:spcPts val="0"/>
                </a:spcAft>
                <a:defRPr/>
              </a:pPr>
              <a:t>36</a:t>
            </a:fld>
            <a:endParaRPr lang="zh-CN" altLang="en-US" sz="1200" b="0">
              <a:solidFill>
                <a:schemeClr val="tx1">
                  <a:tint val="75000"/>
                </a:schemeClr>
              </a:solidFill>
              <a:latin typeface="+mn-lt"/>
              <a:ea typeface="+mn-ea"/>
            </a:endParaRPr>
          </a:p>
        </p:txBody>
      </p:sp>
      <p:sp>
        <p:nvSpPr>
          <p:cNvPr id="37892" name="Rectangle 3"/>
          <p:cNvSpPr>
            <a:spLocks noGrp="1"/>
          </p:cNvSpPr>
          <p:nvPr>
            <p:ph type="body" idx="4294967295"/>
          </p:nvPr>
        </p:nvSpPr>
        <p:spPr>
          <a:xfrm>
            <a:off x="500034" y="1058863"/>
            <a:ext cx="7929618" cy="2798771"/>
          </a:xfrm>
          <a:ln>
            <a:solidFill>
              <a:schemeClr val="accent1"/>
            </a:solidFill>
          </a:ln>
        </p:spPr>
        <p:txBody>
          <a:bodyPr/>
          <a:lstStyle/>
          <a:p>
            <a:pPr eaLnBrk="1" hangingPunct="1">
              <a:lnSpc>
                <a:spcPct val="120000"/>
              </a:lnSpc>
              <a:buFont typeface="Arial" charset="0"/>
              <a:buNone/>
            </a:pPr>
            <a:r>
              <a:rPr lang="zh-CN" altLang="en-US" sz="2000" b="1" dirty="0" smtClean="0">
                <a:solidFill>
                  <a:srgbClr val="3D55CF"/>
                </a:solidFill>
                <a:latin typeface="黑体" pitchFamily="2" charset="-122"/>
                <a:ea typeface="黑体" pitchFamily="2" charset="-122"/>
              </a:rPr>
              <a:t>      </a:t>
            </a:r>
            <a:r>
              <a:rPr lang="en-US" altLang="zh-CN" sz="2000" b="1" dirty="0" smtClean="0">
                <a:solidFill>
                  <a:srgbClr val="3D55CF"/>
                </a:solidFill>
                <a:latin typeface="黑体" pitchFamily="2" charset="-122"/>
                <a:ea typeface="黑体" pitchFamily="2" charset="-122"/>
              </a:rPr>
              <a:t>3.</a:t>
            </a:r>
            <a:r>
              <a:rPr lang="zh-CN" altLang="en-US" sz="2000" b="1" dirty="0" smtClean="0">
                <a:solidFill>
                  <a:srgbClr val="3D55CF"/>
                </a:solidFill>
                <a:latin typeface="黑体" pitchFamily="2" charset="-122"/>
                <a:ea typeface="黑体" pitchFamily="2" charset="-122"/>
              </a:rPr>
              <a:t>广告费业务宣传费</a:t>
            </a:r>
          </a:p>
          <a:p>
            <a:pPr eaLnBrk="1" hangingPunct="1">
              <a:lnSpc>
                <a:spcPct val="120000"/>
              </a:lnSpc>
              <a:buNone/>
            </a:pPr>
            <a:r>
              <a:rPr lang="zh-CN" altLang="en-US" sz="2000" b="1" dirty="0" smtClean="0">
                <a:latin typeface="黑体" pitchFamily="2" charset="-122"/>
                <a:ea typeface="黑体" pitchFamily="2" charset="-122"/>
              </a:rPr>
              <a:t>      广告费，一般是指符合以下条件的费用：广告经工商部门批准的专门机构发布；通过一定的媒体传播；取得合法有效的凭证。</a:t>
            </a:r>
          </a:p>
          <a:p>
            <a:pPr eaLnBrk="1" hangingPunct="1">
              <a:lnSpc>
                <a:spcPct val="120000"/>
              </a:lnSpc>
              <a:buNone/>
            </a:pPr>
            <a:r>
              <a:rPr lang="zh-CN" altLang="en-US" sz="2000" b="1" dirty="0" smtClean="0">
                <a:latin typeface="黑体" pitchFamily="2" charset="-122"/>
                <a:ea typeface="黑体" pitchFamily="2" charset="-122"/>
              </a:rPr>
              <a:t>       业务宣传费是指同时符合以下条件的费用：以宣传本企业的资产、劳务、服务为目的；以画册、光盘、适当的实物为载体；取得合法有效的凭证。</a:t>
            </a:r>
            <a:endParaRPr lang="en-US" altLang="zh-CN" sz="2000" b="1" dirty="0" smtClean="0">
              <a:latin typeface="黑体" pitchFamily="2" charset="-122"/>
              <a:ea typeface="黑体" pitchFamily="2" charset="-122"/>
            </a:endParaRPr>
          </a:p>
          <a:p>
            <a:pPr eaLnBrk="1" hangingPunct="1">
              <a:lnSpc>
                <a:spcPct val="120000"/>
              </a:lnSpc>
              <a:buNone/>
            </a:pPr>
            <a:r>
              <a:rPr lang="en-US" altLang="zh-CN" sz="2000" b="1" dirty="0" smtClean="0">
                <a:latin typeface="黑体" pitchFamily="2" charset="-122"/>
                <a:ea typeface="黑体" pitchFamily="2" charset="-122"/>
              </a:rPr>
              <a:t>       </a:t>
            </a:r>
            <a:r>
              <a:rPr lang="zh-CN" altLang="en-US" sz="2000" b="1" dirty="0" smtClean="0">
                <a:latin typeface="黑体" pitchFamily="2" charset="-122"/>
                <a:ea typeface="黑体" pitchFamily="2" charset="-122"/>
              </a:rPr>
              <a:t>如：电视台讲座、</a:t>
            </a:r>
            <a:r>
              <a:rPr lang="zh-CN" altLang="en-US" sz="2000" b="1" dirty="0" smtClean="0">
                <a:ea typeface="黑体" pitchFamily="2" charset="-122"/>
              </a:rPr>
              <a:t>媒体营销、会议营销等</a:t>
            </a:r>
            <a:endParaRPr lang="zh-CN" altLang="en-US" sz="2000" b="1" dirty="0" smtClean="0">
              <a:latin typeface="黑体" pitchFamily="2" charset="-122"/>
              <a:ea typeface="黑体" pitchFamily="2" charset="-122"/>
            </a:endParaRPr>
          </a:p>
        </p:txBody>
      </p:sp>
      <p:sp>
        <p:nvSpPr>
          <p:cNvPr id="5" name="灯片编号占位符 4"/>
          <p:cNvSpPr>
            <a:spLocks noGrp="1"/>
          </p:cNvSpPr>
          <p:nvPr>
            <p:ph type="sldNum" sz="quarter" idx="12"/>
          </p:nvPr>
        </p:nvSpPr>
        <p:spPr/>
        <p:txBody>
          <a:bodyPr/>
          <a:lstStyle/>
          <a:p>
            <a:pPr>
              <a:defRPr/>
            </a:pPr>
            <a:fld id="{515509F9-B6A6-4A98-B23D-C9110DC7ACDA}" type="slidenum">
              <a:rPr lang="zh-CN" altLang="en-US" smtClean="0"/>
              <a:pPr>
                <a:defRPr/>
              </a:pPr>
              <a:t>36</a:t>
            </a:fld>
            <a:endParaRPr lang="zh-CN" alt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p:cNvSpPr txBox="1">
            <a:spLocks noGrp="1"/>
          </p:cNvSpPr>
          <p:nvPr/>
        </p:nvSpPr>
        <p:spPr>
          <a:xfrm>
            <a:off x="457200" y="4767263"/>
            <a:ext cx="2133600" cy="274637"/>
          </a:xfrm>
          <a:prstGeom prst="rect">
            <a:avLst/>
          </a:prstGeom>
          <a:noFill/>
        </p:spPr>
        <p:txBody>
          <a:bodyPr anchor="ctr"/>
          <a:lstStyle/>
          <a:p>
            <a:pPr fontAlgn="auto">
              <a:spcBef>
                <a:spcPts val="0"/>
              </a:spcBef>
              <a:spcAft>
                <a:spcPts val="0"/>
              </a:spcAft>
              <a:defRPr/>
            </a:pPr>
            <a:fld id="{2C966EC0-54E4-41B9-9C49-A1C500775EF7}" type="datetime1">
              <a:rPr lang="zh-CN" altLang="en-US" sz="1200" b="0">
                <a:solidFill>
                  <a:schemeClr val="tx1">
                    <a:tint val="75000"/>
                  </a:schemeClr>
                </a:solidFill>
                <a:latin typeface="+mn-lt"/>
                <a:ea typeface="+mn-ea"/>
              </a:rPr>
              <a:pPr fontAlgn="auto">
                <a:spcBef>
                  <a:spcPts val="0"/>
                </a:spcBef>
                <a:spcAft>
                  <a:spcPts val="0"/>
                </a:spcAft>
                <a:defRPr/>
              </a:pPr>
              <a:t>2016/7/11</a:t>
            </a:fld>
            <a:endParaRPr lang="zh-CN" altLang="en-US" sz="1200" b="0">
              <a:solidFill>
                <a:schemeClr val="tx1">
                  <a:tint val="75000"/>
                </a:schemeClr>
              </a:solidFill>
              <a:latin typeface="+mn-lt"/>
              <a:ea typeface="+mn-ea"/>
            </a:endParaRPr>
          </a:p>
        </p:txBody>
      </p:sp>
      <p:sp>
        <p:nvSpPr>
          <p:cNvPr id="6" name="灯片编号占位符 5"/>
          <p:cNvSpPr txBox="1">
            <a:spLocks noGrp="1"/>
          </p:cNvSpPr>
          <p:nvPr/>
        </p:nvSpPr>
        <p:spPr>
          <a:xfrm>
            <a:off x="6553200" y="4767263"/>
            <a:ext cx="2133600" cy="274637"/>
          </a:xfrm>
          <a:prstGeom prst="rect">
            <a:avLst/>
          </a:prstGeom>
          <a:noFill/>
        </p:spPr>
        <p:txBody>
          <a:bodyPr anchor="ctr"/>
          <a:lstStyle/>
          <a:p>
            <a:pPr algn="r" fontAlgn="auto">
              <a:spcBef>
                <a:spcPts val="0"/>
              </a:spcBef>
              <a:spcAft>
                <a:spcPts val="0"/>
              </a:spcAft>
              <a:defRPr/>
            </a:pPr>
            <a:fld id="{2F85B711-3E25-4108-8875-56DB8B09FD0C}" type="slidenum">
              <a:rPr lang="zh-CN" altLang="en-US" sz="1200" b="0">
                <a:solidFill>
                  <a:schemeClr val="tx1">
                    <a:tint val="75000"/>
                  </a:schemeClr>
                </a:solidFill>
                <a:latin typeface="+mn-lt"/>
                <a:ea typeface="+mn-ea"/>
              </a:rPr>
              <a:pPr algn="r" fontAlgn="auto">
                <a:spcBef>
                  <a:spcPts val="0"/>
                </a:spcBef>
                <a:spcAft>
                  <a:spcPts val="0"/>
                </a:spcAft>
                <a:defRPr/>
              </a:pPr>
              <a:t>37</a:t>
            </a:fld>
            <a:endParaRPr lang="zh-CN" altLang="en-US" sz="1200" b="0">
              <a:solidFill>
                <a:schemeClr val="tx1">
                  <a:tint val="75000"/>
                </a:schemeClr>
              </a:solidFill>
              <a:latin typeface="+mn-lt"/>
              <a:ea typeface="+mn-ea"/>
            </a:endParaRPr>
          </a:p>
        </p:txBody>
      </p:sp>
      <p:sp>
        <p:nvSpPr>
          <p:cNvPr id="37892" name="Rectangle 3"/>
          <p:cNvSpPr>
            <a:spLocks noGrp="1"/>
          </p:cNvSpPr>
          <p:nvPr>
            <p:ph type="body" idx="4294967295"/>
          </p:nvPr>
        </p:nvSpPr>
        <p:spPr>
          <a:xfrm>
            <a:off x="611188" y="1058863"/>
            <a:ext cx="7705725" cy="1941515"/>
          </a:xfrm>
          <a:ln>
            <a:solidFill>
              <a:schemeClr val="accent1"/>
            </a:solidFill>
          </a:ln>
        </p:spPr>
        <p:txBody>
          <a:bodyPr/>
          <a:lstStyle/>
          <a:p>
            <a:pPr eaLnBrk="1" hangingPunct="1">
              <a:lnSpc>
                <a:spcPct val="120000"/>
              </a:lnSpc>
              <a:buFont typeface="Arial" charset="0"/>
              <a:buNone/>
            </a:pPr>
            <a:r>
              <a:rPr lang="zh-CN" altLang="en-US" sz="2000" b="1" dirty="0" smtClean="0">
                <a:solidFill>
                  <a:schemeClr val="hlink"/>
                </a:solidFill>
                <a:latin typeface="黑体" pitchFamily="49" charset="-122"/>
                <a:ea typeface="黑体" pitchFamily="49" charset="-122"/>
              </a:rPr>
              <a:t>       </a:t>
            </a:r>
            <a:r>
              <a:rPr lang="zh-CN" altLang="en-US" sz="2000" b="1" dirty="0" smtClean="0">
                <a:latin typeface="黑体" pitchFamily="49" charset="-122"/>
                <a:ea typeface="黑体" pitchFamily="49" charset="-122"/>
              </a:rPr>
              <a:t>财税</a:t>
            </a:r>
            <a:r>
              <a:rPr lang="en-US" altLang="zh-CN" sz="2000" b="1" dirty="0" smtClean="0">
                <a:latin typeface="黑体" pitchFamily="49" charset="-122"/>
                <a:ea typeface="黑体" pitchFamily="49" charset="-122"/>
              </a:rPr>
              <a:t>[2012]48</a:t>
            </a:r>
            <a:r>
              <a:rPr lang="zh-CN" altLang="en-US" sz="2000" b="1" dirty="0" smtClean="0">
                <a:latin typeface="黑体" pitchFamily="49" charset="-122"/>
                <a:ea typeface="黑体" pitchFamily="49" charset="-122"/>
              </a:rPr>
              <a:t>号</a:t>
            </a:r>
          </a:p>
          <a:p>
            <a:pPr eaLnBrk="1" hangingPunct="1">
              <a:lnSpc>
                <a:spcPct val="120000"/>
              </a:lnSpc>
              <a:buNone/>
            </a:pPr>
            <a:r>
              <a:rPr lang="zh-CN" altLang="en-US" sz="2000" b="1" dirty="0" smtClean="0">
                <a:latin typeface="黑体" pitchFamily="49" charset="-122"/>
                <a:ea typeface="黑体" pitchFamily="49" charset="-122"/>
              </a:rPr>
              <a:t>   　　一、对化妆品制造与销售、</a:t>
            </a:r>
            <a:r>
              <a:rPr lang="zh-CN" altLang="en-US" sz="2000" b="1" dirty="0" smtClean="0">
                <a:solidFill>
                  <a:srgbClr val="C00000"/>
                </a:solidFill>
                <a:latin typeface="黑体" pitchFamily="49" charset="-122"/>
                <a:ea typeface="黑体" pitchFamily="49" charset="-122"/>
              </a:rPr>
              <a:t>医药制造</a:t>
            </a:r>
            <a:r>
              <a:rPr lang="zh-CN" altLang="en-US" sz="2000" b="1" dirty="0" smtClean="0">
                <a:latin typeface="黑体" pitchFamily="49" charset="-122"/>
                <a:ea typeface="黑体" pitchFamily="49" charset="-122"/>
              </a:rPr>
              <a:t>和饮料制造（不含酒类制造，下同）企业发生的广告费和业务宣传费支出，不超过当年销售（营业）收入</a:t>
            </a:r>
            <a:r>
              <a:rPr lang="en-US" altLang="zh-CN" sz="2000" b="1" dirty="0" smtClean="0">
                <a:latin typeface="黑体" pitchFamily="49" charset="-122"/>
                <a:ea typeface="黑体" pitchFamily="49" charset="-122"/>
              </a:rPr>
              <a:t>30%</a:t>
            </a:r>
            <a:r>
              <a:rPr lang="zh-CN" altLang="en-US" sz="2000" b="1" dirty="0" smtClean="0">
                <a:latin typeface="黑体" pitchFamily="49" charset="-122"/>
                <a:ea typeface="黑体" pitchFamily="49" charset="-122"/>
              </a:rPr>
              <a:t>的部分，准予扣除；超过部分，准予在以后纳税年度结转扣除。　　</a:t>
            </a:r>
          </a:p>
        </p:txBody>
      </p:sp>
      <p:sp>
        <p:nvSpPr>
          <p:cNvPr id="5" name="灯片编号占位符 4"/>
          <p:cNvSpPr>
            <a:spLocks noGrp="1"/>
          </p:cNvSpPr>
          <p:nvPr>
            <p:ph type="sldNum" sz="quarter" idx="12"/>
          </p:nvPr>
        </p:nvSpPr>
        <p:spPr/>
        <p:txBody>
          <a:bodyPr/>
          <a:lstStyle/>
          <a:p>
            <a:pPr>
              <a:defRPr/>
            </a:pPr>
            <a:fld id="{515509F9-B6A6-4A98-B23D-C9110DC7ACDA}" type="slidenum">
              <a:rPr lang="zh-CN" altLang="en-US" smtClean="0"/>
              <a:pPr>
                <a:defRPr/>
              </a:pPr>
              <a:t>37</a:t>
            </a:fld>
            <a:endParaRPr lang="zh-CN" alt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期占位符 3"/>
          <p:cNvSpPr txBox="1">
            <a:spLocks noGrp="1"/>
          </p:cNvSpPr>
          <p:nvPr/>
        </p:nvSpPr>
        <p:spPr>
          <a:xfrm>
            <a:off x="457200" y="4767263"/>
            <a:ext cx="2133600" cy="274637"/>
          </a:xfrm>
          <a:prstGeom prst="rect">
            <a:avLst/>
          </a:prstGeom>
          <a:noFill/>
        </p:spPr>
        <p:txBody>
          <a:bodyPr anchor="ctr"/>
          <a:lstStyle/>
          <a:p>
            <a:pPr fontAlgn="auto">
              <a:spcBef>
                <a:spcPts val="0"/>
              </a:spcBef>
              <a:spcAft>
                <a:spcPts val="0"/>
              </a:spcAft>
              <a:defRPr/>
            </a:pPr>
            <a:fld id="{4888D6C9-E2AC-4001-8984-BCA8710AC00A}" type="datetime1">
              <a:rPr lang="zh-CN" altLang="en-US" sz="1200" b="0">
                <a:solidFill>
                  <a:schemeClr val="tx1">
                    <a:tint val="75000"/>
                  </a:schemeClr>
                </a:solidFill>
                <a:latin typeface="+mn-lt"/>
                <a:ea typeface="+mn-ea"/>
              </a:rPr>
              <a:pPr fontAlgn="auto">
                <a:spcBef>
                  <a:spcPts val="0"/>
                </a:spcBef>
                <a:spcAft>
                  <a:spcPts val="0"/>
                </a:spcAft>
                <a:defRPr/>
              </a:pPr>
              <a:t>2016/7/11</a:t>
            </a:fld>
            <a:endParaRPr lang="zh-CN" altLang="en-US" sz="1200" b="0">
              <a:solidFill>
                <a:schemeClr val="tx1">
                  <a:tint val="75000"/>
                </a:schemeClr>
              </a:solidFill>
              <a:latin typeface="+mn-lt"/>
              <a:ea typeface="+mn-ea"/>
            </a:endParaRPr>
          </a:p>
        </p:txBody>
      </p:sp>
      <p:sp>
        <p:nvSpPr>
          <p:cNvPr id="5" name="灯片编号占位符 5"/>
          <p:cNvSpPr txBox="1">
            <a:spLocks noGrp="1"/>
          </p:cNvSpPr>
          <p:nvPr/>
        </p:nvSpPr>
        <p:spPr>
          <a:xfrm>
            <a:off x="6553200" y="4767263"/>
            <a:ext cx="2133600" cy="274637"/>
          </a:xfrm>
          <a:prstGeom prst="rect">
            <a:avLst/>
          </a:prstGeom>
          <a:noFill/>
        </p:spPr>
        <p:txBody>
          <a:bodyPr anchor="ctr"/>
          <a:lstStyle/>
          <a:p>
            <a:pPr algn="r" fontAlgn="auto">
              <a:spcBef>
                <a:spcPts val="0"/>
              </a:spcBef>
              <a:spcAft>
                <a:spcPts val="0"/>
              </a:spcAft>
              <a:defRPr/>
            </a:pPr>
            <a:fld id="{C30835C7-CE75-41F6-BEAA-63480012B476}" type="slidenum">
              <a:rPr lang="zh-CN" altLang="en-US" sz="1200" b="0">
                <a:solidFill>
                  <a:schemeClr val="tx1">
                    <a:tint val="75000"/>
                  </a:schemeClr>
                </a:solidFill>
                <a:latin typeface="+mn-lt"/>
                <a:ea typeface="+mn-ea"/>
              </a:rPr>
              <a:pPr algn="r" fontAlgn="auto">
                <a:spcBef>
                  <a:spcPts val="0"/>
                </a:spcBef>
                <a:spcAft>
                  <a:spcPts val="0"/>
                </a:spcAft>
                <a:defRPr/>
              </a:pPr>
              <a:t>38</a:t>
            </a:fld>
            <a:endParaRPr lang="zh-CN" altLang="en-US" sz="1200" b="0">
              <a:solidFill>
                <a:schemeClr val="tx1">
                  <a:tint val="75000"/>
                </a:schemeClr>
              </a:solidFill>
              <a:latin typeface="+mn-lt"/>
              <a:ea typeface="+mn-ea"/>
            </a:endParaRPr>
          </a:p>
        </p:txBody>
      </p:sp>
      <p:sp>
        <p:nvSpPr>
          <p:cNvPr id="38915" name="Rectangle 2"/>
          <p:cNvSpPr>
            <a:spLocks noGrp="1"/>
          </p:cNvSpPr>
          <p:nvPr>
            <p:ph type="body" idx="4294967295"/>
          </p:nvPr>
        </p:nvSpPr>
        <p:spPr>
          <a:xfrm>
            <a:off x="539750" y="700088"/>
            <a:ext cx="7818464" cy="3086108"/>
          </a:xfrm>
          <a:ln>
            <a:solidFill>
              <a:schemeClr val="accent1"/>
            </a:solidFill>
          </a:ln>
        </p:spPr>
        <p:txBody>
          <a:bodyPr/>
          <a:lstStyle/>
          <a:p>
            <a:pPr eaLnBrk="1" hangingPunct="1">
              <a:lnSpc>
                <a:spcPct val="120000"/>
              </a:lnSpc>
              <a:buFont typeface="Arial" charset="0"/>
              <a:buNone/>
            </a:pPr>
            <a:r>
              <a:rPr lang="en-US" altLang="zh-CN" sz="2000" b="1" dirty="0" smtClean="0">
                <a:latin typeface="黑体" pitchFamily="2" charset="-122"/>
                <a:ea typeface="黑体" pitchFamily="2" charset="-122"/>
              </a:rPr>
              <a:t>       </a:t>
            </a:r>
            <a:r>
              <a:rPr lang="zh-CN" altLang="en-US" sz="2000" b="1" dirty="0" smtClean="0">
                <a:latin typeface="黑体" pitchFamily="2" charset="-122"/>
                <a:ea typeface="黑体" pitchFamily="2" charset="-122"/>
              </a:rPr>
              <a:t>二、对签订广告费和业务宣传费分摊协议</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以下简称分摊协议</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的关联企业，其中一方发生的不超过当年销售</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营业</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收入税前扣除限额比例内的广告费和业务宣传费支出可以在本企业扣除，也可以将其中的部分或全部按照分摊协议归集至另一方扣除。另一方在计算本企业广告费和业务宣传费支出企业所得税税前扣除限额时，可将按照上述办法归集至本企业的广告费和业务宣传费不计算在内。 </a:t>
            </a:r>
          </a:p>
          <a:p>
            <a:pPr eaLnBrk="1" hangingPunct="1">
              <a:lnSpc>
                <a:spcPct val="120000"/>
              </a:lnSpc>
            </a:pPr>
            <a:r>
              <a:rPr lang="zh-CN" altLang="en-US" sz="2000" b="1" dirty="0" smtClean="0">
                <a:latin typeface="黑体" pitchFamily="49" charset="-122"/>
                <a:ea typeface="黑体" pitchFamily="49" charset="-122"/>
              </a:rPr>
              <a:t>    本通知自</a:t>
            </a:r>
            <a:r>
              <a:rPr lang="en-US" altLang="zh-CN" sz="2000" b="1" dirty="0" smtClean="0">
                <a:latin typeface="黑体" pitchFamily="49" charset="-122"/>
                <a:ea typeface="黑体" pitchFamily="49" charset="-122"/>
              </a:rPr>
              <a:t>2011</a:t>
            </a:r>
            <a:r>
              <a:rPr lang="zh-CN" altLang="en-US" sz="2000" b="1" dirty="0" smtClean="0">
                <a:latin typeface="黑体" pitchFamily="49" charset="-122"/>
                <a:ea typeface="黑体" pitchFamily="49" charset="-122"/>
              </a:rPr>
              <a:t>年</a:t>
            </a:r>
            <a:r>
              <a:rPr lang="en-US" altLang="zh-CN" sz="2000" b="1" dirty="0" smtClean="0">
                <a:latin typeface="黑体" pitchFamily="49" charset="-122"/>
                <a:ea typeface="黑体" pitchFamily="49" charset="-122"/>
              </a:rPr>
              <a:t>1</a:t>
            </a:r>
            <a:r>
              <a:rPr lang="zh-CN" altLang="en-US" sz="2000" b="1" dirty="0" smtClean="0">
                <a:latin typeface="黑体" pitchFamily="49" charset="-122"/>
                <a:ea typeface="黑体" pitchFamily="49" charset="-122"/>
              </a:rPr>
              <a:t>月</a:t>
            </a:r>
            <a:r>
              <a:rPr lang="en-US" altLang="zh-CN" sz="2000" b="1" dirty="0" smtClean="0">
                <a:latin typeface="黑体" pitchFamily="49" charset="-122"/>
                <a:ea typeface="黑体" pitchFamily="49" charset="-122"/>
              </a:rPr>
              <a:t>1</a:t>
            </a:r>
            <a:r>
              <a:rPr lang="zh-CN" altLang="en-US" sz="2000" b="1" dirty="0" smtClean="0">
                <a:latin typeface="黑体" pitchFamily="49" charset="-122"/>
                <a:ea typeface="黑体" pitchFamily="49" charset="-122"/>
              </a:rPr>
              <a:t>日起至</a:t>
            </a:r>
            <a:r>
              <a:rPr lang="en-US" altLang="zh-CN" sz="2000" b="1" dirty="0" smtClean="0">
                <a:latin typeface="黑体" pitchFamily="49" charset="-122"/>
                <a:ea typeface="黑体" pitchFamily="49" charset="-122"/>
              </a:rPr>
              <a:t>2015</a:t>
            </a:r>
            <a:r>
              <a:rPr lang="zh-CN" altLang="en-US" sz="2000" b="1" dirty="0" smtClean="0">
                <a:latin typeface="黑体" pitchFamily="49" charset="-122"/>
                <a:ea typeface="黑体" pitchFamily="49" charset="-122"/>
              </a:rPr>
              <a:t>年</a:t>
            </a:r>
            <a:r>
              <a:rPr lang="en-US" altLang="zh-CN" sz="2000" b="1" dirty="0" smtClean="0">
                <a:latin typeface="黑体" pitchFamily="49" charset="-122"/>
                <a:ea typeface="黑体" pitchFamily="49" charset="-122"/>
              </a:rPr>
              <a:t>12</a:t>
            </a:r>
            <a:r>
              <a:rPr lang="zh-CN" altLang="en-US" sz="2000" b="1" dirty="0" smtClean="0">
                <a:latin typeface="黑体" pitchFamily="49" charset="-122"/>
                <a:ea typeface="黑体" pitchFamily="49" charset="-122"/>
              </a:rPr>
              <a:t>月</a:t>
            </a:r>
            <a:r>
              <a:rPr lang="en-US" altLang="zh-CN" sz="2000" b="1" dirty="0" smtClean="0">
                <a:latin typeface="黑体" pitchFamily="49" charset="-122"/>
                <a:ea typeface="黑体" pitchFamily="49" charset="-122"/>
              </a:rPr>
              <a:t>31</a:t>
            </a:r>
            <a:r>
              <a:rPr lang="zh-CN" altLang="en-US" sz="2000" b="1" dirty="0" smtClean="0">
                <a:latin typeface="黑体" pitchFamily="49" charset="-122"/>
                <a:ea typeface="黑体" pitchFamily="49" charset="-122"/>
              </a:rPr>
              <a:t>日止执行。  </a:t>
            </a:r>
          </a:p>
        </p:txBody>
      </p:sp>
      <p:sp>
        <p:nvSpPr>
          <p:cNvPr id="6" name="灯片编号占位符 5"/>
          <p:cNvSpPr>
            <a:spLocks noGrp="1"/>
          </p:cNvSpPr>
          <p:nvPr>
            <p:ph type="sldNum" sz="quarter" idx="12"/>
          </p:nvPr>
        </p:nvSpPr>
        <p:spPr/>
        <p:txBody>
          <a:bodyPr/>
          <a:lstStyle/>
          <a:p>
            <a:pPr>
              <a:defRPr/>
            </a:pPr>
            <a:fld id="{515509F9-B6A6-4A98-B23D-C9110DC7ACDA}" type="slidenum">
              <a:rPr lang="zh-CN" altLang="en-US" smtClean="0"/>
              <a:pPr>
                <a:defRPr/>
              </a:pPr>
              <a:t>38</a:t>
            </a:fld>
            <a:endParaRPr lang="zh-CN" alt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p:cNvSpPr>
          <p:nvPr>
            <p:ph idx="1"/>
          </p:nvPr>
        </p:nvSpPr>
        <p:spPr>
          <a:xfrm>
            <a:off x="571472" y="987425"/>
            <a:ext cx="7715304" cy="2084391"/>
          </a:xfrm>
          <a:ln>
            <a:solidFill>
              <a:schemeClr val="accent1"/>
            </a:solidFill>
          </a:ln>
        </p:spPr>
        <p:txBody>
          <a:bodyPr/>
          <a:lstStyle/>
          <a:p>
            <a:pPr eaLnBrk="1" hangingPunct="1">
              <a:lnSpc>
                <a:spcPct val="120000"/>
              </a:lnSpc>
              <a:buFont typeface="Wingdings" pitchFamily="2" charset="2"/>
              <a:buChar char="l"/>
            </a:pPr>
            <a:r>
              <a:rPr lang="en-US" altLang="zh-CN" sz="2000" b="1" dirty="0" smtClean="0">
                <a:solidFill>
                  <a:srgbClr val="3D55CF"/>
                </a:solidFill>
                <a:latin typeface="黑体" pitchFamily="49" charset="-122"/>
                <a:ea typeface="黑体" pitchFamily="49" charset="-122"/>
              </a:rPr>
              <a:t>    4.</a:t>
            </a:r>
            <a:r>
              <a:rPr lang="zh-CN" altLang="en-US" sz="2000" b="1" dirty="0" smtClean="0">
                <a:solidFill>
                  <a:srgbClr val="3D55CF"/>
                </a:solidFill>
                <a:latin typeface="黑体" pitchFamily="49" charset="-122"/>
                <a:ea typeface="黑体" pitchFamily="49" charset="-122"/>
              </a:rPr>
              <a:t>免费赠送药品或实物</a:t>
            </a:r>
          </a:p>
          <a:p>
            <a:pPr eaLnBrk="1" hangingPunct="1">
              <a:lnSpc>
                <a:spcPct val="120000"/>
              </a:lnSpc>
              <a:buFont typeface="Wingdings" pitchFamily="2" charset="2"/>
              <a:buChar char="l"/>
            </a:pPr>
            <a:r>
              <a:rPr lang="en-US" altLang="zh-CN" sz="2000" b="1" dirty="0" smtClean="0">
                <a:latin typeface="黑体" pitchFamily="49" charset="-122"/>
                <a:ea typeface="黑体" pitchFamily="49" charset="-122"/>
              </a:rPr>
              <a:t>    《</a:t>
            </a:r>
            <a:r>
              <a:rPr lang="zh-CN" altLang="en-US" sz="2000" b="1" dirty="0" smtClean="0">
                <a:latin typeface="黑体" pitchFamily="49" charset="-122"/>
                <a:ea typeface="黑体" pitchFamily="49" charset="-122"/>
              </a:rPr>
              <a:t>增值税暂行条例实施细则</a:t>
            </a:r>
            <a:r>
              <a:rPr lang="en-US" altLang="zh-CN" sz="2000" b="1" dirty="0" smtClean="0">
                <a:latin typeface="黑体" pitchFamily="49" charset="-122"/>
                <a:ea typeface="黑体" pitchFamily="49" charset="-122"/>
              </a:rPr>
              <a:t>》</a:t>
            </a:r>
          </a:p>
          <a:p>
            <a:pPr eaLnBrk="1" hangingPunct="1">
              <a:lnSpc>
                <a:spcPct val="120000"/>
              </a:lnSpc>
              <a:buFont typeface="Arial" charset="0"/>
              <a:buNone/>
            </a:pPr>
            <a:r>
              <a:rPr lang="zh-CN" altLang="en-US" sz="2000" b="1" dirty="0" smtClean="0">
                <a:latin typeface="黑体" pitchFamily="49" charset="-122"/>
                <a:ea typeface="黑体" pitchFamily="49" charset="-122"/>
              </a:rPr>
              <a:t>        第四条 单位或者个体工商户的下列行为，视同销售货物：</a:t>
            </a:r>
          </a:p>
          <a:p>
            <a:pPr eaLnBrk="1" hangingPunct="1">
              <a:lnSpc>
                <a:spcPct val="120000"/>
              </a:lnSpc>
              <a:buNone/>
            </a:pPr>
            <a:r>
              <a:rPr lang="zh-CN" altLang="en-US" sz="2000" b="1" dirty="0" smtClean="0">
                <a:latin typeface="黑体" pitchFamily="49" charset="-122"/>
                <a:ea typeface="黑体" pitchFamily="49" charset="-122"/>
              </a:rPr>
              <a:t>    </a:t>
            </a:r>
            <a:r>
              <a:rPr lang="en-US" altLang="zh-CN" sz="2000" b="1" dirty="0" smtClean="0">
                <a:latin typeface="黑体" pitchFamily="49" charset="-122"/>
                <a:ea typeface="黑体" pitchFamily="49" charset="-122"/>
              </a:rPr>
              <a:t>…… (</a:t>
            </a:r>
            <a:r>
              <a:rPr lang="zh-CN" altLang="en-US" sz="2000" b="1" dirty="0" smtClean="0">
                <a:latin typeface="黑体" pitchFamily="49" charset="-122"/>
                <a:ea typeface="黑体" pitchFamily="49" charset="-122"/>
              </a:rPr>
              <a:t>八</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将自产、委托加工或者购进的货物无偿赠送其他单位或者个人。</a:t>
            </a:r>
          </a:p>
          <a:p>
            <a:pPr eaLnBrk="1" hangingPunct="1">
              <a:lnSpc>
                <a:spcPct val="120000"/>
              </a:lnSpc>
              <a:buFont typeface="Arial" charset="0"/>
              <a:buNone/>
            </a:pPr>
            <a:r>
              <a:rPr lang="en-US" altLang="zh-CN" sz="2000" b="1" dirty="0" smtClean="0">
                <a:latin typeface="黑体" pitchFamily="49" charset="-122"/>
                <a:ea typeface="黑体" pitchFamily="49" charset="-122"/>
              </a:rPr>
              <a:t>    </a:t>
            </a:r>
            <a:endParaRPr lang="zh-CN" altLang="en-US" sz="2000" b="1" dirty="0" smtClean="0">
              <a:latin typeface="黑体" pitchFamily="49" charset="-122"/>
              <a:ea typeface="黑体" pitchFamily="49" charset="-122"/>
            </a:endParaRPr>
          </a:p>
        </p:txBody>
      </p:sp>
      <p:sp>
        <p:nvSpPr>
          <p:cNvPr id="6" name="灯片编号占位符 5"/>
          <p:cNvSpPr>
            <a:spLocks noGrp="1"/>
          </p:cNvSpPr>
          <p:nvPr>
            <p:ph type="sldNum" sz="quarter" idx="12"/>
          </p:nvPr>
        </p:nvSpPr>
        <p:spPr/>
        <p:txBody>
          <a:bodyPr/>
          <a:lstStyle/>
          <a:p>
            <a:pPr>
              <a:defRPr/>
            </a:pPr>
            <a:fld id="{CAEC7859-D912-4F21-85F3-445B83B236B6}" type="slidenum">
              <a:rPr lang="zh-CN" altLang="en-US" smtClean="0"/>
              <a:pPr>
                <a:defRPr/>
              </a:pPr>
              <a:t>39</a:t>
            </a:fld>
            <a:endParaRPr lang="zh-CN"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714348" y="1714494"/>
            <a:ext cx="1485904"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dirty="0" smtClean="0">
                <a:latin typeface="黑体" pitchFamily="49" charset="-122"/>
                <a:ea typeface="黑体" pitchFamily="49" charset="-122"/>
              </a:rPr>
              <a:t>厂家</a:t>
            </a:r>
            <a:r>
              <a:rPr lang="en-US" altLang="zh-CN" sz="2000" dirty="0" smtClean="0">
                <a:latin typeface="黑体" pitchFamily="49" charset="-122"/>
                <a:ea typeface="黑体" pitchFamily="49" charset="-122"/>
              </a:rPr>
              <a:t>100</a:t>
            </a:r>
            <a:endParaRPr lang="zh-CN" altLang="en-US" sz="2000" dirty="0">
              <a:latin typeface="黑体" pitchFamily="49" charset="-122"/>
              <a:ea typeface="黑体" pitchFamily="49" charset="-122"/>
            </a:endParaRPr>
          </a:p>
        </p:txBody>
      </p:sp>
      <p:sp>
        <p:nvSpPr>
          <p:cNvPr id="8" name="矩形 7"/>
          <p:cNvSpPr/>
          <p:nvPr/>
        </p:nvSpPr>
        <p:spPr>
          <a:xfrm>
            <a:off x="5786446" y="3286130"/>
            <a:ext cx="1485904"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200" dirty="0" smtClean="0">
                <a:latin typeface="黑体" pitchFamily="49" charset="-122"/>
                <a:ea typeface="黑体" pitchFamily="49" charset="-122"/>
              </a:rPr>
              <a:t>医院</a:t>
            </a:r>
            <a:r>
              <a:rPr lang="en-US" altLang="zh-CN" sz="2200" dirty="0" smtClean="0">
                <a:latin typeface="黑体" pitchFamily="49" charset="-122"/>
                <a:ea typeface="黑体" pitchFamily="49" charset="-122"/>
              </a:rPr>
              <a:t>300</a:t>
            </a:r>
            <a:endParaRPr lang="zh-CN" altLang="en-US" sz="2200" dirty="0">
              <a:latin typeface="黑体" pitchFamily="49" charset="-122"/>
              <a:ea typeface="黑体" pitchFamily="49" charset="-122"/>
            </a:endParaRPr>
          </a:p>
        </p:txBody>
      </p:sp>
      <p:sp>
        <p:nvSpPr>
          <p:cNvPr id="9" name="矩形 8"/>
          <p:cNvSpPr/>
          <p:nvPr/>
        </p:nvSpPr>
        <p:spPr>
          <a:xfrm>
            <a:off x="3286116" y="3286130"/>
            <a:ext cx="1485904"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dirty="0" smtClean="0">
                <a:latin typeface="黑体" pitchFamily="49" charset="-122"/>
                <a:ea typeface="黑体" pitchFamily="49" charset="-122"/>
              </a:rPr>
              <a:t>经销商</a:t>
            </a:r>
            <a:r>
              <a:rPr lang="en-US" altLang="zh-CN" sz="2000" dirty="0" smtClean="0">
                <a:latin typeface="黑体" pitchFamily="49" charset="-122"/>
                <a:ea typeface="黑体" pitchFamily="49" charset="-122"/>
              </a:rPr>
              <a:t>280</a:t>
            </a:r>
            <a:endParaRPr lang="zh-CN" altLang="en-US" sz="2000" dirty="0">
              <a:latin typeface="黑体" pitchFamily="49" charset="-122"/>
              <a:ea typeface="黑体" pitchFamily="49" charset="-122"/>
            </a:endParaRPr>
          </a:p>
        </p:txBody>
      </p:sp>
      <p:sp>
        <p:nvSpPr>
          <p:cNvPr id="10" name="矩形 9"/>
          <p:cNvSpPr/>
          <p:nvPr/>
        </p:nvSpPr>
        <p:spPr>
          <a:xfrm>
            <a:off x="785786" y="3286130"/>
            <a:ext cx="1485904"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dirty="0" smtClean="0">
                <a:latin typeface="黑体" pitchFamily="49" charset="-122"/>
                <a:ea typeface="黑体" pitchFamily="49" charset="-122"/>
              </a:rPr>
              <a:t>厂家</a:t>
            </a:r>
            <a:r>
              <a:rPr lang="en-US" altLang="zh-CN" sz="2000" dirty="0" smtClean="0">
                <a:latin typeface="黑体" pitchFamily="49" charset="-122"/>
                <a:ea typeface="黑体" pitchFamily="49" charset="-122"/>
              </a:rPr>
              <a:t>260</a:t>
            </a:r>
            <a:endParaRPr lang="zh-CN" altLang="en-US" sz="2000" dirty="0">
              <a:latin typeface="黑体" pitchFamily="49" charset="-122"/>
              <a:ea typeface="黑体" pitchFamily="49" charset="-122"/>
            </a:endParaRPr>
          </a:p>
        </p:txBody>
      </p:sp>
      <p:sp>
        <p:nvSpPr>
          <p:cNvPr id="11" name="矩形 10"/>
          <p:cNvSpPr/>
          <p:nvPr/>
        </p:nvSpPr>
        <p:spPr>
          <a:xfrm>
            <a:off x="5786446" y="1714494"/>
            <a:ext cx="1485904"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200" dirty="0" smtClean="0">
                <a:latin typeface="黑体" pitchFamily="49" charset="-122"/>
                <a:ea typeface="黑体" pitchFamily="49" charset="-122"/>
              </a:rPr>
              <a:t>医院</a:t>
            </a:r>
            <a:r>
              <a:rPr lang="en-US" altLang="zh-CN" sz="2200" dirty="0" smtClean="0">
                <a:latin typeface="黑体" pitchFamily="49" charset="-122"/>
                <a:ea typeface="黑体" pitchFamily="49" charset="-122"/>
              </a:rPr>
              <a:t>300</a:t>
            </a:r>
            <a:endParaRPr lang="zh-CN" altLang="en-US" sz="2200" dirty="0">
              <a:latin typeface="黑体" pitchFamily="49" charset="-122"/>
              <a:ea typeface="黑体" pitchFamily="49" charset="-122"/>
            </a:endParaRPr>
          </a:p>
        </p:txBody>
      </p:sp>
      <p:sp>
        <p:nvSpPr>
          <p:cNvPr id="12" name="矩形 11"/>
          <p:cNvSpPr/>
          <p:nvPr/>
        </p:nvSpPr>
        <p:spPr>
          <a:xfrm>
            <a:off x="2786050" y="1714494"/>
            <a:ext cx="928694"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dirty="0" smtClean="0">
                <a:latin typeface="黑体" pitchFamily="49" charset="-122"/>
                <a:ea typeface="黑体" pitchFamily="49" charset="-122"/>
              </a:rPr>
              <a:t>N</a:t>
            </a:r>
            <a:r>
              <a:rPr lang="zh-CN" altLang="en-US" sz="2000" dirty="0" smtClean="0">
                <a:latin typeface="黑体" pitchFamily="49" charset="-122"/>
                <a:ea typeface="黑体" pitchFamily="49" charset="-122"/>
              </a:rPr>
              <a:t>代理</a:t>
            </a:r>
            <a:r>
              <a:rPr lang="en-US" altLang="zh-CN" sz="2000" dirty="0" smtClean="0">
                <a:latin typeface="黑体" pitchFamily="49" charset="-122"/>
                <a:ea typeface="黑体" pitchFamily="49" charset="-122"/>
              </a:rPr>
              <a:t>260</a:t>
            </a:r>
            <a:endParaRPr lang="zh-CN" altLang="en-US" sz="2000" dirty="0">
              <a:latin typeface="黑体" pitchFamily="49" charset="-122"/>
              <a:ea typeface="黑体" pitchFamily="49" charset="-122"/>
            </a:endParaRPr>
          </a:p>
        </p:txBody>
      </p:sp>
      <p:sp>
        <p:nvSpPr>
          <p:cNvPr id="13" name="矩形 12"/>
          <p:cNvSpPr/>
          <p:nvPr/>
        </p:nvSpPr>
        <p:spPr>
          <a:xfrm>
            <a:off x="4286248" y="1714494"/>
            <a:ext cx="1000132"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800" dirty="0" smtClean="0">
                <a:latin typeface="黑体" pitchFamily="49" charset="-122"/>
                <a:ea typeface="黑体" pitchFamily="49" charset="-122"/>
              </a:rPr>
              <a:t>经销商</a:t>
            </a:r>
            <a:r>
              <a:rPr lang="en-US" altLang="zh-CN" sz="1800" dirty="0" smtClean="0">
                <a:latin typeface="黑体" pitchFamily="49" charset="-122"/>
                <a:ea typeface="黑体" pitchFamily="49" charset="-122"/>
              </a:rPr>
              <a:t>280</a:t>
            </a:r>
            <a:endParaRPr lang="zh-CN" altLang="en-US" sz="1800" dirty="0">
              <a:latin typeface="黑体" pitchFamily="49" charset="-122"/>
              <a:ea typeface="黑体" pitchFamily="49" charset="-122"/>
            </a:endParaRPr>
          </a:p>
        </p:txBody>
      </p:sp>
      <p:sp>
        <p:nvSpPr>
          <p:cNvPr id="14" name="右箭头 13"/>
          <p:cNvSpPr/>
          <p:nvPr/>
        </p:nvSpPr>
        <p:spPr>
          <a:xfrm>
            <a:off x="2428860" y="3286130"/>
            <a:ext cx="714380"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右箭头 14"/>
          <p:cNvSpPr/>
          <p:nvPr/>
        </p:nvSpPr>
        <p:spPr>
          <a:xfrm>
            <a:off x="4929190" y="3286130"/>
            <a:ext cx="714380"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右箭头 15"/>
          <p:cNvSpPr/>
          <p:nvPr/>
        </p:nvSpPr>
        <p:spPr>
          <a:xfrm>
            <a:off x="2285984" y="1857370"/>
            <a:ext cx="500066" cy="28575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右箭头 16"/>
          <p:cNvSpPr/>
          <p:nvPr/>
        </p:nvSpPr>
        <p:spPr>
          <a:xfrm>
            <a:off x="3786182" y="1928808"/>
            <a:ext cx="500066" cy="28575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右箭头 17"/>
          <p:cNvSpPr/>
          <p:nvPr/>
        </p:nvSpPr>
        <p:spPr>
          <a:xfrm>
            <a:off x="5357818" y="1928808"/>
            <a:ext cx="428628" cy="28575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右箭头 18"/>
          <p:cNvSpPr/>
          <p:nvPr/>
        </p:nvSpPr>
        <p:spPr>
          <a:xfrm>
            <a:off x="1785918" y="1214428"/>
            <a:ext cx="4572032" cy="142876"/>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右箭头 19"/>
          <p:cNvSpPr/>
          <p:nvPr/>
        </p:nvSpPr>
        <p:spPr>
          <a:xfrm rot="10800000">
            <a:off x="1857356" y="2428874"/>
            <a:ext cx="4572032" cy="142876"/>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TextBox 20"/>
          <p:cNvSpPr txBox="1"/>
          <p:nvPr/>
        </p:nvSpPr>
        <p:spPr>
          <a:xfrm>
            <a:off x="3857620" y="857239"/>
            <a:ext cx="1008609" cy="400110"/>
          </a:xfrm>
          <a:prstGeom prst="rect">
            <a:avLst/>
          </a:prstGeom>
          <a:noFill/>
        </p:spPr>
        <p:txBody>
          <a:bodyPr wrap="square" rtlCol="0">
            <a:spAutoFit/>
          </a:bodyPr>
          <a:lstStyle/>
          <a:p>
            <a:r>
              <a:rPr lang="zh-CN" altLang="en-US" sz="2000" dirty="0" smtClean="0"/>
              <a:t>开票</a:t>
            </a:r>
            <a:endParaRPr lang="zh-CN" altLang="en-US" sz="2000" dirty="0"/>
          </a:p>
        </p:txBody>
      </p:sp>
      <p:sp>
        <p:nvSpPr>
          <p:cNvPr id="22" name="TextBox 21"/>
          <p:cNvSpPr txBox="1"/>
          <p:nvPr/>
        </p:nvSpPr>
        <p:spPr>
          <a:xfrm>
            <a:off x="3643306" y="2500312"/>
            <a:ext cx="1008609" cy="400110"/>
          </a:xfrm>
          <a:prstGeom prst="rect">
            <a:avLst/>
          </a:prstGeom>
          <a:noFill/>
        </p:spPr>
        <p:txBody>
          <a:bodyPr wrap="square" rtlCol="0">
            <a:spAutoFit/>
          </a:bodyPr>
          <a:lstStyle/>
          <a:p>
            <a:r>
              <a:rPr lang="zh-CN" altLang="en-US" sz="2000" dirty="0" smtClean="0"/>
              <a:t>付款</a:t>
            </a:r>
            <a:endParaRPr lang="zh-CN" altLang="en-US" sz="2000" dirty="0"/>
          </a:p>
        </p:txBody>
      </p:sp>
      <p:sp>
        <p:nvSpPr>
          <p:cNvPr id="23" name="灯片编号占位符 22"/>
          <p:cNvSpPr>
            <a:spLocks noGrp="1"/>
          </p:cNvSpPr>
          <p:nvPr>
            <p:ph type="sldNum" sz="quarter" idx="12"/>
          </p:nvPr>
        </p:nvSpPr>
        <p:spPr/>
        <p:txBody>
          <a:bodyPr/>
          <a:lstStyle/>
          <a:p>
            <a:pPr>
              <a:defRPr/>
            </a:pPr>
            <a:fld id="{CAEC7859-D912-4F21-85F3-445B83B236B6}" type="slidenum">
              <a:rPr lang="zh-CN" altLang="en-US" smtClean="0"/>
              <a:pPr>
                <a:defRPr/>
              </a:pPr>
              <a:t>4</a:t>
            </a:fld>
            <a:endParaRPr lang="zh-CN" alt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3"/>
          <p:cNvSpPr>
            <a:spLocks noGrp="1"/>
          </p:cNvSpPr>
          <p:nvPr>
            <p:ph type="body" idx="4294967295"/>
          </p:nvPr>
        </p:nvSpPr>
        <p:spPr>
          <a:xfrm>
            <a:off x="457200" y="700089"/>
            <a:ext cx="7758138" cy="3586174"/>
          </a:xfrm>
          <a:ln>
            <a:solidFill>
              <a:schemeClr val="accent1"/>
            </a:solidFill>
          </a:ln>
        </p:spPr>
        <p:txBody>
          <a:bodyPr/>
          <a:lstStyle/>
          <a:p>
            <a:pPr>
              <a:lnSpc>
                <a:spcPct val="120000"/>
              </a:lnSpc>
            </a:pPr>
            <a:r>
              <a:rPr lang="zh-CN" altLang="en-US" sz="2000" b="1" dirty="0" smtClean="0">
                <a:latin typeface="黑体" pitchFamily="2" charset="-122"/>
                <a:ea typeface="黑体" pitchFamily="2" charset="-122"/>
              </a:rPr>
              <a:t>    财税</a:t>
            </a:r>
            <a:r>
              <a:rPr lang="en-US" altLang="zh-CN" sz="2000" b="1" dirty="0" smtClean="0">
                <a:latin typeface="黑体" pitchFamily="2" charset="-122"/>
                <a:ea typeface="黑体" pitchFamily="2" charset="-122"/>
              </a:rPr>
              <a:t>〔2015〕4</a:t>
            </a:r>
            <a:r>
              <a:rPr lang="zh-CN" altLang="en-US" sz="2000" b="1" dirty="0" smtClean="0">
                <a:latin typeface="黑体" pitchFamily="2" charset="-122"/>
                <a:ea typeface="黑体" pitchFamily="2" charset="-122"/>
              </a:rPr>
              <a:t>号</a:t>
            </a:r>
          </a:p>
          <a:p>
            <a:pPr>
              <a:lnSpc>
                <a:spcPct val="120000"/>
              </a:lnSpc>
            </a:pPr>
            <a:r>
              <a:rPr lang="zh-CN" altLang="en-US" sz="2000" b="1" dirty="0" smtClean="0">
                <a:latin typeface="黑体" pitchFamily="2" charset="-122"/>
                <a:ea typeface="黑体" pitchFamily="2" charset="-122"/>
              </a:rPr>
              <a:t>　　为鼓励创新药的研发和使用，结合其大量存在</a:t>
            </a:r>
            <a:r>
              <a:rPr lang="zh-CN" altLang="en-US" sz="2000" b="1" dirty="0" smtClean="0">
                <a:ea typeface="黑体" pitchFamily="2" charset="-122"/>
              </a:rPr>
              <a:t>“</a:t>
            </a:r>
            <a:r>
              <a:rPr lang="zh-CN" altLang="en-US" sz="2000" b="1" dirty="0" smtClean="0">
                <a:latin typeface="黑体" pitchFamily="2" charset="-122"/>
                <a:ea typeface="黑体" pitchFamily="2" charset="-122"/>
              </a:rPr>
              <a:t>后续免费用药临床研究</a:t>
            </a:r>
            <a:r>
              <a:rPr lang="zh-CN" altLang="en-US" sz="2000" b="1" dirty="0" smtClean="0">
                <a:ea typeface="黑体" pitchFamily="2" charset="-122"/>
              </a:rPr>
              <a:t>”</a:t>
            </a:r>
            <a:r>
              <a:rPr lang="zh-CN" altLang="en-US" sz="2000" b="1" dirty="0" smtClean="0">
                <a:latin typeface="黑体" pitchFamily="2" charset="-122"/>
                <a:ea typeface="黑体" pitchFamily="2" charset="-122"/>
              </a:rPr>
              <a:t>的特点，现将有关增值税政策通知如下：</a:t>
            </a:r>
          </a:p>
          <a:p>
            <a:pPr>
              <a:lnSpc>
                <a:spcPct val="120000"/>
              </a:lnSpc>
            </a:pPr>
            <a:r>
              <a:rPr lang="zh-CN" altLang="en-US" sz="2000" b="1" dirty="0" smtClean="0">
                <a:latin typeface="黑体" pitchFamily="2" charset="-122"/>
                <a:ea typeface="黑体" pitchFamily="2" charset="-122"/>
              </a:rPr>
              <a:t>　　一、药品生产企业销售自产创新药的销售额，为向购买方收取的全部价款和价外费用，其提供给患者后续免费使用的相同创新药，不属于增值税视同销售范围。</a:t>
            </a:r>
          </a:p>
          <a:p>
            <a:pPr>
              <a:lnSpc>
                <a:spcPct val="120000"/>
              </a:lnSpc>
            </a:pPr>
            <a:r>
              <a:rPr lang="zh-CN" altLang="en-US" sz="2000" b="1" dirty="0" smtClean="0">
                <a:latin typeface="黑体" pitchFamily="2" charset="-122"/>
                <a:ea typeface="黑体" pitchFamily="2" charset="-122"/>
              </a:rPr>
              <a:t>　　二、本通知所称创新药，是指经国家食品药品监督管理部门批准注册、获批前未曾在中国境内外上市销售，通过合成或者半合成方法制得的原料药及其制剂。</a:t>
            </a:r>
          </a:p>
        </p:txBody>
      </p:sp>
      <p:sp>
        <p:nvSpPr>
          <p:cNvPr id="3" name="灯片编号占位符 2"/>
          <p:cNvSpPr>
            <a:spLocks noGrp="1"/>
          </p:cNvSpPr>
          <p:nvPr>
            <p:ph type="sldNum" sz="quarter" idx="12"/>
          </p:nvPr>
        </p:nvSpPr>
        <p:spPr/>
        <p:txBody>
          <a:bodyPr/>
          <a:lstStyle/>
          <a:p>
            <a:pPr>
              <a:defRPr/>
            </a:pPr>
            <a:fld id="{515509F9-B6A6-4A98-B23D-C9110DC7ACDA}" type="slidenum">
              <a:rPr lang="zh-CN" altLang="en-US" smtClean="0"/>
              <a:pPr>
                <a:defRPr/>
              </a:pPr>
              <a:t>40</a:t>
            </a:fld>
            <a:endParaRPr lang="zh-CN" alt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3"/>
          <p:cNvSpPr>
            <a:spLocks noGrp="1"/>
          </p:cNvSpPr>
          <p:nvPr>
            <p:ph type="body" idx="4294967295"/>
          </p:nvPr>
        </p:nvSpPr>
        <p:spPr>
          <a:xfrm>
            <a:off x="457200" y="842963"/>
            <a:ext cx="7686700" cy="3157547"/>
          </a:xfrm>
          <a:ln>
            <a:solidFill>
              <a:schemeClr val="accent1"/>
            </a:solidFill>
          </a:ln>
        </p:spPr>
        <p:txBody>
          <a:bodyPr/>
          <a:lstStyle/>
          <a:p>
            <a:pPr>
              <a:lnSpc>
                <a:spcPct val="120000"/>
              </a:lnSpc>
            </a:pPr>
            <a:r>
              <a:rPr lang="zh-CN" altLang="en-US" sz="2000" b="1" dirty="0" smtClean="0">
                <a:latin typeface="黑体" pitchFamily="2" charset="-122"/>
                <a:ea typeface="黑体" pitchFamily="2" charset="-122"/>
              </a:rPr>
              <a:t>    三、药品生产企业免费提供创新药，应保留如下资料，以备税务机关查验：</a:t>
            </a:r>
          </a:p>
          <a:p>
            <a:pPr>
              <a:lnSpc>
                <a:spcPct val="120000"/>
              </a:lnSpc>
            </a:pPr>
            <a:r>
              <a:rPr lang="zh-CN" altLang="en-US" sz="2000" b="1" dirty="0" smtClean="0">
                <a:latin typeface="黑体" pitchFamily="2" charset="-122"/>
                <a:ea typeface="黑体" pitchFamily="2" charset="-122"/>
              </a:rPr>
              <a:t>　　（一）国家食品药品监督管理部门颁发的注明注册分类为</a:t>
            </a:r>
            <a:r>
              <a:rPr lang="en-US" altLang="zh-CN" sz="2000" b="1" dirty="0" smtClean="0">
                <a:latin typeface="黑体" pitchFamily="2" charset="-122"/>
                <a:ea typeface="黑体" pitchFamily="2" charset="-122"/>
              </a:rPr>
              <a:t>1.1</a:t>
            </a:r>
            <a:r>
              <a:rPr lang="zh-CN" altLang="en-US" sz="2000" b="1" dirty="0" smtClean="0">
                <a:latin typeface="黑体" pitchFamily="2" charset="-122"/>
                <a:ea typeface="黑体" pitchFamily="2" charset="-122"/>
              </a:rPr>
              <a:t>类的药品注册批件；</a:t>
            </a:r>
          </a:p>
          <a:p>
            <a:pPr>
              <a:lnSpc>
                <a:spcPct val="120000"/>
              </a:lnSpc>
            </a:pPr>
            <a:r>
              <a:rPr lang="zh-CN" altLang="en-US" sz="2000" b="1" dirty="0" smtClean="0">
                <a:latin typeface="黑体" pitchFamily="2" charset="-122"/>
                <a:ea typeface="黑体" pitchFamily="2" charset="-122"/>
              </a:rPr>
              <a:t>　　（二）后续免费提供创新药的实施流程；</a:t>
            </a:r>
          </a:p>
          <a:p>
            <a:pPr>
              <a:lnSpc>
                <a:spcPct val="120000"/>
              </a:lnSpc>
            </a:pPr>
            <a:r>
              <a:rPr lang="zh-CN" altLang="en-US" sz="2000" b="1" dirty="0" smtClean="0">
                <a:latin typeface="黑体" pitchFamily="2" charset="-122"/>
                <a:ea typeface="黑体" pitchFamily="2" charset="-122"/>
              </a:rPr>
              <a:t>　　（三）第三方（创新药代保管的医院、药品经销单位等）出具免费用药确认证明，以及患者在第三方登记、领取创新药的记录。</a:t>
            </a:r>
          </a:p>
        </p:txBody>
      </p:sp>
      <p:sp>
        <p:nvSpPr>
          <p:cNvPr id="3" name="灯片编号占位符 2"/>
          <p:cNvSpPr>
            <a:spLocks noGrp="1"/>
          </p:cNvSpPr>
          <p:nvPr>
            <p:ph type="sldNum" sz="quarter" idx="12"/>
          </p:nvPr>
        </p:nvSpPr>
        <p:spPr/>
        <p:txBody>
          <a:bodyPr/>
          <a:lstStyle/>
          <a:p>
            <a:pPr>
              <a:defRPr/>
            </a:pPr>
            <a:fld id="{515509F9-B6A6-4A98-B23D-C9110DC7ACDA}" type="slidenum">
              <a:rPr lang="zh-CN" altLang="en-US" smtClean="0"/>
              <a:pPr>
                <a:defRPr/>
              </a:pPr>
              <a:t>41</a:t>
            </a:fld>
            <a:endParaRPr lang="zh-CN" alt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14363"/>
            <a:ext cx="7829576" cy="2714644"/>
          </a:xfrm>
          <a:ln>
            <a:solidFill>
              <a:schemeClr val="accent1"/>
            </a:solidFill>
          </a:ln>
        </p:spPr>
        <p:txBody>
          <a:bodyPr/>
          <a:lstStyle/>
          <a:p>
            <a:pPr>
              <a:lnSpc>
                <a:spcPts val="2800"/>
              </a:lnSpc>
            </a:pPr>
            <a:r>
              <a:rPr lang="en-US" altLang="zh-CN" sz="2000" b="1" dirty="0" smtClean="0">
                <a:solidFill>
                  <a:srgbClr val="3D55CF"/>
                </a:solidFill>
                <a:latin typeface="黑体" pitchFamily="49" charset="-122"/>
                <a:ea typeface="黑体" pitchFamily="49" charset="-122"/>
              </a:rPr>
              <a:t>    5.</a:t>
            </a:r>
            <a:r>
              <a:rPr lang="zh-CN" altLang="en-US" sz="2000" b="1" dirty="0" smtClean="0">
                <a:solidFill>
                  <a:srgbClr val="3D55CF"/>
                </a:solidFill>
                <a:latin typeface="黑体" pitchFamily="49" charset="-122"/>
                <a:ea typeface="黑体" pitchFamily="49" charset="-122"/>
              </a:rPr>
              <a:t>其他营业推广费用</a:t>
            </a:r>
            <a:endParaRPr lang="en-US" altLang="zh-CN" sz="2000" b="1" dirty="0" smtClean="0">
              <a:solidFill>
                <a:srgbClr val="3D55CF"/>
              </a:solidFill>
              <a:latin typeface="黑体" pitchFamily="49" charset="-122"/>
              <a:ea typeface="黑体" pitchFamily="49" charset="-122"/>
            </a:endParaRPr>
          </a:p>
          <a:p>
            <a:pPr>
              <a:lnSpc>
                <a:spcPts val="2800"/>
              </a:lnSpc>
            </a:pPr>
            <a:r>
              <a:rPr lang="zh-CN" altLang="en-US" sz="2000" b="1" dirty="0" smtClean="0">
                <a:latin typeface="黑体" pitchFamily="49" charset="-122"/>
                <a:ea typeface="黑体" pitchFamily="49" charset="-122"/>
              </a:rPr>
              <a:t>    商务辅助管理服务</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企业管理服务，是指提供总部管理、投资与资产管理、市场管理、物业管理、日常综合管理等服务的业务活动。</a:t>
            </a:r>
            <a:endParaRPr lang="en-US" altLang="zh-CN" sz="2000" b="1" dirty="0" smtClean="0">
              <a:latin typeface="黑体" pitchFamily="49" charset="-122"/>
              <a:ea typeface="黑体" pitchFamily="49" charset="-122"/>
            </a:endParaRPr>
          </a:p>
          <a:p>
            <a:pPr>
              <a:lnSpc>
                <a:spcPts val="2800"/>
              </a:lnSpc>
            </a:pPr>
            <a:r>
              <a:rPr lang="zh-CN" altLang="en-US" sz="2000" b="1" dirty="0" smtClean="0">
                <a:latin typeface="黑体" pitchFamily="49" charset="-122"/>
                <a:ea typeface="黑体" pitchFamily="49" charset="-122"/>
              </a:rPr>
              <a:t>    现代服务业</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其他现代服务，是指除研发和技术服务、信息技术服务、文化创意服务、物流辅助服务、租赁服务、鉴证咨询服务、广播影视服务和商务辅助服务以外的现代服务。</a:t>
            </a:r>
            <a:endParaRPr lang="zh-CN" altLang="en-US" sz="2000" b="1" dirty="0">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pPr>
              <a:defRPr/>
            </a:pPr>
            <a:fld id="{CAEC7859-D912-4F21-85F3-445B83B236B6}" type="slidenum">
              <a:rPr lang="zh-CN" altLang="en-US" smtClean="0"/>
              <a:pPr>
                <a:defRPr/>
              </a:pPr>
              <a:t>42</a:t>
            </a:fld>
            <a:endParaRPr lang="zh-CN" alt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3"/>
          <p:cNvSpPr>
            <a:spLocks noGrp="1" noChangeArrowheads="1"/>
          </p:cNvSpPr>
          <p:nvPr>
            <p:ph idx="1"/>
          </p:nvPr>
        </p:nvSpPr>
        <p:spPr>
          <a:xfrm>
            <a:off x="539750" y="1113235"/>
            <a:ext cx="7818464" cy="1887143"/>
          </a:xfrm>
          <a:ln>
            <a:solidFill>
              <a:schemeClr val="accent1"/>
            </a:solidFill>
          </a:ln>
        </p:spPr>
        <p:txBody>
          <a:bodyPr/>
          <a:lstStyle/>
          <a:p>
            <a:pPr eaLnBrk="1" hangingPunct="1">
              <a:lnSpc>
                <a:spcPct val="130000"/>
              </a:lnSpc>
            </a:pPr>
            <a:r>
              <a:rPr lang="en-US" altLang="zh-CN" sz="2000" b="1" dirty="0" smtClean="0">
                <a:solidFill>
                  <a:srgbClr val="3D55CF"/>
                </a:solidFill>
                <a:latin typeface="黑体" pitchFamily="49" charset="-122"/>
                <a:ea typeface="黑体" pitchFamily="49" charset="-122"/>
              </a:rPr>
              <a:t>    1</a:t>
            </a:r>
            <a:r>
              <a:rPr lang="zh-CN" altLang="en-US" sz="2000" b="1" dirty="0" smtClean="0">
                <a:solidFill>
                  <a:srgbClr val="3D55CF"/>
                </a:solidFill>
                <a:latin typeface="黑体" pitchFamily="49" charset="-122"/>
                <a:ea typeface="黑体" pitchFamily="49" charset="-122"/>
              </a:rPr>
              <a:t>、个人所得税扣缴对象</a:t>
            </a:r>
          </a:p>
          <a:p>
            <a:pPr eaLnBrk="1" hangingPunct="1">
              <a:lnSpc>
                <a:spcPct val="130000"/>
              </a:lnSpc>
            </a:pPr>
            <a:r>
              <a:rPr lang="zh-CN" altLang="en-US" sz="2000" b="1" dirty="0" smtClean="0">
                <a:latin typeface="黑体" pitchFamily="49" charset="-122"/>
                <a:ea typeface="黑体" pitchFamily="49" charset="-122"/>
              </a:rPr>
              <a:t>    三类：员工、股东、其他个人。</a:t>
            </a:r>
          </a:p>
          <a:p>
            <a:pPr eaLnBrk="1" hangingPunct="1">
              <a:lnSpc>
                <a:spcPct val="130000"/>
              </a:lnSpc>
            </a:pPr>
            <a:r>
              <a:rPr lang="zh-CN" altLang="en-US" sz="2000" b="1" dirty="0" smtClean="0">
                <a:latin typeface="黑体" pitchFamily="49" charset="-122"/>
                <a:ea typeface="黑体" pitchFamily="49" charset="-122"/>
              </a:rPr>
              <a:t>    税率：工资薪金所得七级适用超额累进税率；股息、利息、红利所得</a:t>
            </a:r>
            <a:r>
              <a:rPr lang="en-US" altLang="zh-CN" sz="2000" b="1" dirty="0" smtClean="0">
                <a:latin typeface="黑体" pitchFamily="49" charset="-122"/>
                <a:ea typeface="黑体" pitchFamily="49" charset="-122"/>
              </a:rPr>
              <a:t>20%</a:t>
            </a:r>
            <a:r>
              <a:rPr lang="zh-CN" altLang="en-US" sz="2000" b="1" dirty="0" smtClean="0">
                <a:latin typeface="黑体" pitchFamily="49" charset="-122"/>
                <a:ea typeface="黑体" pitchFamily="49" charset="-122"/>
              </a:rPr>
              <a:t>税率；劳务报酬</a:t>
            </a:r>
            <a:r>
              <a:rPr lang="en-US" altLang="zh-CN" sz="2000" b="1" dirty="0" smtClean="0">
                <a:latin typeface="黑体" pitchFamily="49" charset="-122"/>
                <a:ea typeface="黑体" pitchFamily="49" charset="-122"/>
              </a:rPr>
              <a:t>20%</a:t>
            </a:r>
            <a:r>
              <a:rPr lang="zh-CN" altLang="en-US" sz="2000" b="1" dirty="0" smtClean="0">
                <a:latin typeface="黑体" pitchFamily="49" charset="-122"/>
                <a:ea typeface="黑体" pitchFamily="49" charset="-122"/>
              </a:rPr>
              <a:t>、</a:t>
            </a:r>
            <a:r>
              <a:rPr lang="en-US" altLang="zh-CN" sz="2000" b="1" dirty="0" smtClean="0">
                <a:latin typeface="黑体" pitchFamily="49" charset="-122"/>
                <a:ea typeface="黑体" pitchFamily="49" charset="-122"/>
              </a:rPr>
              <a:t>30%</a:t>
            </a:r>
            <a:r>
              <a:rPr lang="zh-CN" altLang="en-US" sz="2000" b="1" dirty="0" smtClean="0">
                <a:latin typeface="黑体" pitchFamily="49" charset="-122"/>
                <a:ea typeface="黑体" pitchFamily="49" charset="-122"/>
              </a:rPr>
              <a:t>或</a:t>
            </a:r>
            <a:r>
              <a:rPr lang="en-US" altLang="zh-CN" sz="2000" b="1" dirty="0" smtClean="0">
                <a:latin typeface="黑体" pitchFamily="49" charset="-122"/>
                <a:ea typeface="黑体" pitchFamily="49" charset="-122"/>
              </a:rPr>
              <a:t>40%</a:t>
            </a:r>
            <a:r>
              <a:rPr lang="zh-CN" altLang="en-US" sz="2000" b="1" dirty="0" smtClean="0">
                <a:latin typeface="黑体" pitchFamily="49" charset="-122"/>
                <a:ea typeface="黑体" pitchFamily="49" charset="-122"/>
              </a:rPr>
              <a:t>税率。</a:t>
            </a:r>
            <a:endParaRPr lang="en-US" altLang="zh-CN" sz="2000" b="1" dirty="0" smtClean="0">
              <a:latin typeface="黑体" pitchFamily="49" charset="-122"/>
              <a:ea typeface="黑体" pitchFamily="49" charset="-122"/>
            </a:endParaRPr>
          </a:p>
        </p:txBody>
      </p:sp>
      <p:sp>
        <p:nvSpPr>
          <p:cNvPr id="89090" name="Rectangle 2"/>
          <p:cNvSpPr>
            <a:spLocks noGrp="1" noChangeArrowheads="1"/>
          </p:cNvSpPr>
          <p:nvPr>
            <p:ph type="title"/>
          </p:nvPr>
        </p:nvSpPr>
        <p:spPr>
          <a:xfrm>
            <a:off x="900114" y="465535"/>
            <a:ext cx="7343775" cy="539353"/>
          </a:xfrm>
          <a:noFill/>
        </p:spPr>
        <p:txBody>
          <a:bodyPr/>
          <a:lstStyle/>
          <a:p>
            <a:pPr eaLnBrk="1" fontAlgn="auto" hangingPunct="1">
              <a:spcAft>
                <a:spcPts val="0"/>
              </a:spcAft>
              <a:defRPr/>
            </a:pPr>
            <a:r>
              <a:rPr lang="zh-CN" altLang="en-US" sz="2000" b="1" dirty="0" smtClean="0">
                <a:solidFill>
                  <a:srgbClr val="C00000"/>
                </a:solidFill>
                <a:latin typeface="黑体" pitchFamily="49" charset="-122"/>
                <a:ea typeface="黑体" pitchFamily="49" charset="-122"/>
              </a:rPr>
              <a:t>四、个人所得税扣缴风险分析</a:t>
            </a:r>
            <a:endParaRPr lang="zh-CN" altLang="en-US" sz="2000" dirty="0">
              <a:solidFill>
                <a:srgbClr val="C00000"/>
              </a:solidFill>
              <a:latin typeface="微软雅黑" pitchFamily="34" charset="-122"/>
              <a:ea typeface="微软雅黑" pitchFamily="34" charset="-122"/>
            </a:endParaRPr>
          </a:p>
        </p:txBody>
      </p:sp>
      <p:sp>
        <p:nvSpPr>
          <p:cNvPr id="5" name="灯片编号占位符 4"/>
          <p:cNvSpPr>
            <a:spLocks noGrp="1"/>
          </p:cNvSpPr>
          <p:nvPr>
            <p:ph type="sldNum" sz="quarter" idx="12"/>
          </p:nvPr>
        </p:nvSpPr>
        <p:spPr/>
        <p:txBody>
          <a:bodyPr/>
          <a:lstStyle/>
          <a:p>
            <a:pPr>
              <a:defRPr/>
            </a:pPr>
            <a:fld id="{CAEC7859-D912-4F21-85F3-445B83B236B6}" type="slidenum">
              <a:rPr lang="zh-CN" altLang="en-US" smtClean="0"/>
              <a:pPr>
                <a:defRPr/>
              </a:pPr>
              <a:t>43</a:t>
            </a:fld>
            <a:endParaRPr lang="zh-CN" alt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idx="1"/>
          </p:nvPr>
        </p:nvSpPr>
        <p:spPr>
          <a:xfrm>
            <a:off x="539750" y="465535"/>
            <a:ext cx="7389836" cy="3963603"/>
          </a:xfrm>
          <a:ln>
            <a:solidFill>
              <a:schemeClr val="accent1"/>
            </a:solidFill>
          </a:ln>
        </p:spPr>
        <p:txBody>
          <a:bodyPr/>
          <a:lstStyle/>
          <a:p>
            <a:pPr eaLnBrk="1" hangingPunct="1">
              <a:lnSpc>
                <a:spcPct val="95000"/>
              </a:lnSpc>
            </a:pPr>
            <a:r>
              <a:rPr lang="en-US" altLang="zh-CN" sz="2000" b="1" dirty="0" smtClean="0">
                <a:latin typeface="黑体" pitchFamily="49" charset="-122"/>
                <a:ea typeface="黑体" pitchFamily="49" charset="-122"/>
              </a:rPr>
              <a:t>  </a:t>
            </a:r>
            <a:r>
              <a:rPr lang="zh-CN" altLang="en-US" sz="2000" b="1" dirty="0" smtClean="0">
                <a:latin typeface="黑体" pitchFamily="49" charset="-122"/>
                <a:ea typeface="黑体" pitchFamily="49" charset="-122"/>
              </a:rPr>
              <a:t>国税发</a:t>
            </a:r>
            <a:r>
              <a:rPr lang="en-US" altLang="zh-CN" sz="2000" b="1" dirty="0" smtClean="0">
                <a:latin typeface="黑体" pitchFamily="49" charset="-122"/>
                <a:ea typeface="黑体" pitchFamily="49" charset="-122"/>
              </a:rPr>
              <a:t>[2005]205</a:t>
            </a:r>
            <a:r>
              <a:rPr lang="zh-CN" altLang="en-US" sz="2000" b="1" dirty="0" smtClean="0">
                <a:latin typeface="黑体" pitchFamily="49" charset="-122"/>
                <a:ea typeface="黑体" pitchFamily="49" charset="-122"/>
              </a:rPr>
              <a:t>号</a:t>
            </a:r>
          </a:p>
          <a:p>
            <a:pPr eaLnBrk="1" hangingPunct="1">
              <a:lnSpc>
                <a:spcPct val="95000"/>
              </a:lnSpc>
            </a:pPr>
            <a:r>
              <a:rPr lang="zh-CN" altLang="en-US" sz="2000" b="1" dirty="0" smtClean="0">
                <a:latin typeface="黑体" pitchFamily="49" charset="-122"/>
                <a:ea typeface="黑体" pitchFamily="49" charset="-122"/>
              </a:rPr>
              <a:t>  第四条 实行个人所得税全员全额扣缴申报的应税所得包括：</a:t>
            </a:r>
          </a:p>
          <a:p>
            <a:pPr eaLnBrk="1" hangingPunct="1">
              <a:lnSpc>
                <a:spcPct val="95000"/>
              </a:lnSpc>
            </a:pPr>
            <a:r>
              <a:rPr lang="zh-CN" altLang="en-US" sz="2000" b="1" dirty="0" smtClean="0">
                <a:latin typeface="黑体" pitchFamily="49" charset="-122"/>
                <a:ea typeface="黑体" pitchFamily="49" charset="-122"/>
              </a:rPr>
              <a:t>  </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一</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工资、薪金所得；</a:t>
            </a:r>
          </a:p>
          <a:p>
            <a:pPr eaLnBrk="1" hangingPunct="1">
              <a:lnSpc>
                <a:spcPct val="95000"/>
              </a:lnSpc>
            </a:pPr>
            <a:r>
              <a:rPr lang="zh-CN" altLang="en-US" sz="2000" b="1" dirty="0" smtClean="0">
                <a:latin typeface="黑体" pitchFamily="49" charset="-122"/>
                <a:ea typeface="黑体" pitchFamily="49" charset="-122"/>
              </a:rPr>
              <a:t>  </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二</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劳务报酬所得；</a:t>
            </a:r>
          </a:p>
          <a:p>
            <a:pPr eaLnBrk="1" hangingPunct="1">
              <a:lnSpc>
                <a:spcPct val="95000"/>
              </a:lnSpc>
            </a:pPr>
            <a:r>
              <a:rPr lang="zh-CN" altLang="en-US" sz="2000" b="1" dirty="0" smtClean="0">
                <a:latin typeface="黑体" pitchFamily="49" charset="-122"/>
                <a:ea typeface="黑体" pitchFamily="49" charset="-122"/>
              </a:rPr>
              <a:t>  </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三</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稿酬所得；</a:t>
            </a:r>
          </a:p>
          <a:p>
            <a:pPr eaLnBrk="1" hangingPunct="1">
              <a:lnSpc>
                <a:spcPct val="95000"/>
              </a:lnSpc>
            </a:pPr>
            <a:r>
              <a:rPr lang="zh-CN" altLang="en-US" sz="2000" b="1" dirty="0" smtClean="0">
                <a:latin typeface="黑体" pitchFamily="49" charset="-122"/>
                <a:ea typeface="黑体" pitchFamily="49" charset="-122"/>
              </a:rPr>
              <a:t>  </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四</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特许权使用费所得；</a:t>
            </a:r>
          </a:p>
          <a:p>
            <a:pPr eaLnBrk="1" hangingPunct="1">
              <a:lnSpc>
                <a:spcPct val="95000"/>
              </a:lnSpc>
            </a:pPr>
            <a:r>
              <a:rPr lang="zh-CN" altLang="en-US" sz="2000" b="1" dirty="0" smtClean="0">
                <a:latin typeface="黑体" pitchFamily="49" charset="-122"/>
                <a:ea typeface="黑体" pitchFamily="49" charset="-122"/>
              </a:rPr>
              <a:t>  </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五</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利息、股息、红利所得；</a:t>
            </a:r>
          </a:p>
          <a:p>
            <a:pPr eaLnBrk="1" hangingPunct="1">
              <a:lnSpc>
                <a:spcPct val="95000"/>
              </a:lnSpc>
            </a:pPr>
            <a:r>
              <a:rPr lang="zh-CN" altLang="en-US" sz="2000" b="1" dirty="0" smtClean="0">
                <a:latin typeface="黑体" pitchFamily="49" charset="-122"/>
                <a:ea typeface="黑体" pitchFamily="49" charset="-122"/>
              </a:rPr>
              <a:t>  </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六</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财产租赁所得；</a:t>
            </a:r>
          </a:p>
          <a:p>
            <a:pPr eaLnBrk="1" hangingPunct="1">
              <a:lnSpc>
                <a:spcPct val="95000"/>
              </a:lnSpc>
            </a:pPr>
            <a:r>
              <a:rPr lang="zh-CN" altLang="en-US" sz="2000" b="1" dirty="0" smtClean="0">
                <a:latin typeface="黑体" pitchFamily="49" charset="-122"/>
                <a:ea typeface="黑体" pitchFamily="49" charset="-122"/>
              </a:rPr>
              <a:t>  </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七</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财产转让所得；</a:t>
            </a:r>
          </a:p>
          <a:p>
            <a:pPr eaLnBrk="1" hangingPunct="1">
              <a:lnSpc>
                <a:spcPct val="95000"/>
              </a:lnSpc>
            </a:pPr>
            <a:r>
              <a:rPr lang="zh-CN" altLang="en-US" sz="2000" b="1" dirty="0" smtClean="0">
                <a:latin typeface="黑体" pitchFamily="49" charset="-122"/>
                <a:ea typeface="黑体" pitchFamily="49" charset="-122"/>
              </a:rPr>
              <a:t>  </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八</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偶然所得；</a:t>
            </a:r>
          </a:p>
          <a:p>
            <a:pPr eaLnBrk="1" hangingPunct="1">
              <a:lnSpc>
                <a:spcPct val="95000"/>
              </a:lnSpc>
            </a:pPr>
            <a:r>
              <a:rPr lang="zh-CN" altLang="en-US" sz="2000" b="1" dirty="0" smtClean="0">
                <a:latin typeface="黑体" pitchFamily="49" charset="-122"/>
                <a:ea typeface="黑体" pitchFamily="49" charset="-122"/>
              </a:rPr>
              <a:t>  </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九</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经国务院财政部门确定征税的其他所得。  </a:t>
            </a:r>
          </a:p>
        </p:txBody>
      </p:sp>
      <p:sp>
        <p:nvSpPr>
          <p:cNvPr id="4" name="灯片编号占位符 3"/>
          <p:cNvSpPr>
            <a:spLocks noGrp="1"/>
          </p:cNvSpPr>
          <p:nvPr>
            <p:ph type="sldNum" sz="quarter" idx="12"/>
          </p:nvPr>
        </p:nvSpPr>
        <p:spPr/>
        <p:txBody>
          <a:bodyPr/>
          <a:lstStyle/>
          <a:p>
            <a:pPr>
              <a:defRPr/>
            </a:pPr>
            <a:fld id="{CAEC7859-D912-4F21-85F3-445B83B236B6}" type="slidenum">
              <a:rPr lang="zh-CN" altLang="en-US" smtClean="0"/>
              <a:pPr>
                <a:defRPr/>
              </a:pPr>
              <a:t>44</a:t>
            </a:fld>
            <a:endParaRPr lang="zh-CN" alt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3"/>
          <p:cNvSpPr>
            <a:spLocks noGrp="1" noChangeArrowheads="1"/>
          </p:cNvSpPr>
          <p:nvPr>
            <p:ph idx="1"/>
          </p:nvPr>
        </p:nvSpPr>
        <p:spPr>
          <a:xfrm>
            <a:off x="457200" y="951311"/>
            <a:ext cx="7615262" cy="3049200"/>
          </a:xfrm>
          <a:ln>
            <a:solidFill>
              <a:schemeClr val="accent1"/>
            </a:solidFill>
          </a:ln>
        </p:spPr>
        <p:txBody>
          <a:bodyPr/>
          <a:lstStyle/>
          <a:p>
            <a:pPr eaLnBrk="1" hangingPunct="1">
              <a:lnSpc>
                <a:spcPct val="120000"/>
              </a:lnSpc>
            </a:pPr>
            <a:r>
              <a:rPr lang="zh-CN" altLang="en-US" sz="2000" b="1" dirty="0" smtClean="0">
                <a:latin typeface="黑体" pitchFamily="49" charset="-122"/>
                <a:ea typeface="黑体" pitchFamily="49" charset="-122"/>
              </a:rPr>
              <a:t>级数     含税级距      不含税级距     税率  速算扣除数</a:t>
            </a:r>
            <a:br>
              <a:rPr lang="zh-CN" altLang="en-US" sz="2000" b="1" dirty="0" smtClean="0">
                <a:latin typeface="黑体" pitchFamily="49" charset="-122"/>
                <a:ea typeface="黑体" pitchFamily="49" charset="-122"/>
              </a:rPr>
            </a:br>
            <a:r>
              <a:rPr lang="zh-CN" altLang="en-US" sz="2000" b="1" dirty="0" smtClean="0">
                <a:latin typeface="黑体" pitchFamily="49" charset="-122"/>
                <a:ea typeface="黑体" pitchFamily="49" charset="-122"/>
              </a:rPr>
              <a:t> </a:t>
            </a:r>
            <a:r>
              <a:rPr lang="en-US" altLang="zh-CN" sz="2000" b="1" dirty="0" smtClean="0">
                <a:latin typeface="黑体" pitchFamily="49" charset="-122"/>
                <a:ea typeface="黑体" pitchFamily="49" charset="-122"/>
              </a:rPr>
              <a:t>1       </a:t>
            </a:r>
            <a:r>
              <a:rPr lang="zh-CN" altLang="en-US" sz="2000" b="1" dirty="0" smtClean="0">
                <a:latin typeface="黑体" pitchFamily="49" charset="-122"/>
                <a:ea typeface="黑体" pitchFamily="49" charset="-122"/>
              </a:rPr>
              <a:t>不超过</a:t>
            </a:r>
            <a:r>
              <a:rPr lang="en-US" altLang="zh-CN" sz="2000" b="1" dirty="0" smtClean="0">
                <a:latin typeface="黑体" pitchFamily="49" charset="-122"/>
                <a:ea typeface="黑体" pitchFamily="49" charset="-122"/>
              </a:rPr>
              <a:t>2</a:t>
            </a:r>
            <a:r>
              <a:rPr lang="zh-CN" altLang="en-US" sz="2000" b="1" dirty="0" smtClean="0">
                <a:latin typeface="黑体" pitchFamily="49" charset="-122"/>
                <a:ea typeface="黑体" pitchFamily="49" charset="-122"/>
              </a:rPr>
              <a:t>万     </a:t>
            </a:r>
            <a:r>
              <a:rPr lang="en-US" altLang="zh-CN" sz="2000" b="1" dirty="0" smtClean="0">
                <a:latin typeface="黑体" pitchFamily="49" charset="-122"/>
                <a:ea typeface="黑体" pitchFamily="49" charset="-122"/>
              </a:rPr>
              <a:t>1.6</a:t>
            </a:r>
            <a:r>
              <a:rPr lang="zh-CN" altLang="en-US" sz="2000" b="1" dirty="0" smtClean="0">
                <a:latin typeface="黑体" pitchFamily="49" charset="-122"/>
                <a:ea typeface="黑体" pitchFamily="49" charset="-122"/>
              </a:rPr>
              <a:t>万以下的    </a:t>
            </a:r>
            <a:r>
              <a:rPr lang="en-US" altLang="zh-CN" sz="2000" b="1" dirty="0" smtClean="0">
                <a:latin typeface="黑体" pitchFamily="49" charset="-122"/>
                <a:ea typeface="黑体" pitchFamily="49" charset="-122"/>
              </a:rPr>
              <a:t>20%        0 </a:t>
            </a:r>
            <a:br>
              <a:rPr lang="en-US" altLang="zh-CN" sz="2000" b="1" dirty="0" smtClean="0">
                <a:latin typeface="黑体" pitchFamily="49" charset="-122"/>
                <a:ea typeface="黑体" pitchFamily="49" charset="-122"/>
              </a:rPr>
            </a:br>
            <a:r>
              <a:rPr lang="en-US" altLang="zh-CN" sz="2000" b="1" dirty="0" smtClean="0">
                <a:latin typeface="黑体" pitchFamily="49" charset="-122"/>
                <a:ea typeface="黑体" pitchFamily="49" charset="-122"/>
              </a:rPr>
              <a:t> 2       2-5</a:t>
            </a:r>
            <a:r>
              <a:rPr lang="zh-CN" altLang="en-US" sz="2000" b="1" dirty="0" smtClean="0">
                <a:latin typeface="黑体" pitchFamily="49" charset="-122"/>
                <a:ea typeface="黑体" pitchFamily="49" charset="-122"/>
              </a:rPr>
              <a:t>万的       </a:t>
            </a:r>
            <a:r>
              <a:rPr lang="en-US" altLang="zh-CN" sz="2000" b="1" dirty="0" smtClean="0">
                <a:latin typeface="黑体" pitchFamily="49" charset="-122"/>
                <a:ea typeface="黑体" pitchFamily="49" charset="-122"/>
              </a:rPr>
              <a:t>1.6-3.7</a:t>
            </a:r>
            <a:r>
              <a:rPr lang="zh-CN" altLang="en-US" sz="2000" b="1" dirty="0" smtClean="0">
                <a:latin typeface="黑体" pitchFamily="49" charset="-122"/>
                <a:ea typeface="黑体" pitchFamily="49" charset="-122"/>
              </a:rPr>
              <a:t>万的    </a:t>
            </a:r>
            <a:r>
              <a:rPr lang="en-US" altLang="zh-CN" sz="2000" b="1" dirty="0" smtClean="0">
                <a:latin typeface="黑体" pitchFamily="49" charset="-122"/>
                <a:ea typeface="黑体" pitchFamily="49" charset="-122"/>
              </a:rPr>
              <a:t>30%      2000</a:t>
            </a:r>
            <a:br>
              <a:rPr lang="en-US" altLang="zh-CN" sz="2000" b="1" dirty="0" smtClean="0">
                <a:latin typeface="黑体" pitchFamily="49" charset="-122"/>
                <a:ea typeface="黑体" pitchFamily="49" charset="-122"/>
              </a:rPr>
            </a:br>
            <a:r>
              <a:rPr lang="en-US" altLang="zh-CN" sz="2000" b="1" dirty="0" smtClean="0">
                <a:latin typeface="黑体" pitchFamily="49" charset="-122"/>
                <a:ea typeface="黑体" pitchFamily="49" charset="-122"/>
              </a:rPr>
              <a:t> 3       5</a:t>
            </a:r>
            <a:r>
              <a:rPr lang="zh-CN" altLang="en-US" sz="2000" b="1" dirty="0" smtClean="0">
                <a:latin typeface="黑体" pitchFamily="49" charset="-122"/>
                <a:ea typeface="黑体" pitchFamily="49" charset="-122"/>
              </a:rPr>
              <a:t>万以上的     </a:t>
            </a:r>
            <a:r>
              <a:rPr lang="en-US" altLang="zh-CN" sz="2000" b="1" dirty="0" smtClean="0">
                <a:latin typeface="黑体" pitchFamily="49" charset="-122"/>
                <a:ea typeface="黑体" pitchFamily="49" charset="-122"/>
              </a:rPr>
              <a:t>3.7</a:t>
            </a:r>
            <a:r>
              <a:rPr lang="zh-CN" altLang="en-US" sz="2000" b="1" dirty="0" smtClean="0">
                <a:latin typeface="黑体" pitchFamily="49" charset="-122"/>
                <a:ea typeface="黑体" pitchFamily="49" charset="-122"/>
              </a:rPr>
              <a:t>万以上的    </a:t>
            </a:r>
            <a:r>
              <a:rPr lang="en-US" altLang="zh-CN" sz="2000" b="1" dirty="0" smtClean="0">
                <a:latin typeface="黑体" pitchFamily="49" charset="-122"/>
                <a:ea typeface="黑体" pitchFamily="49" charset="-122"/>
              </a:rPr>
              <a:t>40%      7000</a:t>
            </a:r>
            <a:br>
              <a:rPr lang="en-US" altLang="zh-CN" sz="2000" b="1" dirty="0" smtClean="0">
                <a:latin typeface="黑体" pitchFamily="49" charset="-122"/>
                <a:ea typeface="黑体" pitchFamily="49" charset="-122"/>
              </a:rPr>
            </a:br>
            <a:r>
              <a:rPr lang="zh-CN" altLang="en-US" sz="2000" b="1" dirty="0" smtClean="0">
                <a:latin typeface="黑体" pitchFamily="49" charset="-122"/>
                <a:ea typeface="黑体" pitchFamily="49" charset="-122"/>
              </a:rPr>
              <a:t>注：</a:t>
            </a:r>
            <a:r>
              <a:rPr lang="en-US" altLang="zh-CN" sz="2000" b="1" dirty="0" smtClean="0">
                <a:latin typeface="黑体" pitchFamily="49" charset="-122"/>
                <a:ea typeface="黑体" pitchFamily="49" charset="-122"/>
              </a:rPr>
              <a:t>1.</a:t>
            </a:r>
            <a:r>
              <a:rPr lang="zh-CN" altLang="en-US" sz="2000" b="1" dirty="0" smtClean="0">
                <a:latin typeface="黑体" pitchFamily="49" charset="-122"/>
                <a:ea typeface="黑体" pitchFamily="49" charset="-122"/>
              </a:rPr>
              <a:t>表中的含税级距、不含税级距，均为按照税法规定</a:t>
            </a:r>
            <a:r>
              <a:rPr lang="zh-CN" altLang="en-US" sz="2000" b="1" dirty="0" smtClean="0">
                <a:solidFill>
                  <a:srgbClr val="0000CC"/>
                </a:solidFill>
                <a:latin typeface="黑体" pitchFamily="49" charset="-122"/>
                <a:ea typeface="黑体" pitchFamily="49" charset="-122"/>
              </a:rPr>
              <a:t>减除有关费用后</a:t>
            </a:r>
            <a:r>
              <a:rPr lang="zh-CN" altLang="en-US" sz="2000" b="1" dirty="0" smtClean="0">
                <a:latin typeface="黑体" pitchFamily="49" charset="-122"/>
                <a:ea typeface="黑体" pitchFamily="49" charset="-122"/>
              </a:rPr>
              <a:t>的所得额。</a:t>
            </a:r>
            <a:br>
              <a:rPr lang="zh-CN" altLang="en-US" sz="2000" b="1" dirty="0" smtClean="0">
                <a:latin typeface="黑体" pitchFamily="49" charset="-122"/>
                <a:ea typeface="黑体" pitchFamily="49" charset="-122"/>
              </a:rPr>
            </a:br>
            <a:r>
              <a:rPr lang="zh-CN" altLang="en-US" sz="2000" b="1" dirty="0" smtClean="0">
                <a:latin typeface="黑体" pitchFamily="49" charset="-122"/>
                <a:ea typeface="黑体" pitchFamily="49" charset="-122"/>
              </a:rPr>
              <a:t>    </a:t>
            </a:r>
            <a:r>
              <a:rPr lang="en-US" altLang="zh-CN" sz="2000" b="1" dirty="0" smtClean="0">
                <a:latin typeface="黑体" pitchFamily="49" charset="-122"/>
                <a:ea typeface="黑体" pitchFamily="49" charset="-122"/>
              </a:rPr>
              <a:t>2.</a:t>
            </a:r>
            <a:r>
              <a:rPr lang="zh-CN" altLang="en-US" sz="2000" b="1" dirty="0" smtClean="0">
                <a:latin typeface="黑体" pitchFamily="49" charset="-122"/>
                <a:ea typeface="黑体" pitchFamily="49" charset="-122"/>
              </a:rPr>
              <a:t>含税级距适用于由纳税人负担税款的劳务报酬所得；不含税级距适用于由他人</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单位</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代付税款的劳务报酬所得。</a:t>
            </a:r>
          </a:p>
        </p:txBody>
      </p:sp>
      <p:sp>
        <p:nvSpPr>
          <p:cNvPr id="307202" name="Rectangle 2"/>
          <p:cNvSpPr>
            <a:spLocks noGrp="1" noChangeArrowheads="1"/>
          </p:cNvSpPr>
          <p:nvPr>
            <p:ph type="title"/>
          </p:nvPr>
        </p:nvSpPr>
        <p:spPr>
          <a:xfrm>
            <a:off x="468313" y="411957"/>
            <a:ext cx="7604149" cy="432197"/>
          </a:xfrm>
        </p:spPr>
        <p:txBody>
          <a:bodyPr/>
          <a:lstStyle/>
          <a:p>
            <a:pPr algn="ctr" eaLnBrk="1" fontAlgn="auto" hangingPunct="1">
              <a:spcAft>
                <a:spcPts val="0"/>
              </a:spcAft>
              <a:defRPr/>
            </a:pPr>
            <a:r>
              <a:rPr lang="zh-CN" altLang="en-US" sz="2000" b="1" dirty="0">
                <a:solidFill>
                  <a:schemeClr val="tx1"/>
                </a:solidFill>
                <a:latin typeface="黑体" pitchFamily="49" charset="-122"/>
                <a:ea typeface="黑体" pitchFamily="49" charset="-122"/>
              </a:rPr>
              <a:t>劳务报酬个人所得税率表</a:t>
            </a:r>
          </a:p>
        </p:txBody>
      </p:sp>
      <p:sp>
        <p:nvSpPr>
          <p:cNvPr id="5" name="灯片编号占位符 4"/>
          <p:cNvSpPr>
            <a:spLocks noGrp="1"/>
          </p:cNvSpPr>
          <p:nvPr>
            <p:ph type="sldNum" sz="quarter" idx="12"/>
          </p:nvPr>
        </p:nvSpPr>
        <p:spPr/>
        <p:txBody>
          <a:bodyPr/>
          <a:lstStyle/>
          <a:p>
            <a:pPr>
              <a:defRPr/>
            </a:pPr>
            <a:fld id="{CAEC7859-D912-4F21-85F3-445B83B236B6}" type="slidenum">
              <a:rPr lang="zh-CN" altLang="en-US" smtClean="0"/>
              <a:pPr>
                <a:defRPr/>
              </a:pPr>
              <a:t>45</a:t>
            </a:fld>
            <a:endParaRPr lang="zh-CN" alt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857239"/>
            <a:ext cx="7901014" cy="1714511"/>
          </a:xfrm>
          <a:ln>
            <a:solidFill>
              <a:schemeClr val="accent1"/>
            </a:solidFill>
          </a:ln>
        </p:spPr>
        <p:txBody>
          <a:bodyPr/>
          <a:lstStyle/>
          <a:p>
            <a:pPr eaLnBrk="1"/>
            <a:r>
              <a:rPr lang="zh-CN" altLang="en-US" sz="2000" b="1" dirty="0" smtClean="0">
                <a:latin typeface="黑体" pitchFamily="49" charset="-122"/>
                <a:ea typeface="黑体" pitchFamily="49" charset="-122"/>
              </a:rPr>
              <a:t>    劳务</a:t>
            </a:r>
            <a:r>
              <a:rPr lang="zh-CN" altLang="en-US" sz="2000" b="1" dirty="0" smtClean="0">
                <a:latin typeface="黑体" pitchFamily="49" charset="-122"/>
                <a:ea typeface="黑体" pitchFamily="49" charset="-122"/>
              </a:rPr>
              <a:t>报酬所得，是指个人从事设计</a:t>
            </a:r>
            <a:r>
              <a:rPr lang="zh-CN" altLang="en-US" sz="2000" b="1" dirty="0" smtClean="0">
                <a:latin typeface="黑体" pitchFamily="49" charset="-122"/>
                <a:ea typeface="黑体" pitchFamily="49" charset="-122"/>
              </a:rPr>
              <a:t>、</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介绍</a:t>
            </a:r>
            <a:r>
              <a:rPr lang="zh-CN" altLang="en-US" sz="2000" b="1" dirty="0" smtClean="0">
                <a:latin typeface="黑体" pitchFamily="49" charset="-122"/>
                <a:ea typeface="黑体" pitchFamily="49" charset="-122"/>
              </a:rPr>
              <a:t>服务、经纪服务、代办服务以及其他劳务取得的所得。</a:t>
            </a:r>
            <a:r>
              <a:rPr lang="en-US" sz="2000" b="1" dirty="0" smtClean="0">
                <a:latin typeface="黑体" pitchFamily="49" charset="-122"/>
                <a:ea typeface="黑体" pitchFamily="49" charset="-122"/>
              </a:rPr>
              <a:t> </a:t>
            </a:r>
            <a:endParaRPr lang="zh-CN" altLang="en-US" sz="2000" dirty="0" smtClean="0">
              <a:latin typeface="黑体" pitchFamily="49" charset="-122"/>
              <a:ea typeface="黑体" pitchFamily="49" charset="-122"/>
            </a:endParaRPr>
          </a:p>
          <a:p>
            <a:pPr eaLnBrk="1"/>
            <a:r>
              <a:rPr lang="zh-CN" altLang="en-US" sz="2000" b="1" dirty="0" smtClean="0">
                <a:latin typeface="黑体" pitchFamily="49" charset="-122"/>
                <a:ea typeface="黑体" pitchFamily="49" charset="-122"/>
              </a:rPr>
              <a:t>    劳务</a:t>
            </a:r>
            <a:r>
              <a:rPr lang="zh-CN" altLang="en-US" sz="2000" b="1" dirty="0" smtClean="0">
                <a:latin typeface="黑体" pitchFamily="49" charset="-122"/>
                <a:ea typeface="黑体" pitchFamily="49" charset="-122"/>
              </a:rPr>
              <a:t>报酬所得、稿酬所得、特许权使用费所得、财产租赁所得，每次收入不</a:t>
            </a:r>
            <a:r>
              <a:rPr lang="zh-CN" altLang="en-US" sz="2000" b="1" dirty="0" smtClean="0">
                <a:latin typeface="黑体" pitchFamily="49" charset="-122"/>
                <a:ea typeface="黑体" pitchFamily="49" charset="-122"/>
              </a:rPr>
              <a:t>超过</a:t>
            </a:r>
            <a:r>
              <a:rPr lang="en-US" altLang="zh-CN" sz="2000" b="1" dirty="0" smtClean="0">
                <a:latin typeface="黑体" pitchFamily="49" charset="-122"/>
                <a:ea typeface="黑体" pitchFamily="49" charset="-122"/>
              </a:rPr>
              <a:t>4000</a:t>
            </a:r>
            <a:r>
              <a:rPr lang="zh-CN" altLang="en-US" sz="2000" b="1" dirty="0" smtClean="0">
                <a:latin typeface="黑体" pitchFamily="49" charset="-122"/>
                <a:ea typeface="黑体" pitchFamily="49" charset="-122"/>
              </a:rPr>
              <a:t>元</a:t>
            </a:r>
            <a:r>
              <a:rPr lang="zh-CN" altLang="en-US" sz="2000" b="1" dirty="0" smtClean="0">
                <a:latin typeface="黑体" pitchFamily="49" charset="-122"/>
                <a:ea typeface="黑体" pitchFamily="49" charset="-122"/>
              </a:rPr>
              <a:t>的，减除</a:t>
            </a:r>
            <a:r>
              <a:rPr lang="zh-CN" altLang="en-US" sz="2000" b="1" dirty="0" smtClean="0">
                <a:latin typeface="黑体" pitchFamily="49" charset="-122"/>
                <a:ea typeface="黑体" pitchFamily="49" charset="-122"/>
              </a:rPr>
              <a:t>费用</a:t>
            </a:r>
            <a:r>
              <a:rPr lang="en-US" altLang="zh-CN" sz="2000" b="1" dirty="0" smtClean="0">
                <a:latin typeface="黑体" pitchFamily="49" charset="-122"/>
                <a:ea typeface="黑体" pitchFamily="49" charset="-122"/>
              </a:rPr>
              <a:t>800</a:t>
            </a:r>
            <a:r>
              <a:rPr lang="zh-CN" altLang="en-US" sz="2000" b="1" dirty="0" smtClean="0">
                <a:latin typeface="黑体" pitchFamily="49" charset="-122"/>
                <a:ea typeface="黑体" pitchFamily="49" charset="-122"/>
              </a:rPr>
              <a:t>元；</a:t>
            </a:r>
            <a:r>
              <a:rPr lang="en-US" altLang="zh-CN" sz="2000" b="1" dirty="0" smtClean="0">
                <a:latin typeface="黑体" pitchFamily="49" charset="-122"/>
                <a:ea typeface="黑体" pitchFamily="49" charset="-122"/>
              </a:rPr>
              <a:t>4000</a:t>
            </a:r>
            <a:r>
              <a:rPr lang="zh-CN" altLang="en-US" sz="2000" b="1" dirty="0" smtClean="0">
                <a:latin typeface="黑体" pitchFamily="49" charset="-122"/>
                <a:ea typeface="黑体" pitchFamily="49" charset="-122"/>
              </a:rPr>
              <a:t>元</a:t>
            </a:r>
            <a:r>
              <a:rPr lang="zh-CN" altLang="en-US" sz="2000" b="1" dirty="0" smtClean="0">
                <a:latin typeface="黑体" pitchFamily="49" charset="-122"/>
                <a:ea typeface="黑体" pitchFamily="49" charset="-122"/>
              </a:rPr>
              <a:t>以上的，</a:t>
            </a:r>
            <a:r>
              <a:rPr lang="zh-CN" altLang="en-US" sz="2000" b="1" dirty="0" smtClean="0">
                <a:latin typeface="黑体" pitchFamily="49" charset="-122"/>
                <a:ea typeface="黑体" pitchFamily="49" charset="-122"/>
              </a:rPr>
              <a:t>减除</a:t>
            </a:r>
            <a:r>
              <a:rPr lang="en-US" altLang="zh-CN" sz="2000" b="1" dirty="0" smtClean="0">
                <a:latin typeface="黑体" pitchFamily="49" charset="-122"/>
                <a:ea typeface="黑体" pitchFamily="49" charset="-122"/>
              </a:rPr>
              <a:t>20%</a:t>
            </a:r>
            <a:r>
              <a:rPr lang="zh-CN" altLang="en-US" sz="2000" b="1" dirty="0" smtClean="0">
                <a:latin typeface="黑体" pitchFamily="49" charset="-122"/>
                <a:ea typeface="黑体" pitchFamily="49" charset="-122"/>
              </a:rPr>
              <a:t>的</a:t>
            </a:r>
            <a:r>
              <a:rPr lang="zh-CN" altLang="en-US" sz="2000" b="1" dirty="0" smtClean="0">
                <a:latin typeface="黑体" pitchFamily="49" charset="-122"/>
                <a:ea typeface="黑体" pitchFamily="49" charset="-122"/>
              </a:rPr>
              <a:t>费用，其余额为应纳税所得额</a:t>
            </a:r>
            <a:r>
              <a:rPr lang="zh-CN" altLang="en-US" sz="2000" b="1" dirty="0" smtClean="0">
                <a:latin typeface="黑体" pitchFamily="49" charset="-122"/>
                <a:ea typeface="黑体" pitchFamily="49" charset="-122"/>
              </a:rPr>
              <a:t>。</a:t>
            </a:r>
            <a:endParaRPr lang="en-US" altLang="zh-CN" sz="2000" b="1" dirty="0" smtClean="0">
              <a:latin typeface="黑体" pitchFamily="49" charset="-122"/>
              <a:ea typeface="黑体" pitchFamily="49" charset="-122"/>
            </a:endParaRPr>
          </a:p>
          <a:p>
            <a:pPr eaLnBrk="1"/>
            <a:endParaRPr lang="en-US" altLang="zh-CN" sz="2000" b="1" dirty="0" smtClean="0">
              <a:latin typeface="黑体" pitchFamily="49" charset="-122"/>
              <a:ea typeface="黑体" pitchFamily="49" charset="-122"/>
            </a:endParaRPr>
          </a:p>
          <a:p>
            <a:pPr eaLnBrk="1"/>
            <a:endParaRPr lang="zh-CN" altLang="en-US" sz="2000" dirty="0">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pPr>
              <a:defRPr/>
            </a:pPr>
            <a:fld id="{CAEC7859-D912-4F21-85F3-445B83B236B6}" type="slidenum">
              <a:rPr lang="zh-CN" altLang="en-US" smtClean="0"/>
              <a:pPr>
                <a:defRPr/>
              </a:pPr>
              <a:t>46</a:t>
            </a:fld>
            <a:endParaRPr lang="zh-CN" altLang="en-US"/>
          </a:p>
        </p:txBody>
      </p:sp>
      <p:sp>
        <p:nvSpPr>
          <p:cNvPr id="5" name="内容占位符 2"/>
          <p:cNvSpPr txBox="1">
            <a:spLocks/>
          </p:cNvSpPr>
          <p:nvPr/>
        </p:nvSpPr>
        <p:spPr bwMode="auto">
          <a:xfrm>
            <a:off x="428596" y="2714626"/>
            <a:ext cx="7929618" cy="1585914"/>
          </a:xfrm>
          <a:prstGeom prst="rect">
            <a:avLst/>
          </a:prstGeom>
          <a:noFill/>
          <a:ln w="9525">
            <a:solidFill>
              <a:schemeClr val="accent1"/>
            </a:solid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fontAlgn="base" latinLnBrk="0" hangingPunct="0">
              <a:lnSpc>
                <a:spcPts val="2800"/>
              </a:lnSpc>
              <a:spcBef>
                <a:spcPct val="20000"/>
              </a:spcBef>
              <a:spcAft>
                <a:spcPct val="0"/>
              </a:spcAft>
              <a:buClrTx/>
              <a:buSzTx/>
              <a:buFont typeface="Arial" charset="0"/>
              <a:buChar char="•"/>
              <a:tabLst/>
              <a:defRPr/>
            </a:pPr>
            <a:r>
              <a:rPr kumimoji="0" lang="zh-CN" altLang="en-US" sz="2000" b="1" i="0" u="none" strike="noStrike" kern="1200" cap="none" spc="0" normalizeH="0" baseline="0" noProof="0" dirty="0" smtClean="0">
                <a:ln>
                  <a:noFill/>
                </a:ln>
                <a:solidFill>
                  <a:schemeClr val="tx1"/>
                </a:solidFill>
                <a:effectLst/>
                <a:uLnTx/>
                <a:uFillTx/>
                <a:latin typeface="黑体" pitchFamily="49" charset="-122"/>
                <a:ea typeface="黑体" pitchFamily="49" charset="-122"/>
                <a:cs typeface="+mn-cs"/>
              </a:rPr>
              <a:t>   劳务报酬所得，属于一次性收入的，以取得该项收入为一次；属于同一项目连续性收入的，以一个月内取得的收入为一次。</a:t>
            </a:r>
            <a:r>
              <a:rPr kumimoji="0" lang="en-US" sz="2000" b="1" i="0" u="none" strike="noStrike" kern="1200" cap="none" spc="0" normalizeH="0" baseline="0" noProof="0" dirty="0" smtClean="0">
                <a:ln>
                  <a:noFill/>
                </a:ln>
                <a:solidFill>
                  <a:schemeClr val="tx1"/>
                </a:solidFill>
                <a:effectLst/>
                <a:uLnTx/>
                <a:uFillTx/>
                <a:latin typeface="黑体" pitchFamily="49" charset="-122"/>
                <a:ea typeface="黑体" pitchFamily="49" charset="-122"/>
                <a:cs typeface="+mn-cs"/>
              </a:rPr>
              <a:t> </a:t>
            </a:r>
            <a:endParaRPr kumimoji="0" lang="zh-CN" altLang="en-US" sz="2000" b="0" i="0" u="none" strike="noStrike" kern="1200" cap="none" spc="0" normalizeH="0" baseline="0" noProof="0" dirty="0" smtClean="0">
              <a:ln>
                <a:noFill/>
              </a:ln>
              <a:solidFill>
                <a:schemeClr val="tx1"/>
              </a:solidFill>
              <a:effectLst/>
              <a:uLnTx/>
              <a:uFillTx/>
              <a:latin typeface="黑体" pitchFamily="49" charset="-122"/>
              <a:ea typeface="黑体" pitchFamily="49" charset="-122"/>
              <a:cs typeface="+mn-cs"/>
            </a:endParaRPr>
          </a:p>
          <a:p>
            <a:pPr marL="342900" marR="0" lvl="0" indent="-342900" algn="l" defTabSz="914400" rtl="0" fontAlgn="base" latinLnBrk="0" hangingPunct="0">
              <a:lnSpc>
                <a:spcPts val="2800"/>
              </a:lnSpc>
              <a:spcBef>
                <a:spcPct val="20000"/>
              </a:spcBef>
              <a:spcAft>
                <a:spcPct val="0"/>
              </a:spcAft>
              <a:buClrTx/>
              <a:buSzTx/>
              <a:buFont typeface="Arial" charset="0"/>
              <a:buChar char="•"/>
              <a:tabLst/>
              <a:defRPr/>
            </a:pPr>
            <a:r>
              <a:rPr kumimoji="0" lang="zh-CN" altLang="en-US" sz="2000" b="1" i="0" u="none" strike="noStrike" kern="1200" cap="none" spc="0" normalizeH="0" baseline="0" noProof="0" dirty="0" smtClean="0">
                <a:ln>
                  <a:noFill/>
                </a:ln>
                <a:solidFill>
                  <a:schemeClr val="tx1"/>
                </a:solidFill>
                <a:effectLst/>
                <a:uLnTx/>
                <a:uFillTx/>
                <a:latin typeface="黑体" pitchFamily="49" charset="-122"/>
                <a:ea typeface="黑体" pitchFamily="49" charset="-122"/>
                <a:cs typeface="+mn-cs"/>
              </a:rPr>
              <a:t>   两个或者两个以上的个人共同取得同一项目收入的，应当对每个人取得的收入分别按照税法规定减除费用后计算纳税。</a:t>
            </a:r>
            <a:endParaRPr kumimoji="0" lang="zh-CN" altLang="en-US" sz="2000" b="0" i="0" u="none" strike="noStrike" kern="1200" cap="none" spc="0" normalizeH="0" baseline="0" noProof="0" dirty="0" smtClean="0">
              <a:ln>
                <a:noFill/>
              </a:ln>
              <a:solidFill>
                <a:schemeClr val="tx1"/>
              </a:solidFill>
              <a:effectLst/>
              <a:uLnTx/>
              <a:uFillTx/>
              <a:latin typeface="黑体" pitchFamily="49" charset="-122"/>
              <a:ea typeface="黑体" pitchFamily="49" charset="-122"/>
              <a:cs typeface="+mn-cs"/>
            </a:endParaRPr>
          </a:p>
          <a:p>
            <a:pPr marL="342900" marR="0" lvl="0" indent="-342900" algn="l" defTabSz="914400" rtl="0" fontAlgn="base" latinLnBrk="0" hangingPunct="0">
              <a:lnSpc>
                <a:spcPts val="2800"/>
              </a:lnSpc>
              <a:spcBef>
                <a:spcPct val="20000"/>
              </a:spcBef>
              <a:spcAft>
                <a:spcPct val="0"/>
              </a:spcAft>
              <a:buClrTx/>
              <a:buSzTx/>
              <a:buFont typeface="Arial" charset="0"/>
              <a:buChar char="•"/>
              <a:tabLst/>
              <a:defRPr/>
            </a:pPr>
            <a:endParaRPr kumimoji="0" lang="zh-CN" altLang="en-US" sz="2000" b="0" i="0" u="none" strike="noStrike" kern="1200" cap="none" spc="0" normalizeH="0" baseline="0" noProof="0" dirty="0">
              <a:ln>
                <a:noFill/>
              </a:ln>
              <a:solidFill>
                <a:schemeClr val="tx1"/>
              </a:solidFill>
              <a:effectLst/>
              <a:uLnTx/>
              <a:uFillTx/>
              <a:latin typeface="黑体" pitchFamily="49" charset="-122"/>
              <a:ea typeface="黑体" pitchFamily="49" charset="-122"/>
              <a:cs typeface="+mn-cs"/>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p:cNvSpPr>
          <p:nvPr>
            <p:ph type="body" idx="4294967295"/>
          </p:nvPr>
        </p:nvSpPr>
        <p:spPr>
          <a:xfrm>
            <a:off x="428625" y="535783"/>
            <a:ext cx="7858151" cy="2678909"/>
          </a:xfrm>
          <a:ln>
            <a:solidFill>
              <a:schemeClr val="accent1"/>
            </a:solidFill>
          </a:ln>
        </p:spPr>
        <p:txBody>
          <a:bodyPr/>
          <a:lstStyle/>
          <a:p>
            <a:pPr marL="273050" indent="-273050" eaLnBrk="1">
              <a:lnSpc>
                <a:spcPts val="2800"/>
              </a:lnSpc>
            </a:pPr>
            <a:r>
              <a:rPr lang="zh-CN" altLang="en-US" sz="2000" b="1" dirty="0" smtClean="0">
                <a:latin typeface="黑体" pitchFamily="49" charset="-122"/>
                <a:ea typeface="黑体" pitchFamily="49" charset="-122"/>
              </a:rPr>
              <a:t>     国</a:t>
            </a:r>
            <a:r>
              <a:rPr lang="zh-CN" altLang="en-US" sz="2000" b="1" dirty="0" smtClean="0">
                <a:latin typeface="黑体" pitchFamily="49" charset="-122"/>
                <a:ea typeface="黑体" pitchFamily="49" charset="-122"/>
              </a:rPr>
              <a:t>税发</a:t>
            </a:r>
            <a:r>
              <a:rPr lang="en-US" altLang="zh-CN" sz="2000" b="1" dirty="0" smtClean="0">
                <a:latin typeface="黑体" pitchFamily="49" charset="-122"/>
                <a:ea typeface="黑体" pitchFamily="49" charset="-122"/>
              </a:rPr>
              <a:t>[1994]89</a:t>
            </a:r>
            <a:r>
              <a:rPr lang="zh-CN" altLang="en-US" sz="2000" b="1" dirty="0" smtClean="0">
                <a:latin typeface="黑体" pitchFamily="49" charset="-122"/>
                <a:ea typeface="黑体" pitchFamily="49" charset="-122"/>
              </a:rPr>
              <a:t>号</a:t>
            </a:r>
            <a:endParaRPr lang="en-US" altLang="zh-CN" sz="2000" b="1" dirty="0" smtClean="0">
              <a:latin typeface="黑体" pitchFamily="49" charset="-122"/>
              <a:ea typeface="黑体" pitchFamily="49" charset="-122"/>
            </a:endParaRPr>
          </a:p>
          <a:p>
            <a:pPr eaLnBrk="1">
              <a:lnSpc>
                <a:spcPts val="2800"/>
              </a:lnSpc>
            </a:pPr>
            <a:r>
              <a:rPr lang="zh-CN" altLang="en-US" sz="2000" b="1" dirty="0" smtClean="0">
                <a:latin typeface="黑体" pitchFamily="49" charset="-122"/>
                <a:ea typeface="黑体" pitchFamily="49" charset="-122"/>
              </a:rPr>
              <a:t>    十九</a:t>
            </a:r>
            <a:r>
              <a:rPr lang="zh-CN" altLang="en-US" sz="2000" b="1" dirty="0" smtClean="0">
                <a:latin typeface="黑体" pitchFamily="49" charset="-122"/>
                <a:ea typeface="黑体" pitchFamily="49" charset="-122"/>
              </a:rPr>
              <a:t>、关于工资、薪金所得与劳务报酬所得的区分</a:t>
            </a:r>
            <a:r>
              <a:rPr lang="zh-CN" altLang="en-US" sz="2000" b="1" dirty="0" smtClean="0">
                <a:latin typeface="黑体" pitchFamily="49" charset="-122"/>
                <a:ea typeface="黑体" pitchFamily="49" charset="-122"/>
              </a:rPr>
              <a:t>问题</a:t>
            </a:r>
            <a:endParaRPr lang="zh-CN" altLang="en-US" sz="2000" b="1" dirty="0" smtClean="0">
              <a:latin typeface="黑体" pitchFamily="49" charset="-122"/>
              <a:ea typeface="黑体" pitchFamily="49" charset="-122"/>
            </a:endParaRPr>
          </a:p>
          <a:p>
            <a:pPr eaLnBrk="1">
              <a:lnSpc>
                <a:spcPts val="2800"/>
              </a:lnSpc>
            </a:pPr>
            <a:r>
              <a:rPr lang="zh-CN" altLang="en-US" sz="2000" b="1" dirty="0" smtClean="0">
                <a:latin typeface="黑体" pitchFamily="49" charset="-122"/>
                <a:ea typeface="黑体" pitchFamily="49" charset="-122"/>
              </a:rPr>
              <a:t>    工资、薪金所得是属于非独立个人劳务活动，即在机关、团体、学校、部队、企事业单位及其他组织中任职、受雇而得到的报酬；劳务报酬所得则是个人独立从事各种技艺、提供各项劳务取得的报酬。两者的主要区别在于，前者存在雇佣与被雇佣关系，后者则不存在这种关系。</a:t>
            </a:r>
          </a:p>
          <a:p>
            <a:pPr marL="273050" indent="-273050" eaLnBrk="1" hangingPunct="1">
              <a:lnSpc>
                <a:spcPts val="2800"/>
              </a:lnSpc>
            </a:pPr>
            <a:endParaRPr lang="zh-CN" altLang="en-US" sz="2000" b="1" dirty="0" smtClean="0">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pPr>
              <a:defRPr/>
            </a:pPr>
            <a:fld id="{515509F9-B6A6-4A98-B23D-C9110DC7ACDA}" type="slidenum">
              <a:rPr lang="zh-CN" altLang="en-US" smtClean="0"/>
              <a:pPr>
                <a:defRPr/>
              </a:pPr>
              <a:t>47</a:t>
            </a:fld>
            <a:endParaRPr lang="zh-CN" alt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14363"/>
            <a:ext cx="7829576" cy="3000396"/>
          </a:xfrm>
          <a:ln>
            <a:solidFill>
              <a:schemeClr val="accent1"/>
            </a:solidFill>
          </a:ln>
        </p:spPr>
        <p:txBody>
          <a:bodyPr/>
          <a:lstStyle/>
          <a:p>
            <a:pPr>
              <a:lnSpc>
                <a:spcPts val="2800"/>
              </a:lnSpc>
            </a:pPr>
            <a:r>
              <a:rPr lang="en-US" altLang="zh-CN" sz="2000" b="1" dirty="0" smtClean="0">
                <a:solidFill>
                  <a:srgbClr val="3D55CF"/>
                </a:solidFill>
                <a:latin typeface="黑体" pitchFamily="49" charset="-122"/>
                <a:ea typeface="黑体" pitchFamily="49" charset="-122"/>
              </a:rPr>
              <a:t>    2.</a:t>
            </a:r>
            <a:r>
              <a:rPr lang="zh-CN" altLang="en-US" sz="2000" b="1" dirty="0" smtClean="0">
                <a:solidFill>
                  <a:srgbClr val="3D55CF"/>
                </a:solidFill>
                <a:latin typeface="黑体" pitchFamily="49" charset="-122"/>
                <a:ea typeface="黑体" pitchFamily="49" charset="-122"/>
              </a:rPr>
              <a:t>免费旅游营销奖励</a:t>
            </a:r>
            <a:endParaRPr lang="en-US" altLang="zh-CN" sz="2000" b="1" dirty="0" smtClean="0">
              <a:solidFill>
                <a:srgbClr val="3D55CF"/>
              </a:solidFill>
              <a:latin typeface="黑体" pitchFamily="49" charset="-122"/>
              <a:ea typeface="黑体" pitchFamily="49" charset="-122"/>
            </a:endParaRPr>
          </a:p>
          <a:p>
            <a:pPr>
              <a:lnSpc>
                <a:spcPts val="2800"/>
              </a:lnSpc>
            </a:pPr>
            <a:r>
              <a:rPr lang="zh-CN" altLang="en-US" sz="2000" b="1" dirty="0" smtClean="0">
                <a:latin typeface="黑体" pitchFamily="49" charset="-122"/>
                <a:ea typeface="黑体" pitchFamily="49" charset="-122"/>
              </a:rPr>
              <a:t>    财税</a:t>
            </a:r>
            <a:r>
              <a:rPr lang="en-US" sz="2000" b="1" dirty="0" smtClean="0">
                <a:latin typeface="黑体" pitchFamily="49" charset="-122"/>
                <a:ea typeface="黑体" pitchFamily="49" charset="-122"/>
              </a:rPr>
              <a:t>[2004]11</a:t>
            </a:r>
            <a:r>
              <a:rPr lang="zh-CN" altLang="en-US" sz="2000" b="1" dirty="0" smtClean="0">
                <a:latin typeface="黑体" pitchFamily="49" charset="-122"/>
                <a:ea typeface="黑体" pitchFamily="49" charset="-122"/>
              </a:rPr>
              <a:t>号 </a:t>
            </a:r>
            <a:endParaRPr lang="zh-CN" altLang="en-US" sz="2000" dirty="0" smtClean="0">
              <a:latin typeface="黑体" pitchFamily="49" charset="-122"/>
              <a:ea typeface="黑体" pitchFamily="49" charset="-122"/>
            </a:endParaRPr>
          </a:p>
          <a:p>
            <a:pPr>
              <a:lnSpc>
                <a:spcPts val="2800"/>
              </a:lnSpc>
            </a:pPr>
            <a:r>
              <a:rPr lang="en-US" sz="2000" b="1" dirty="0" smtClean="0">
                <a:latin typeface="黑体" pitchFamily="49" charset="-122"/>
                <a:ea typeface="黑体" pitchFamily="49" charset="-122"/>
              </a:rPr>
              <a:t>    </a:t>
            </a:r>
            <a:r>
              <a:rPr lang="zh-CN" altLang="en-US" sz="2000" b="1" dirty="0" smtClean="0">
                <a:latin typeface="黑体" pitchFamily="49" charset="-122"/>
                <a:ea typeface="黑体" pitchFamily="49" charset="-122"/>
              </a:rPr>
              <a:t>按照我国现行个人所得税法律法规有关规定，对商品营销活动中，企业和单位对营销业绩突出人员以培训班、研讨会、工作考察等名义组织旅游活动，通过免收差旅费、旅游费对个人实行的营销业绩奖励（包括实物、有价证卷等），应根据所发生费用全额计入营销人员应税所得，依法征收个人所得税，并由提供上述费用的企业和单位代扣代缴。</a:t>
            </a:r>
            <a:endParaRPr lang="zh-CN" altLang="en-US" sz="2000" dirty="0">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pPr>
              <a:defRPr/>
            </a:pPr>
            <a:fld id="{CAEC7859-D912-4F21-85F3-445B83B236B6}" type="slidenum">
              <a:rPr lang="zh-CN" altLang="en-US" smtClean="0"/>
              <a:pPr>
                <a:defRPr/>
              </a:pPr>
              <a:t>48</a:t>
            </a:fld>
            <a:endParaRPr lang="zh-CN" alt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14363"/>
            <a:ext cx="7829576" cy="1571636"/>
          </a:xfrm>
          <a:ln>
            <a:solidFill>
              <a:schemeClr val="accent1"/>
            </a:solidFill>
          </a:ln>
        </p:spPr>
        <p:txBody>
          <a:bodyPr/>
          <a:lstStyle/>
          <a:p>
            <a:pPr eaLnBrk="1">
              <a:lnSpc>
                <a:spcPts val="2800"/>
              </a:lnSpc>
            </a:pPr>
            <a:r>
              <a:rPr lang="zh-CN" altLang="en-US" sz="2000" b="1" dirty="0" smtClean="0">
                <a:latin typeface="黑体" pitchFamily="49" charset="-122"/>
                <a:ea typeface="黑体" pitchFamily="49" charset="-122"/>
              </a:rPr>
              <a:t>    其中，对企业雇员享受的此类奖励，应与当期的工资薪金合并，按照“工资、薪金所得”项目征收个人所得税；对其他人员享受的此类奖励，应作为当期的劳务收入，按照“劳务报酬所得”项目征收个人所得税。</a:t>
            </a:r>
            <a:endParaRPr lang="zh-CN" altLang="en-US" sz="2000" dirty="0">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pPr>
              <a:defRPr/>
            </a:pPr>
            <a:fld id="{CAEC7859-D912-4F21-85F3-445B83B236B6}" type="slidenum">
              <a:rPr lang="zh-CN" altLang="en-US" smtClean="0"/>
              <a:pPr>
                <a:defRPr/>
              </a:pPr>
              <a:t>49</a:t>
            </a:fld>
            <a:endParaRPr lang="zh-CN"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857239"/>
            <a:ext cx="7901014" cy="3000396"/>
          </a:xfrm>
          <a:ln>
            <a:solidFill>
              <a:schemeClr val="accent1"/>
            </a:solidFill>
          </a:ln>
        </p:spPr>
        <p:txBody>
          <a:bodyPr/>
          <a:lstStyle/>
          <a:p>
            <a:pPr eaLnBrk="1">
              <a:lnSpc>
                <a:spcPts val="3000"/>
              </a:lnSpc>
            </a:pPr>
            <a:r>
              <a:rPr lang="zh-CN" altLang="en-US" sz="2000" b="1" dirty="0" smtClean="0">
                <a:latin typeface="黑体" pitchFamily="49" charset="-122"/>
                <a:ea typeface="黑体" pitchFamily="49" charset="-122"/>
              </a:rPr>
              <a:t>    假设：厂家药品成本</a:t>
            </a:r>
            <a:r>
              <a:rPr lang="en-US" altLang="zh-CN" sz="2000" b="1" dirty="0" smtClean="0">
                <a:latin typeface="黑体" pitchFamily="49" charset="-122"/>
                <a:ea typeface="黑体" pitchFamily="49" charset="-122"/>
              </a:rPr>
              <a:t>80</a:t>
            </a:r>
            <a:r>
              <a:rPr lang="zh-CN" altLang="en-US" sz="2000" b="1" dirty="0" smtClean="0">
                <a:latin typeface="黑体" pitchFamily="49" charset="-122"/>
                <a:ea typeface="黑体" pitchFamily="49" charset="-122"/>
              </a:rPr>
              <a:t>，原售价</a:t>
            </a:r>
            <a:r>
              <a:rPr lang="en-US" altLang="zh-CN" sz="2000" b="1" dirty="0" smtClean="0">
                <a:latin typeface="黑体" pitchFamily="49" charset="-122"/>
                <a:ea typeface="黑体" pitchFamily="49" charset="-122"/>
              </a:rPr>
              <a:t>100</a:t>
            </a:r>
            <a:r>
              <a:rPr lang="zh-CN" altLang="en-US" sz="2000" b="1" dirty="0" smtClean="0">
                <a:latin typeface="黑体" pitchFamily="49" charset="-122"/>
                <a:ea typeface="黑体" pitchFamily="49" charset="-122"/>
              </a:rPr>
              <a:t>，现售价为</a:t>
            </a:r>
            <a:r>
              <a:rPr lang="en-US" altLang="zh-CN" sz="2000" b="1" dirty="0" smtClean="0">
                <a:latin typeface="黑体" pitchFamily="49" charset="-122"/>
                <a:ea typeface="黑体" pitchFamily="49" charset="-122"/>
              </a:rPr>
              <a:t>260</a:t>
            </a:r>
            <a:r>
              <a:rPr lang="zh-CN" altLang="en-US" sz="2000" b="1" dirty="0" smtClean="0">
                <a:latin typeface="黑体" pitchFamily="49" charset="-122"/>
                <a:ea typeface="黑体" pitchFamily="49" charset="-122"/>
              </a:rPr>
              <a:t>。</a:t>
            </a:r>
            <a:endParaRPr lang="en-US" altLang="zh-CN" sz="2000" b="1" dirty="0" smtClean="0">
              <a:latin typeface="黑体" pitchFamily="49" charset="-122"/>
              <a:ea typeface="黑体" pitchFamily="49" charset="-122"/>
            </a:endParaRPr>
          </a:p>
          <a:p>
            <a:pPr eaLnBrk="1">
              <a:lnSpc>
                <a:spcPts val="3000"/>
              </a:lnSpc>
            </a:pPr>
            <a:r>
              <a:rPr lang="en-US" altLang="zh-CN" sz="2000" b="1" dirty="0" smtClean="0">
                <a:latin typeface="黑体" pitchFamily="49" charset="-122"/>
                <a:ea typeface="黑体" pitchFamily="49" charset="-122"/>
              </a:rPr>
              <a:t>    </a:t>
            </a:r>
            <a:r>
              <a:rPr lang="zh-CN" altLang="en-US" sz="2000" b="1" dirty="0" smtClean="0">
                <a:latin typeface="黑体" pitchFamily="49" charset="-122"/>
                <a:ea typeface="黑体" pitchFamily="49" charset="-122"/>
              </a:rPr>
              <a:t>原增值税税负</a:t>
            </a:r>
            <a:r>
              <a:rPr lang="en-US" altLang="zh-CN" sz="2000" b="1" dirty="0" smtClean="0">
                <a:latin typeface="黑体" pitchFamily="49" charset="-122"/>
                <a:ea typeface="黑体" pitchFamily="49" charset="-122"/>
              </a:rPr>
              <a:t>=20×17%÷100×100%=</a:t>
            </a:r>
            <a:r>
              <a:rPr lang="en-US" altLang="zh-CN" sz="2000" b="1" dirty="0" smtClean="0">
                <a:solidFill>
                  <a:srgbClr val="C00000"/>
                </a:solidFill>
                <a:latin typeface="黑体" pitchFamily="49" charset="-122"/>
                <a:ea typeface="黑体" pitchFamily="49" charset="-122"/>
              </a:rPr>
              <a:t>3.4%</a:t>
            </a:r>
          </a:p>
          <a:p>
            <a:pPr eaLnBrk="1">
              <a:lnSpc>
                <a:spcPts val="3000"/>
              </a:lnSpc>
            </a:pPr>
            <a:r>
              <a:rPr lang="en-US" altLang="zh-CN" sz="2000" b="1" dirty="0" smtClean="0">
                <a:latin typeface="黑体" pitchFamily="49" charset="-122"/>
                <a:ea typeface="黑体" pitchFamily="49" charset="-122"/>
              </a:rPr>
              <a:t>    </a:t>
            </a:r>
            <a:r>
              <a:rPr lang="zh-CN" altLang="en-US" sz="2000" b="1" dirty="0" smtClean="0">
                <a:latin typeface="黑体" pitchFamily="49" charset="-122"/>
                <a:ea typeface="黑体" pitchFamily="49" charset="-122"/>
              </a:rPr>
              <a:t>新增值税税负</a:t>
            </a:r>
            <a:r>
              <a:rPr lang="en-US" altLang="zh-CN" sz="2000" b="1" dirty="0" smtClean="0">
                <a:latin typeface="黑体" pitchFamily="49" charset="-122"/>
                <a:ea typeface="黑体" pitchFamily="49" charset="-122"/>
              </a:rPr>
              <a:t>=180×17%÷260×100%=</a:t>
            </a:r>
            <a:r>
              <a:rPr lang="en-US" altLang="zh-CN" sz="2000" b="1" dirty="0" smtClean="0">
                <a:solidFill>
                  <a:srgbClr val="C00000"/>
                </a:solidFill>
                <a:latin typeface="黑体" pitchFamily="49" charset="-122"/>
                <a:ea typeface="黑体" pitchFamily="49" charset="-122"/>
              </a:rPr>
              <a:t>11.77%</a:t>
            </a:r>
          </a:p>
          <a:p>
            <a:pPr eaLnBrk="1">
              <a:lnSpc>
                <a:spcPts val="3000"/>
              </a:lnSpc>
            </a:pPr>
            <a:r>
              <a:rPr lang="en-US" altLang="zh-CN" sz="2000" b="1" dirty="0" smtClean="0">
                <a:latin typeface="黑体" pitchFamily="49" charset="-122"/>
                <a:ea typeface="黑体" pitchFamily="49" charset="-122"/>
              </a:rPr>
              <a:t>    2015</a:t>
            </a:r>
            <a:r>
              <a:rPr lang="zh-CN" altLang="en-US" sz="2000" b="1" dirty="0" smtClean="0">
                <a:latin typeface="黑体" pitchFamily="49" charset="-122"/>
                <a:ea typeface="黑体" pitchFamily="49" charset="-122"/>
              </a:rPr>
              <a:t>年医药制造业税负预警</a:t>
            </a:r>
            <a:r>
              <a:rPr lang="zh-CN" altLang="en-US" sz="2000" b="1" dirty="0" smtClean="0">
                <a:latin typeface="黑体" pitchFamily="49" charset="-122"/>
                <a:ea typeface="黑体" pitchFamily="49" charset="-122"/>
              </a:rPr>
              <a:t>值：医药制造业平均值</a:t>
            </a:r>
            <a:r>
              <a:rPr lang="en-US" altLang="zh-CN" sz="2000" b="1" dirty="0" smtClean="0">
                <a:latin typeface="黑体" pitchFamily="49" charset="-122"/>
                <a:ea typeface="黑体" pitchFamily="49" charset="-122"/>
              </a:rPr>
              <a:t>6.95 </a:t>
            </a:r>
            <a:r>
              <a:rPr lang="en-US" altLang="zh-CN" sz="2000" b="1" dirty="0" smtClean="0">
                <a:latin typeface="黑体" pitchFamily="49" charset="-122"/>
                <a:ea typeface="黑体" pitchFamily="49" charset="-122"/>
              </a:rPr>
              <a:t>%</a:t>
            </a:r>
            <a:r>
              <a:rPr lang="zh-CN" altLang="en-US" sz="2000" b="1" dirty="0" smtClean="0">
                <a:latin typeface="黑体" pitchFamily="49" charset="-122"/>
                <a:ea typeface="黑体" pitchFamily="49" charset="-122"/>
              </a:rPr>
              <a:t>，具体为，化学药品</a:t>
            </a:r>
            <a:r>
              <a:rPr lang="zh-CN" altLang="en-US" sz="2000" b="1" dirty="0" smtClean="0">
                <a:latin typeface="黑体" pitchFamily="49" charset="-122"/>
                <a:ea typeface="黑体" pitchFamily="49" charset="-122"/>
              </a:rPr>
              <a:t>原料药制造</a:t>
            </a:r>
            <a:r>
              <a:rPr lang="en-US" altLang="zh-CN" sz="2000" b="1" dirty="0" smtClean="0">
                <a:latin typeface="黑体" pitchFamily="49" charset="-122"/>
                <a:ea typeface="黑体" pitchFamily="49" charset="-122"/>
              </a:rPr>
              <a:t>5.64%</a:t>
            </a:r>
            <a:r>
              <a:rPr lang="zh-CN" altLang="en-US" sz="2000" b="1" dirty="0" smtClean="0">
                <a:latin typeface="黑体" pitchFamily="49" charset="-122"/>
                <a:ea typeface="黑体" pitchFamily="49" charset="-122"/>
              </a:rPr>
              <a:t>，化学药品制剂制造</a:t>
            </a:r>
            <a:r>
              <a:rPr lang="en-US" altLang="zh-CN" sz="2000" b="1" dirty="0" smtClean="0">
                <a:latin typeface="黑体" pitchFamily="49" charset="-122"/>
                <a:ea typeface="黑体" pitchFamily="49" charset="-122"/>
              </a:rPr>
              <a:t>6.63%</a:t>
            </a:r>
            <a:r>
              <a:rPr lang="zh-CN" altLang="en-US" sz="2000" b="1" dirty="0" smtClean="0">
                <a:latin typeface="黑体" pitchFamily="49" charset="-122"/>
                <a:ea typeface="黑体" pitchFamily="49" charset="-122"/>
              </a:rPr>
              <a:t>，中药饮片加工</a:t>
            </a:r>
            <a:r>
              <a:rPr lang="en-US" altLang="zh-CN" sz="2000" b="1" dirty="0" smtClean="0">
                <a:latin typeface="黑体" pitchFamily="49" charset="-122"/>
                <a:ea typeface="黑体" pitchFamily="49" charset="-122"/>
              </a:rPr>
              <a:t>7.47%</a:t>
            </a:r>
            <a:r>
              <a:rPr lang="zh-CN" altLang="en-US" sz="2000" b="1" dirty="0" smtClean="0">
                <a:latin typeface="黑体" pitchFamily="49" charset="-122"/>
                <a:ea typeface="黑体" pitchFamily="49" charset="-122"/>
              </a:rPr>
              <a:t>，中成药生产</a:t>
            </a:r>
            <a:r>
              <a:rPr lang="en-US" altLang="zh-CN" sz="2000" b="1" dirty="0" smtClean="0">
                <a:latin typeface="黑体" pitchFamily="49" charset="-122"/>
                <a:ea typeface="黑体" pitchFamily="49" charset="-122"/>
              </a:rPr>
              <a:t>8.86%</a:t>
            </a:r>
            <a:r>
              <a:rPr lang="zh-CN" altLang="en-US" sz="2000" b="1" dirty="0" smtClean="0">
                <a:latin typeface="黑体" pitchFamily="49" charset="-122"/>
                <a:ea typeface="黑体" pitchFamily="49" charset="-122"/>
              </a:rPr>
              <a:t>，生物药品制造</a:t>
            </a:r>
            <a:r>
              <a:rPr lang="en-US" altLang="zh-CN" sz="2000" b="1" dirty="0" smtClean="0">
                <a:latin typeface="黑体" pitchFamily="49" charset="-122"/>
                <a:ea typeface="黑体" pitchFamily="49" charset="-122"/>
              </a:rPr>
              <a:t>6.60%</a:t>
            </a:r>
            <a:r>
              <a:rPr lang="zh-CN" altLang="en-US" sz="2000" b="1" dirty="0" smtClean="0">
                <a:latin typeface="黑体" pitchFamily="49" charset="-122"/>
                <a:ea typeface="黑体" pitchFamily="49" charset="-122"/>
              </a:rPr>
              <a:t>，卫生材料及医药用品制造</a:t>
            </a:r>
            <a:r>
              <a:rPr lang="en-US" altLang="zh-CN" sz="2000" b="1" dirty="0" smtClean="0">
                <a:latin typeface="黑体" pitchFamily="49" charset="-122"/>
                <a:ea typeface="黑体" pitchFamily="49" charset="-122"/>
              </a:rPr>
              <a:t>6.59%</a:t>
            </a:r>
            <a:r>
              <a:rPr lang="zh-CN" altLang="en-US" sz="2000" b="1" dirty="0" smtClean="0">
                <a:latin typeface="黑体" pitchFamily="49" charset="-122"/>
                <a:ea typeface="黑体" pitchFamily="49" charset="-122"/>
              </a:rPr>
              <a:t>。</a:t>
            </a:r>
            <a:endParaRPr lang="zh-CN" altLang="en-US" sz="2000" b="1" dirty="0">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pPr>
              <a:defRPr/>
            </a:pPr>
            <a:fld id="{CAEC7859-D912-4F21-85F3-445B83B236B6}" type="slidenum">
              <a:rPr lang="zh-CN" altLang="en-US" smtClean="0"/>
              <a:pPr>
                <a:defRPr/>
              </a:pPr>
              <a:t>5</a:t>
            </a:fld>
            <a:endParaRPr lang="zh-CN" alt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14363"/>
            <a:ext cx="7829576" cy="2428892"/>
          </a:xfrm>
          <a:ln>
            <a:solidFill>
              <a:schemeClr val="accent1"/>
            </a:solidFill>
          </a:ln>
        </p:spPr>
        <p:txBody>
          <a:bodyPr/>
          <a:lstStyle/>
          <a:p>
            <a:pPr>
              <a:lnSpc>
                <a:spcPts val="2800"/>
              </a:lnSpc>
            </a:pPr>
            <a:r>
              <a:rPr lang="en-US" altLang="zh-CN" sz="2000" b="1" dirty="0" smtClean="0">
                <a:solidFill>
                  <a:srgbClr val="3D55CF"/>
                </a:solidFill>
                <a:latin typeface="黑体" pitchFamily="49" charset="-122"/>
                <a:ea typeface="黑体" pitchFamily="49" charset="-122"/>
              </a:rPr>
              <a:t>    3</a:t>
            </a:r>
            <a:r>
              <a:rPr lang="zh-CN" altLang="en-US" sz="2000" b="1" dirty="0" smtClean="0">
                <a:solidFill>
                  <a:srgbClr val="3D55CF"/>
                </a:solidFill>
                <a:latin typeface="黑体" pitchFamily="49" charset="-122"/>
                <a:ea typeface="黑体" pitchFamily="49" charset="-122"/>
              </a:rPr>
              <a:t>、促销赠送礼品</a:t>
            </a:r>
            <a:endParaRPr lang="zh-CN" altLang="en-US" sz="2000" dirty="0" smtClean="0">
              <a:solidFill>
                <a:srgbClr val="3D55CF"/>
              </a:solidFill>
              <a:latin typeface="黑体" pitchFamily="49" charset="-122"/>
              <a:ea typeface="黑体" pitchFamily="49" charset="-122"/>
            </a:endParaRPr>
          </a:p>
          <a:p>
            <a:pPr>
              <a:lnSpc>
                <a:spcPts val="2800"/>
              </a:lnSpc>
            </a:pPr>
            <a:r>
              <a:rPr lang="zh-CN" altLang="en-US" sz="2000" b="1" dirty="0" smtClean="0">
                <a:latin typeface="黑体" pitchFamily="49" charset="-122"/>
                <a:ea typeface="黑体" pitchFamily="49" charset="-122"/>
              </a:rPr>
              <a:t>    财税</a:t>
            </a:r>
            <a:r>
              <a:rPr lang="en-US" sz="2000" b="1" dirty="0" smtClean="0">
                <a:latin typeface="黑体" pitchFamily="49" charset="-122"/>
                <a:ea typeface="黑体" pitchFamily="49" charset="-122"/>
              </a:rPr>
              <a:t>[2011]50</a:t>
            </a:r>
            <a:r>
              <a:rPr lang="zh-CN" altLang="en-US" sz="2000" b="1" dirty="0" smtClean="0">
                <a:latin typeface="黑体" pitchFamily="49" charset="-122"/>
                <a:ea typeface="黑体" pitchFamily="49" charset="-122"/>
              </a:rPr>
              <a:t>号</a:t>
            </a:r>
            <a:endParaRPr lang="en-US" altLang="zh-CN" sz="2000" b="1" dirty="0" smtClean="0">
              <a:latin typeface="黑体" pitchFamily="49" charset="-122"/>
              <a:ea typeface="黑体" pitchFamily="49" charset="-122"/>
            </a:endParaRPr>
          </a:p>
          <a:p>
            <a:pPr>
              <a:lnSpc>
                <a:spcPts val="2800"/>
              </a:lnSpc>
            </a:pPr>
            <a:r>
              <a:rPr lang="en-US" altLang="zh-CN" sz="2000" b="1" dirty="0" smtClean="0">
                <a:latin typeface="黑体" pitchFamily="49" charset="-122"/>
                <a:ea typeface="黑体" pitchFamily="49" charset="-122"/>
              </a:rPr>
              <a:t>    </a:t>
            </a:r>
            <a:r>
              <a:rPr lang="zh-CN" altLang="en-US" sz="2000" b="1" dirty="0" smtClean="0">
                <a:latin typeface="黑体" pitchFamily="49" charset="-122"/>
                <a:ea typeface="黑体" pitchFamily="49" charset="-122"/>
              </a:rPr>
              <a:t>现对企业和单位（包括企业、事业单位、社会团体、个人独资企业、合伙企业和个体工商户等，以下简称企业）在营销活动中以折扣折让、赠品、抽奖等方式，向个人赠送现金、消费券、物品、服务等（以下简称礼品）有关个人所得税问题通知如下：</a:t>
            </a:r>
            <a:endParaRPr lang="zh-CN" altLang="en-US" sz="2000" dirty="0">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pPr>
              <a:defRPr/>
            </a:pPr>
            <a:fld id="{CAEC7859-D912-4F21-85F3-445B83B236B6}" type="slidenum">
              <a:rPr lang="zh-CN" altLang="en-US" smtClean="0"/>
              <a:pPr>
                <a:defRPr/>
              </a:pPr>
              <a:t>50</a:t>
            </a:fld>
            <a:endParaRPr lang="zh-CN" alt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14363"/>
            <a:ext cx="7758138" cy="2857520"/>
          </a:xfrm>
          <a:ln>
            <a:solidFill>
              <a:schemeClr val="accent1"/>
            </a:solidFill>
          </a:ln>
        </p:spPr>
        <p:txBody>
          <a:bodyPr/>
          <a:lstStyle/>
          <a:p>
            <a:r>
              <a:rPr lang="zh-CN" altLang="en-US" sz="2000" b="1" dirty="0" smtClean="0">
                <a:latin typeface="黑体" pitchFamily="49" charset="-122"/>
                <a:ea typeface="黑体" pitchFamily="49" charset="-122"/>
              </a:rPr>
              <a:t>　　一、企业在销售商品（产品）和提供服务过程中向个人赠送礼品，属于下列情形之一的，不征收个人所得税：</a:t>
            </a:r>
            <a:endParaRPr lang="zh-CN" altLang="en-US" sz="2000" dirty="0" smtClean="0">
              <a:latin typeface="黑体" pitchFamily="49" charset="-122"/>
              <a:ea typeface="黑体" pitchFamily="49" charset="-122"/>
            </a:endParaRPr>
          </a:p>
          <a:p>
            <a:r>
              <a:rPr lang="zh-CN" altLang="en-US" sz="2000" b="1" dirty="0" smtClean="0">
                <a:latin typeface="黑体" pitchFamily="49" charset="-122"/>
                <a:ea typeface="黑体" pitchFamily="49" charset="-122"/>
              </a:rPr>
              <a:t>　　</a:t>
            </a:r>
            <a:r>
              <a:rPr lang="en-US" sz="2000" b="1" dirty="0" smtClean="0">
                <a:latin typeface="黑体" pitchFamily="49" charset="-122"/>
                <a:ea typeface="黑体" pitchFamily="49" charset="-122"/>
              </a:rPr>
              <a:t>1.</a:t>
            </a:r>
            <a:r>
              <a:rPr lang="zh-CN" altLang="en-US" sz="2000" b="1" dirty="0" smtClean="0">
                <a:latin typeface="黑体" pitchFamily="49" charset="-122"/>
                <a:ea typeface="黑体" pitchFamily="49" charset="-122"/>
              </a:rPr>
              <a:t>企业通过价格折扣、折让方式向个人销售商品（产品）和提供服务；</a:t>
            </a:r>
            <a:endParaRPr lang="zh-CN" altLang="en-US" sz="2000" dirty="0" smtClean="0">
              <a:latin typeface="黑体" pitchFamily="49" charset="-122"/>
              <a:ea typeface="黑体" pitchFamily="49" charset="-122"/>
            </a:endParaRPr>
          </a:p>
          <a:p>
            <a:r>
              <a:rPr lang="zh-CN" altLang="en-US" sz="2000" b="1" dirty="0" smtClean="0">
                <a:latin typeface="黑体" pitchFamily="49" charset="-122"/>
                <a:ea typeface="黑体" pitchFamily="49" charset="-122"/>
              </a:rPr>
              <a:t>　　</a:t>
            </a:r>
            <a:r>
              <a:rPr lang="en-US" sz="2000" b="1" dirty="0" smtClean="0">
                <a:latin typeface="黑体" pitchFamily="49" charset="-122"/>
                <a:ea typeface="黑体" pitchFamily="49" charset="-122"/>
              </a:rPr>
              <a:t>2.</a:t>
            </a:r>
            <a:r>
              <a:rPr lang="zh-CN" altLang="en-US" sz="2000" b="1" dirty="0" smtClean="0">
                <a:latin typeface="黑体" pitchFamily="49" charset="-122"/>
                <a:ea typeface="黑体" pitchFamily="49" charset="-122"/>
              </a:rPr>
              <a:t>企业在向个人销售商品（产品）和提供服务的同时给予赠品，如通信企业对个人购买手机赠话费、入网费，或者购话费赠手机等；</a:t>
            </a:r>
            <a:endParaRPr lang="zh-CN" altLang="en-US" sz="2000" dirty="0" smtClean="0">
              <a:latin typeface="黑体" pitchFamily="49" charset="-122"/>
              <a:ea typeface="黑体" pitchFamily="49" charset="-122"/>
            </a:endParaRPr>
          </a:p>
          <a:p>
            <a:r>
              <a:rPr lang="zh-CN" altLang="en-US" sz="2000" b="1" dirty="0" smtClean="0">
                <a:latin typeface="黑体" pitchFamily="49" charset="-122"/>
                <a:ea typeface="黑体" pitchFamily="49" charset="-122"/>
              </a:rPr>
              <a:t>　　</a:t>
            </a:r>
            <a:r>
              <a:rPr lang="en-US" sz="2000" b="1" dirty="0" smtClean="0">
                <a:latin typeface="黑体" pitchFamily="49" charset="-122"/>
                <a:ea typeface="黑体" pitchFamily="49" charset="-122"/>
              </a:rPr>
              <a:t>3.</a:t>
            </a:r>
            <a:r>
              <a:rPr lang="zh-CN" altLang="en-US" sz="2000" b="1" dirty="0" smtClean="0">
                <a:latin typeface="黑体" pitchFamily="49" charset="-122"/>
                <a:ea typeface="黑体" pitchFamily="49" charset="-122"/>
              </a:rPr>
              <a:t>企业对累积消费达到一定额度的个人按消费积分反馈礼品</a:t>
            </a:r>
            <a:endParaRPr lang="zh-CN" altLang="en-US" sz="2000" dirty="0">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pPr>
              <a:defRPr/>
            </a:pPr>
            <a:fld id="{CAEC7859-D912-4F21-85F3-445B83B236B6}" type="slidenum">
              <a:rPr lang="zh-CN" altLang="en-US" smtClean="0"/>
              <a:pPr>
                <a:defRPr/>
              </a:pPr>
              <a:t>51</a:t>
            </a:fld>
            <a:endParaRPr lang="zh-CN" alt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642925"/>
            <a:ext cx="7901014" cy="3071834"/>
          </a:xfrm>
          <a:ln>
            <a:solidFill>
              <a:schemeClr val="accent1"/>
            </a:solidFill>
          </a:ln>
        </p:spPr>
        <p:txBody>
          <a:bodyPr/>
          <a:lstStyle/>
          <a:p>
            <a:pPr>
              <a:lnSpc>
                <a:spcPts val="2800"/>
              </a:lnSpc>
            </a:pPr>
            <a:r>
              <a:rPr lang="zh-CN" altLang="en-US" sz="2000" b="1" dirty="0" smtClean="0">
                <a:latin typeface="黑体" pitchFamily="49" charset="-122"/>
                <a:ea typeface="黑体" pitchFamily="49" charset="-122"/>
              </a:rPr>
              <a:t>    二、属于下列情形之一的，取得所得的个人应依法缴纳个人所得税，税款由企业代扣代缴：　　</a:t>
            </a:r>
            <a:endParaRPr lang="en-US" altLang="zh-CN" sz="2000" b="1" dirty="0" smtClean="0">
              <a:latin typeface="黑体" pitchFamily="49" charset="-122"/>
              <a:ea typeface="黑体" pitchFamily="49" charset="-122"/>
            </a:endParaRPr>
          </a:p>
          <a:p>
            <a:pPr>
              <a:lnSpc>
                <a:spcPts val="2800"/>
              </a:lnSpc>
            </a:pPr>
            <a:r>
              <a:rPr lang="en-US" sz="2000" b="1" dirty="0" smtClean="0">
                <a:latin typeface="黑体" pitchFamily="49" charset="-122"/>
                <a:ea typeface="黑体" pitchFamily="49" charset="-122"/>
              </a:rPr>
              <a:t>    1.</a:t>
            </a:r>
            <a:r>
              <a:rPr lang="zh-CN" altLang="en-US" sz="2000" b="1" dirty="0" smtClean="0">
                <a:latin typeface="黑体" pitchFamily="49" charset="-122"/>
                <a:ea typeface="黑体" pitchFamily="49" charset="-122"/>
              </a:rPr>
              <a:t>企业在业务宣传、广告等活动中，随机向本单位以外的个人赠送礼品，按照“其他所得”</a:t>
            </a:r>
            <a:r>
              <a:rPr lang="en-US" sz="2000" b="1" dirty="0" smtClean="0">
                <a:latin typeface="黑体" pitchFamily="49" charset="-122"/>
                <a:ea typeface="黑体" pitchFamily="49" charset="-122"/>
              </a:rPr>
              <a:t>20%</a:t>
            </a:r>
            <a:r>
              <a:rPr lang="zh-CN" altLang="en-US" sz="2000" b="1" dirty="0" smtClean="0">
                <a:latin typeface="黑体" pitchFamily="49" charset="-122"/>
                <a:ea typeface="黑体" pitchFamily="49" charset="-122"/>
              </a:rPr>
              <a:t>税率缴纳个人所得税。</a:t>
            </a:r>
          </a:p>
          <a:p>
            <a:pPr>
              <a:lnSpc>
                <a:spcPts val="2800"/>
              </a:lnSpc>
            </a:pPr>
            <a:r>
              <a:rPr lang="zh-CN" altLang="en-US" sz="2000" b="1" dirty="0" smtClean="0">
                <a:latin typeface="黑体" pitchFamily="49" charset="-122"/>
                <a:ea typeface="黑体" pitchFamily="49" charset="-122"/>
              </a:rPr>
              <a:t>　　</a:t>
            </a:r>
            <a:r>
              <a:rPr lang="en-US" sz="2000" b="1" dirty="0" smtClean="0">
                <a:latin typeface="黑体" pitchFamily="49" charset="-122"/>
                <a:ea typeface="黑体" pitchFamily="49" charset="-122"/>
              </a:rPr>
              <a:t>2.</a:t>
            </a:r>
            <a:r>
              <a:rPr lang="zh-CN" altLang="en-US" sz="2000" b="1" dirty="0" smtClean="0">
                <a:latin typeface="黑体" pitchFamily="49" charset="-122"/>
                <a:ea typeface="黑体" pitchFamily="49" charset="-122"/>
              </a:rPr>
              <a:t>企业在年会、座谈会、庆典以及其他活动中向本单位以外的个人赠送礼品，按照“其他所得”</a:t>
            </a:r>
            <a:r>
              <a:rPr lang="en-US" sz="2000" b="1" dirty="0" smtClean="0">
                <a:latin typeface="黑体" pitchFamily="49" charset="-122"/>
                <a:ea typeface="黑体" pitchFamily="49" charset="-122"/>
              </a:rPr>
              <a:t>20%</a:t>
            </a:r>
            <a:r>
              <a:rPr lang="zh-CN" altLang="en-US" sz="2000" b="1" dirty="0" smtClean="0">
                <a:latin typeface="黑体" pitchFamily="49" charset="-122"/>
                <a:ea typeface="黑体" pitchFamily="49" charset="-122"/>
              </a:rPr>
              <a:t>税率缴纳个人所得税。</a:t>
            </a:r>
          </a:p>
          <a:p>
            <a:pPr>
              <a:lnSpc>
                <a:spcPts val="2800"/>
              </a:lnSpc>
            </a:pPr>
            <a:r>
              <a:rPr lang="zh-CN" altLang="en-US" sz="2000" b="1" dirty="0" smtClean="0">
                <a:latin typeface="黑体" pitchFamily="49" charset="-122"/>
                <a:ea typeface="黑体" pitchFamily="49" charset="-122"/>
              </a:rPr>
              <a:t>　　</a:t>
            </a:r>
            <a:r>
              <a:rPr lang="en-US" sz="2000" b="1" dirty="0" smtClean="0">
                <a:latin typeface="黑体" pitchFamily="49" charset="-122"/>
                <a:ea typeface="黑体" pitchFamily="49" charset="-122"/>
              </a:rPr>
              <a:t>3.</a:t>
            </a:r>
            <a:r>
              <a:rPr lang="zh-CN" altLang="en-US" sz="2000" b="1" dirty="0" smtClean="0">
                <a:latin typeface="黑体" pitchFamily="49" charset="-122"/>
                <a:ea typeface="黑体" pitchFamily="49" charset="-122"/>
              </a:rPr>
              <a:t>企业对累积消费达到一定额度的顾客，给予额外抽奖，个人的获奖所得，按照“偶然所得” </a:t>
            </a:r>
            <a:r>
              <a:rPr lang="en-US" sz="2000" b="1" dirty="0" smtClean="0">
                <a:latin typeface="黑体" pitchFamily="49" charset="-122"/>
                <a:ea typeface="黑体" pitchFamily="49" charset="-122"/>
              </a:rPr>
              <a:t>20%</a:t>
            </a:r>
            <a:r>
              <a:rPr lang="zh-CN" altLang="en-US" sz="2000" b="1" dirty="0" smtClean="0">
                <a:latin typeface="黑体" pitchFamily="49" charset="-122"/>
                <a:ea typeface="黑体" pitchFamily="49" charset="-122"/>
              </a:rPr>
              <a:t>税率缴纳个人所得税。</a:t>
            </a:r>
            <a:endParaRPr lang="zh-CN" altLang="en-US" sz="2000" b="1" dirty="0">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pPr>
              <a:defRPr/>
            </a:pPr>
            <a:fld id="{CAEC7859-D912-4F21-85F3-445B83B236B6}" type="slidenum">
              <a:rPr lang="zh-CN" altLang="en-US" smtClean="0"/>
              <a:pPr>
                <a:defRPr/>
              </a:pPr>
              <a:t>52</a:t>
            </a:fld>
            <a:endParaRPr lang="zh-CN" alt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Grp="1"/>
          </p:cNvSpPr>
          <p:nvPr>
            <p:ph idx="1"/>
          </p:nvPr>
        </p:nvSpPr>
        <p:spPr>
          <a:xfrm>
            <a:off x="1476375" y="1058863"/>
            <a:ext cx="5761038" cy="2928937"/>
          </a:xfrm>
        </p:spPr>
        <p:txBody>
          <a:bodyPr/>
          <a:lstStyle/>
          <a:p>
            <a:pPr eaLnBrk="1" hangingPunct="1"/>
            <a:endParaRPr lang="zh-CN" altLang="en-US" smtClean="0"/>
          </a:p>
          <a:p>
            <a:pPr eaLnBrk="1" hangingPunct="1">
              <a:buFont typeface="Arial" charset="0"/>
              <a:buNone/>
            </a:pPr>
            <a:r>
              <a:rPr lang="zh-CN" altLang="en-US" b="1" smtClean="0">
                <a:latin typeface="黑体" pitchFamily="2" charset="-122"/>
                <a:ea typeface="黑体" pitchFamily="2" charset="-122"/>
              </a:rPr>
              <a:t>          </a:t>
            </a:r>
            <a:endParaRPr lang="en-US" altLang="zh-CN" b="1" smtClean="0">
              <a:solidFill>
                <a:schemeClr val="hlink"/>
              </a:solidFill>
              <a:latin typeface="黑体" pitchFamily="2" charset="-122"/>
              <a:ea typeface="黑体" pitchFamily="2" charset="-122"/>
            </a:endParaRPr>
          </a:p>
        </p:txBody>
      </p:sp>
      <p:sp>
        <p:nvSpPr>
          <p:cNvPr id="77831" name="WordArt 7"/>
          <p:cNvSpPr>
            <a:spLocks noChangeArrowheads="1" noChangeShapeType="1" noTextEdit="1"/>
          </p:cNvSpPr>
          <p:nvPr/>
        </p:nvSpPr>
        <p:spPr bwMode="auto">
          <a:xfrm>
            <a:off x="3348038" y="2139950"/>
            <a:ext cx="2057400" cy="457200"/>
          </a:xfrm>
          <a:prstGeom prst="rect">
            <a:avLst/>
          </a:prstGeom>
        </p:spPr>
        <p:txBody>
          <a:bodyPr wrap="none" fromWordArt="1">
            <a:prstTxWarp prst="textPlain">
              <a:avLst>
                <a:gd name="adj" fmla="val 50000"/>
              </a:avLst>
            </a:prstTxWarp>
          </a:bodyPr>
          <a:lstStyle/>
          <a:p>
            <a:pPr algn="ctr">
              <a:spcBef>
                <a:spcPct val="20000"/>
              </a:spcBef>
              <a:buFont typeface="Arial" charset="0"/>
              <a:buNone/>
              <a:defRPr/>
            </a:pPr>
            <a:r>
              <a:rPr lang="zh-CN" altLang="en-US" sz="3600" kern="10">
                <a:ln w="19050">
                  <a:solidFill>
                    <a:srgbClr val="99CCFF"/>
                  </a:solidFill>
                  <a:round/>
                  <a:headEnd/>
                  <a:tailEnd/>
                </a:ln>
                <a:solidFill>
                  <a:srgbClr val="0066CC"/>
                </a:solidFill>
                <a:effectLst>
                  <a:outerShdw dist="35921" dir="2700000" algn="ctr" rotWithShape="0">
                    <a:srgbClr val="990000"/>
                  </a:outerShdw>
                </a:effectLst>
                <a:latin typeface="宋体"/>
                <a:ea typeface="宋体"/>
              </a:rPr>
              <a:t>谢谢大家</a:t>
            </a:r>
            <a:r>
              <a:rPr lang="en-US" altLang="zh-CN" sz="3600" kern="10">
                <a:ln w="19050">
                  <a:solidFill>
                    <a:srgbClr val="99CCFF"/>
                  </a:solidFill>
                  <a:round/>
                  <a:headEnd/>
                  <a:tailEnd/>
                </a:ln>
                <a:solidFill>
                  <a:srgbClr val="0066CC"/>
                </a:solidFill>
                <a:effectLst>
                  <a:outerShdw dist="35921" dir="2700000" algn="ctr" rotWithShape="0">
                    <a:srgbClr val="990000"/>
                  </a:outerShdw>
                </a:effectLst>
                <a:latin typeface="宋体"/>
                <a:ea typeface="宋体"/>
              </a:rPr>
              <a:t>!</a:t>
            </a:r>
            <a:endParaRPr lang="zh-CN" altLang="en-US" sz="3600" kern="10">
              <a:ln w="19050">
                <a:solidFill>
                  <a:srgbClr val="99CCFF"/>
                </a:solidFill>
                <a:round/>
                <a:headEnd/>
                <a:tailEnd/>
              </a:ln>
              <a:solidFill>
                <a:srgbClr val="0066CC"/>
              </a:solidFill>
              <a:effectLst>
                <a:outerShdw dist="35921" dir="2700000" algn="ctr" rotWithShape="0">
                  <a:srgbClr val="990000"/>
                </a:outerShdw>
              </a:effectLst>
              <a:latin typeface="宋体"/>
              <a:ea typeface="宋体"/>
            </a:endParaRPr>
          </a:p>
        </p:txBody>
      </p:sp>
      <p:sp>
        <p:nvSpPr>
          <p:cNvPr id="4" name="灯片编号占位符 3"/>
          <p:cNvSpPr>
            <a:spLocks noGrp="1"/>
          </p:cNvSpPr>
          <p:nvPr>
            <p:ph type="sldNum" sz="quarter" idx="12"/>
          </p:nvPr>
        </p:nvSpPr>
        <p:spPr/>
        <p:txBody>
          <a:bodyPr/>
          <a:lstStyle/>
          <a:p>
            <a:pPr>
              <a:defRPr/>
            </a:pPr>
            <a:fld id="{CAEC7859-D912-4F21-85F3-445B83B236B6}" type="slidenum">
              <a:rPr lang="zh-CN" altLang="en-US" smtClean="0"/>
              <a:pPr>
                <a:defRPr/>
              </a:pPr>
              <a:t>53</a:t>
            </a:fld>
            <a:endParaRPr lang="zh-CN" alt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内容占位符 3"/>
          <p:cNvGraphicFramePr>
            <a:graphicFrameLocks noGrp="1"/>
          </p:cNvGraphicFramePr>
          <p:nvPr>
            <p:ph idx="1"/>
          </p:nvPr>
        </p:nvGraphicFramePr>
        <p:xfrm>
          <a:off x="1428728" y="714362"/>
          <a:ext cx="5357850" cy="3708400"/>
        </p:xfrm>
        <a:graphic>
          <a:graphicData uri="http://schemas.openxmlformats.org/drawingml/2006/table">
            <a:tbl>
              <a:tblPr firstRow="1" bandRow="1">
                <a:tableStyleId>{5C22544A-7EE6-4342-B048-85BDC9FD1C3A}</a:tableStyleId>
              </a:tblPr>
              <a:tblGrid>
                <a:gridCol w="2928958"/>
                <a:gridCol w="1214446"/>
                <a:gridCol w="1214446"/>
              </a:tblGrid>
              <a:tr h="370840">
                <a:tc>
                  <a:txBody>
                    <a:bodyPr/>
                    <a:lstStyle/>
                    <a:p>
                      <a:pPr algn="ctr"/>
                      <a:r>
                        <a:rPr lang="zh-CN" altLang="en-US" sz="1800" b="1" dirty="0" smtClean="0">
                          <a:latin typeface="黑体" pitchFamily="49" charset="-122"/>
                          <a:ea typeface="黑体" pitchFamily="49" charset="-122"/>
                        </a:rPr>
                        <a:t>行业</a:t>
                      </a:r>
                      <a:endParaRPr lang="zh-CN" altLang="en-US" sz="18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en-US" altLang="zh-CN" sz="1800" b="1" dirty="0" smtClean="0">
                          <a:latin typeface="黑体" pitchFamily="49" charset="-122"/>
                          <a:ea typeface="黑体" pitchFamily="49" charset="-122"/>
                        </a:rPr>
                        <a:t>2015</a:t>
                      </a:r>
                      <a:r>
                        <a:rPr lang="zh-CN" altLang="en-US" sz="1800" b="1" dirty="0" smtClean="0">
                          <a:latin typeface="黑体" pitchFamily="49" charset="-122"/>
                          <a:ea typeface="黑体" pitchFamily="49" charset="-122"/>
                        </a:rPr>
                        <a:t>年</a:t>
                      </a:r>
                      <a:r>
                        <a:rPr lang="en-US" altLang="zh-CN" sz="1800" b="1" dirty="0" smtClean="0">
                          <a:latin typeface="黑体" pitchFamily="49" charset="-122"/>
                          <a:ea typeface="黑体" pitchFamily="49" charset="-122"/>
                        </a:rPr>
                        <a:t>(%)</a:t>
                      </a:r>
                      <a:endParaRPr lang="zh-CN" altLang="en-US" sz="18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en-US" altLang="zh-CN" sz="1800" b="1" dirty="0" smtClean="0">
                          <a:latin typeface="黑体" pitchFamily="49" charset="-122"/>
                          <a:ea typeface="黑体" pitchFamily="49" charset="-122"/>
                        </a:rPr>
                        <a:t>2014</a:t>
                      </a:r>
                      <a:r>
                        <a:rPr lang="zh-CN" altLang="en-US" sz="1800" b="1" dirty="0" smtClean="0">
                          <a:latin typeface="黑体" pitchFamily="49" charset="-122"/>
                          <a:ea typeface="黑体" pitchFamily="49" charset="-122"/>
                        </a:rPr>
                        <a:t>年</a:t>
                      </a:r>
                      <a:r>
                        <a:rPr lang="en-US" altLang="zh-CN" sz="1800" b="1" dirty="0" smtClean="0">
                          <a:latin typeface="黑体" pitchFamily="49" charset="-122"/>
                          <a:ea typeface="黑体" pitchFamily="49" charset="-122"/>
                        </a:rPr>
                        <a:t>(%)</a:t>
                      </a:r>
                      <a:endParaRPr lang="zh-CN" altLang="en-US" sz="1800" b="1" dirty="0">
                        <a:latin typeface="黑体" pitchFamily="49" charset="-122"/>
                        <a:ea typeface="黑体" pitchFamily="49" charset="-122"/>
                      </a:endParaRPr>
                    </a:p>
                  </a:txBody>
                  <a:tcPr>
                    <a:solidFill>
                      <a:schemeClr val="accent3">
                        <a:lumMod val="60000"/>
                        <a:lumOff val="40000"/>
                      </a:schemeClr>
                    </a:solidFill>
                  </a:tcPr>
                </a:tc>
              </a:tr>
              <a:tr h="370840">
                <a:tc>
                  <a:txBody>
                    <a:bodyPr/>
                    <a:lstStyle/>
                    <a:p>
                      <a:r>
                        <a:rPr lang="zh-CN" altLang="en-US" sz="1800" b="1" dirty="0" smtClean="0">
                          <a:latin typeface="黑体" pitchFamily="49" charset="-122"/>
                          <a:ea typeface="黑体" pitchFamily="49" charset="-122"/>
                        </a:rPr>
                        <a:t>平均值</a:t>
                      </a:r>
                      <a:endParaRPr lang="zh-CN" altLang="en-US" sz="18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en-US" altLang="zh-CN" sz="1800" b="1" dirty="0" smtClean="0">
                          <a:latin typeface="黑体" pitchFamily="49" charset="-122"/>
                          <a:ea typeface="黑体" pitchFamily="49" charset="-122"/>
                        </a:rPr>
                        <a:t>6.95</a:t>
                      </a:r>
                      <a:endParaRPr lang="zh-CN" altLang="en-US" sz="18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en-US" altLang="zh-CN" sz="1800" b="1" dirty="0" smtClean="0">
                          <a:latin typeface="黑体" pitchFamily="49" charset="-122"/>
                          <a:ea typeface="黑体" pitchFamily="49" charset="-122"/>
                        </a:rPr>
                        <a:t>3.14</a:t>
                      </a:r>
                      <a:endParaRPr lang="zh-CN" altLang="en-US" sz="1800" b="1" dirty="0">
                        <a:latin typeface="黑体" pitchFamily="49" charset="-122"/>
                        <a:ea typeface="黑体" pitchFamily="49" charset="-122"/>
                      </a:endParaRPr>
                    </a:p>
                  </a:txBody>
                  <a:tcPr>
                    <a:solidFill>
                      <a:schemeClr val="accent3">
                        <a:lumMod val="60000"/>
                        <a:lumOff val="40000"/>
                      </a:schemeClr>
                    </a:solidFill>
                  </a:tcPr>
                </a:tc>
              </a:tr>
              <a:tr h="370840">
                <a:tc>
                  <a:txBody>
                    <a:bodyPr/>
                    <a:lstStyle/>
                    <a:p>
                      <a:r>
                        <a:rPr lang="zh-CN" altLang="en-US" sz="1800" b="1" dirty="0" smtClean="0">
                          <a:latin typeface="黑体" pitchFamily="49" charset="-122"/>
                          <a:ea typeface="黑体" pitchFamily="49" charset="-122"/>
                        </a:rPr>
                        <a:t>化学药品原料药制造</a:t>
                      </a:r>
                      <a:endParaRPr lang="zh-CN" altLang="en-US" sz="18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en-US" altLang="zh-CN" sz="1800" b="1" dirty="0" smtClean="0">
                          <a:latin typeface="黑体" pitchFamily="49" charset="-122"/>
                          <a:ea typeface="黑体" pitchFamily="49" charset="-122"/>
                        </a:rPr>
                        <a:t>5.64</a:t>
                      </a:r>
                      <a:endParaRPr lang="zh-CN" altLang="en-US" sz="18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en-US" altLang="zh-CN" sz="1800" b="1" dirty="0" smtClean="0">
                          <a:latin typeface="黑体" pitchFamily="49" charset="-122"/>
                          <a:ea typeface="黑体" pitchFamily="49" charset="-122"/>
                        </a:rPr>
                        <a:t>2.65</a:t>
                      </a:r>
                      <a:endParaRPr lang="zh-CN" altLang="en-US" sz="1800" b="1" dirty="0">
                        <a:latin typeface="黑体" pitchFamily="49" charset="-122"/>
                        <a:ea typeface="黑体" pitchFamily="49" charset="-122"/>
                      </a:endParaRPr>
                    </a:p>
                  </a:txBody>
                  <a:tcPr>
                    <a:solidFill>
                      <a:schemeClr val="accent3">
                        <a:lumMod val="60000"/>
                        <a:lumOff val="40000"/>
                      </a:schemeClr>
                    </a:solidFill>
                  </a:tcPr>
                </a:tc>
              </a:tr>
              <a:tr h="370840">
                <a:tc>
                  <a:txBody>
                    <a:bodyPr/>
                    <a:lstStyle/>
                    <a:p>
                      <a:r>
                        <a:rPr lang="zh-CN" altLang="en-US" sz="1800" b="1" dirty="0" smtClean="0">
                          <a:latin typeface="黑体" pitchFamily="49" charset="-122"/>
                          <a:ea typeface="黑体" pitchFamily="49" charset="-122"/>
                        </a:rPr>
                        <a:t>化学药品制剂制造</a:t>
                      </a:r>
                      <a:endParaRPr lang="zh-CN" altLang="en-US" sz="18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en-US" altLang="zh-CN" sz="1800" b="1" dirty="0" smtClean="0">
                          <a:latin typeface="黑体" pitchFamily="49" charset="-122"/>
                          <a:ea typeface="黑体" pitchFamily="49" charset="-122"/>
                        </a:rPr>
                        <a:t>6.63</a:t>
                      </a:r>
                      <a:endParaRPr lang="zh-CN" altLang="en-US" sz="18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en-US" altLang="zh-CN" sz="1800" b="1" dirty="0" smtClean="0">
                          <a:latin typeface="黑体" pitchFamily="49" charset="-122"/>
                          <a:ea typeface="黑体" pitchFamily="49" charset="-122"/>
                        </a:rPr>
                        <a:t>4.82</a:t>
                      </a:r>
                      <a:endParaRPr lang="zh-CN" altLang="en-US" sz="1800" b="1" dirty="0">
                        <a:latin typeface="黑体" pitchFamily="49" charset="-122"/>
                        <a:ea typeface="黑体" pitchFamily="49" charset="-122"/>
                      </a:endParaRPr>
                    </a:p>
                  </a:txBody>
                  <a:tcPr>
                    <a:solidFill>
                      <a:schemeClr val="accent3">
                        <a:lumMod val="60000"/>
                        <a:lumOff val="40000"/>
                      </a:schemeClr>
                    </a:solidFill>
                  </a:tcPr>
                </a:tc>
              </a:tr>
              <a:tr h="370840">
                <a:tc>
                  <a:txBody>
                    <a:bodyPr/>
                    <a:lstStyle/>
                    <a:p>
                      <a:r>
                        <a:rPr lang="zh-CN" altLang="en-US" sz="1800" b="1" dirty="0" smtClean="0">
                          <a:latin typeface="黑体" pitchFamily="49" charset="-122"/>
                          <a:ea typeface="黑体" pitchFamily="49" charset="-122"/>
                        </a:rPr>
                        <a:t>中药饮片加工</a:t>
                      </a:r>
                      <a:endParaRPr lang="zh-CN" altLang="en-US" sz="18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en-US" altLang="zh-CN" sz="1800" b="1" dirty="0" smtClean="0">
                          <a:latin typeface="黑体" pitchFamily="49" charset="-122"/>
                          <a:ea typeface="黑体" pitchFamily="49" charset="-122"/>
                        </a:rPr>
                        <a:t>7.47</a:t>
                      </a:r>
                      <a:endParaRPr lang="zh-CN" altLang="en-US" sz="18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en-US" altLang="zh-CN" sz="1800" b="1" dirty="0" smtClean="0">
                          <a:latin typeface="黑体" pitchFamily="49" charset="-122"/>
                          <a:ea typeface="黑体" pitchFamily="49" charset="-122"/>
                        </a:rPr>
                        <a:t>1.56</a:t>
                      </a:r>
                      <a:endParaRPr lang="zh-CN" altLang="en-US" sz="1800" b="1" dirty="0">
                        <a:latin typeface="黑体" pitchFamily="49" charset="-122"/>
                        <a:ea typeface="黑体" pitchFamily="49" charset="-122"/>
                      </a:endParaRPr>
                    </a:p>
                  </a:txBody>
                  <a:tcPr>
                    <a:solidFill>
                      <a:schemeClr val="accent3">
                        <a:lumMod val="60000"/>
                        <a:lumOff val="40000"/>
                      </a:schemeClr>
                    </a:solidFill>
                  </a:tcPr>
                </a:tc>
              </a:tr>
              <a:tr h="370840">
                <a:tc>
                  <a:txBody>
                    <a:bodyPr/>
                    <a:lstStyle/>
                    <a:p>
                      <a:r>
                        <a:rPr lang="zh-CN" altLang="en-US" sz="1800" b="1" dirty="0" smtClean="0">
                          <a:latin typeface="黑体" pitchFamily="49" charset="-122"/>
                          <a:ea typeface="黑体" pitchFamily="49" charset="-122"/>
                        </a:rPr>
                        <a:t>中成药生产</a:t>
                      </a:r>
                      <a:endParaRPr lang="zh-CN" altLang="en-US" sz="18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en-US" altLang="zh-CN" sz="1800" b="1" dirty="0" smtClean="0">
                          <a:latin typeface="黑体" pitchFamily="49" charset="-122"/>
                          <a:ea typeface="黑体" pitchFamily="49" charset="-122"/>
                        </a:rPr>
                        <a:t>8.86</a:t>
                      </a:r>
                      <a:endParaRPr lang="zh-CN" altLang="en-US" sz="18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en-US" altLang="zh-CN" sz="1800" b="1" dirty="0" smtClean="0">
                          <a:latin typeface="黑体" pitchFamily="49" charset="-122"/>
                          <a:ea typeface="黑体" pitchFamily="49" charset="-122"/>
                        </a:rPr>
                        <a:t>5.21</a:t>
                      </a:r>
                      <a:endParaRPr lang="zh-CN" altLang="en-US" sz="1800" b="1" dirty="0">
                        <a:latin typeface="黑体" pitchFamily="49" charset="-122"/>
                        <a:ea typeface="黑体" pitchFamily="49" charset="-122"/>
                      </a:endParaRPr>
                    </a:p>
                  </a:txBody>
                  <a:tcPr>
                    <a:solidFill>
                      <a:schemeClr val="accent3">
                        <a:lumMod val="60000"/>
                        <a:lumOff val="40000"/>
                      </a:schemeClr>
                    </a:solidFill>
                  </a:tcPr>
                </a:tc>
              </a:tr>
              <a:tr h="370840">
                <a:tc>
                  <a:txBody>
                    <a:bodyPr/>
                    <a:lstStyle/>
                    <a:p>
                      <a:r>
                        <a:rPr lang="zh-CN" altLang="en-US" sz="1800" b="1" dirty="0" smtClean="0">
                          <a:latin typeface="黑体" pitchFamily="49" charset="-122"/>
                          <a:ea typeface="黑体" pitchFamily="49" charset="-122"/>
                        </a:rPr>
                        <a:t>生物药品制造</a:t>
                      </a:r>
                      <a:endParaRPr lang="zh-CN" altLang="en-US" sz="18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en-US" altLang="zh-CN" sz="1800" b="1" dirty="0" smtClean="0">
                          <a:latin typeface="黑体" pitchFamily="49" charset="-122"/>
                          <a:ea typeface="黑体" pitchFamily="49" charset="-122"/>
                        </a:rPr>
                        <a:t>6.60</a:t>
                      </a:r>
                      <a:endParaRPr lang="zh-CN" altLang="en-US" sz="18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en-US" altLang="zh-CN" sz="1800" b="1" dirty="0" smtClean="0">
                          <a:latin typeface="黑体" pitchFamily="49" charset="-122"/>
                          <a:ea typeface="黑体" pitchFamily="49" charset="-122"/>
                        </a:rPr>
                        <a:t>3.22</a:t>
                      </a:r>
                      <a:endParaRPr lang="zh-CN" altLang="en-US" sz="1800" b="1" dirty="0">
                        <a:latin typeface="黑体" pitchFamily="49" charset="-122"/>
                        <a:ea typeface="黑体" pitchFamily="49" charset="-122"/>
                      </a:endParaRPr>
                    </a:p>
                  </a:txBody>
                  <a:tcPr>
                    <a:solidFill>
                      <a:schemeClr val="accent3">
                        <a:lumMod val="60000"/>
                        <a:lumOff val="40000"/>
                      </a:schemeClr>
                    </a:solidFill>
                  </a:tcPr>
                </a:tc>
              </a:tr>
              <a:tr h="370840">
                <a:tc>
                  <a:txBody>
                    <a:bodyPr/>
                    <a:lstStyle/>
                    <a:p>
                      <a:r>
                        <a:rPr lang="zh-CN" altLang="en-US" sz="1800" b="1" dirty="0" smtClean="0">
                          <a:latin typeface="黑体" pitchFamily="49" charset="-122"/>
                          <a:ea typeface="黑体" pitchFamily="49" charset="-122"/>
                        </a:rPr>
                        <a:t>卫生材料及医药用品制造</a:t>
                      </a:r>
                      <a:endParaRPr lang="zh-CN" altLang="en-US" sz="18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en-US" altLang="zh-CN" sz="1800" b="1" dirty="0" smtClean="0">
                          <a:latin typeface="黑体" pitchFamily="49" charset="-122"/>
                          <a:ea typeface="黑体" pitchFamily="49" charset="-122"/>
                        </a:rPr>
                        <a:t>6.59</a:t>
                      </a:r>
                      <a:endParaRPr lang="zh-CN" altLang="en-US" sz="18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en-US" altLang="zh-CN" sz="1800" b="1" dirty="0" smtClean="0">
                          <a:latin typeface="黑体" pitchFamily="49" charset="-122"/>
                          <a:ea typeface="黑体" pitchFamily="49" charset="-122"/>
                        </a:rPr>
                        <a:t>3.09</a:t>
                      </a:r>
                      <a:endParaRPr lang="zh-CN" altLang="en-US" sz="1800" b="1" dirty="0">
                        <a:latin typeface="黑体" pitchFamily="49" charset="-122"/>
                        <a:ea typeface="黑体" pitchFamily="49" charset="-122"/>
                      </a:endParaRPr>
                    </a:p>
                  </a:txBody>
                  <a:tcPr>
                    <a:solidFill>
                      <a:schemeClr val="accent3">
                        <a:lumMod val="60000"/>
                        <a:lumOff val="40000"/>
                      </a:schemeClr>
                    </a:solidFill>
                  </a:tcPr>
                </a:tc>
              </a:tr>
              <a:tr h="370840">
                <a:tc>
                  <a:txBody>
                    <a:bodyPr/>
                    <a:lstStyle/>
                    <a:p>
                      <a:r>
                        <a:rPr lang="zh-CN" altLang="en-US" sz="1800" b="1" dirty="0" smtClean="0">
                          <a:latin typeface="黑体" pitchFamily="49" charset="-122"/>
                          <a:ea typeface="黑体" pitchFamily="49" charset="-122"/>
                        </a:rPr>
                        <a:t>医疗、外科器械制造</a:t>
                      </a:r>
                      <a:endParaRPr lang="zh-CN" altLang="en-US" sz="18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en-US" altLang="zh-CN" sz="1800" b="1" dirty="0" smtClean="0">
                          <a:latin typeface="黑体" pitchFamily="49" charset="-122"/>
                          <a:ea typeface="黑体" pitchFamily="49" charset="-122"/>
                        </a:rPr>
                        <a:t>5.37</a:t>
                      </a:r>
                      <a:endParaRPr lang="zh-CN" altLang="en-US" sz="18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en-US" altLang="zh-CN" sz="1800" b="1" dirty="0" smtClean="0">
                          <a:latin typeface="黑体" pitchFamily="49" charset="-122"/>
                          <a:ea typeface="黑体" pitchFamily="49" charset="-122"/>
                        </a:rPr>
                        <a:t>2.3</a:t>
                      </a:r>
                      <a:endParaRPr lang="zh-CN" altLang="en-US" sz="1800" b="1" dirty="0">
                        <a:latin typeface="黑体" pitchFamily="49" charset="-122"/>
                        <a:ea typeface="黑体" pitchFamily="49" charset="-122"/>
                      </a:endParaRPr>
                    </a:p>
                  </a:txBody>
                  <a:tcPr>
                    <a:solidFill>
                      <a:schemeClr val="accent3">
                        <a:lumMod val="60000"/>
                        <a:lumOff val="40000"/>
                      </a:schemeClr>
                    </a:solidFill>
                  </a:tcPr>
                </a:tc>
              </a:tr>
              <a:tr h="370840">
                <a:tc>
                  <a:txBody>
                    <a:bodyPr/>
                    <a:lstStyle/>
                    <a:p>
                      <a:r>
                        <a:rPr lang="zh-CN" altLang="en-US" sz="1800" b="1" dirty="0" smtClean="0">
                          <a:latin typeface="黑体" pitchFamily="49" charset="-122"/>
                          <a:ea typeface="黑体" pitchFamily="49" charset="-122"/>
                        </a:rPr>
                        <a:t>药品批发零售</a:t>
                      </a:r>
                      <a:endParaRPr lang="zh-CN" altLang="en-US" sz="1800" b="1" dirty="0">
                        <a:latin typeface="黑体" pitchFamily="49" charset="-122"/>
                        <a:ea typeface="黑体" pitchFamily="49" charset="-122"/>
                      </a:endParaRPr>
                    </a:p>
                  </a:txBody>
                  <a:tcPr>
                    <a:solidFill>
                      <a:schemeClr val="accent3">
                        <a:lumMod val="60000"/>
                        <a:lumOff val="40000"/>
                      </a:schemeClr>
                    </a:solidFill>
                  </a:tcPr>
                </a:tc>
                <a:tc>
                  <a:txBody>
                    <a:bodyPr/>
                    <a:lstStyle/>
                    <a:p>
                      <a:pPr algn="ctr"/>
                      <a:r>
                        <a:rPr lang="en-US" altLang="zh-CN" sz="1800" b="1" dirty="0" smtClean="0">
                          <a:latin typeface="黑体" pitchFamily="49" charset="-122"/>
                          <a:ea typeface="黑体" pitchFamily="49" charset="-122"/>
                        </a:rPr>
                        <a:t>2.52</a:t>
                      </a:r>
                      <a:endParaRPr lang="zh-CN" altLang="en-US" sz="1800" b="1" dirty="0">
                        <a:latin typeface="黑体" pitchFamily="49" charset="-122"/>
                        <a:ea typeface="黑体" pitchFamily="49" charset="-122"/>
                      </a:endParaRPr>
                    </a:p>
                  </a:txBody>
                  <a:tcPr>
                    <a:solidFill>
                      <a:schemeClr val="accent3">
                        <a:lumMod val="60000"/>
                        <a:lumOff val="40000"/>
                      </a:schemeClr>
                    </a:solidFill>
                  </a:tcPr>
                </a:tc>
                <a:tc>
                  <a:txBody>
                    <a:bodyPr/>
                    <a:lstStyle/>
                    <a:p>
                      <a:pPr algn="ctr"/>
                      <a:endParaRPr lang="zh-CN" altLang="en-US" sz="1800" b="1" dirty="0">
                        <a:latin typeface="黑体" pitchFamily="49" charset="-122"/>
                        <a:ea typeface="黑体" pitchFamily="49" charset="-122"/>
                      </a:endParaRPr>
                    </a:p>
                  </a:txBody>
                  <a:tcPr>
                    <a:solidFill>
                      <a:schemeClr val="accent3">
                        <a:lumMod val="60000"/>
                        <a:lumOff val="40000"/>
                      </a:schemeClr>
                    </a:solidFill>
                  </a:tcPr>
                </a:tc>
              </a:tr>
            </a:tbl>
          </a:graphicData>
        </a:graphic>
      </p:graphicFrame>
      <p:sp>
        <p:nvSpPr>
          <p:cNvPr id="3" name="灯片编号占位符 2"/>
          <p:cNvSpPr>
            <a:spLocks noGrp="1"/>
          </p:cNvSpPr>
          <p:nvPr>
            <p:ph type="sldNum" sz="quarter" idx="12"/>
          </p:nvPr>
        </p:nvSpPr>
        <p:spPr/>
        <p:txBody>
          <a:bodyPr/>
          <a:lstStyle/>
          <a:p>
            <a:pPr>
              <a:defRPr/>
            </a:pPr>
            <a:fld id="{CAEC7859-D912-4F21-85F3-445B83B236B6}" type="slidenum">
              <a:rPr lang="zh-CN" altLang="en-US" smtClean="0"/>
              <a:pPr>
                <a:defRPr/>
              </a:pPr>
              <a:t>6</a:t>
            </a:fld>
            <a:endParaRPr lang="zh-CN"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3"/>
          <p:cNvSpPr>
            <a:spLocks noGrp="1"/>
          </p:cNvSpPr>
          <p:nvPr>
            <p:ph type="body" idx="1"/>
          </p:nvPr>
        </p:nvSpPr>
        <p:spPr>
          <a:xfrm>
            <a:off x="500034" y="642924"/>
            <a:ext cx="7829576" cy="1371600"/>
          </a:xfrm>
          <a:ln>
            <a:solidFill>
              <a:schemeClr val="accent1"/>
            </a:solidFill>
          </a:ln>
        </p:spPr>
        <p:txBody>
          <a:bodyPr/>
          <a:lstStyle/>
          <a:p>
            <a:pPr eaLnBrk="1" hangingPunct="1">
              <a:lnSpc>
                <a:spcPct val="120000"/>
              </a:lnSpc>
              <a:buFont typeface="Wingdings" pitchFamily="2" charset="2"/>
              <a:buChar char="l"/>
            </a:pPr>
            <a:r>
              <a:rPr lang="en-US" altLang="zh-CN" sz="2000" b="1" dirty="0" smtClean="0">
                <a:latin typeface="黑体" pitchFamily="2" charset="-122"/>
                <a:ea typeface="黑体" pitchFamily="2" charset="-122"/>
              </a:rPr>
              <a:t>    《</a:t>
            </a:r>
            <a:r>
              <a:rPr lang="zh-CN" altLang="en-US" sz="2000" b="1" dirty="0" smtClean="0">
                <a:latin typeface="黑体" pitchFamily="2" charset="-122"/>
                <a:ea typeface="黑体" pitchFamily="2" charset="-122"/>
              </a:rPr>
              <a:t>中华人民共和国增值税暂行条例</a:t>
            </a:r>
            <a:r>
              <a:rPr lang="en-US" altLang="zh-CN" sz="2000" b="1" dirty="0" smtClean="0">
                <a:latin typeface="黑体" pitchFamily="2" charset="-122"/>
                <a:ea typeface="黑体" pitchFamily="2" charset="-122"/>
              </a:rPr>
              <a:t>》</a:t>
            </a:r>
          </a:p>
          <a:p>
            <a:pPr eaLnBrk="1" hangingPunct="1">
              <a:lnSpc>
                <a:spcPct val="120000"/>
              </a:lnSpc>
              <a:buFont typeface="Arial" charset="0"/>
              <a:buNone/>
            </a:pPr>
            <a:r>
              <a:rPr lang="zh-CN" altLang="en-US" sz="2000" b="1" dirty="0" smtClean="0">
                <a:latin typeface="黑体" pitchFamily="2" charset="-122"/>
                <a:ea typeface="黑体" pitchFamily="2" charset="-122"/>
              </a:rPr>
              <a:t>       第七条　纳税人销售货物或者应税劳务的价格明显偏低并无正当理由的，由主管税务机关核定其销售额。</a:t>
            </a:r>
          </a:p>
          <a:p>
            <a:pPr eaLnBrk="1" hangingPunct="1"/>
            <a:endParaRPr lang="zh-CN" altLang="en-US" dirty="0" smtClean="0"/>
          </a:p>
        </p:txBody>
      </p:sp>
      <p:sp>
        <p:nvSpPr>
          <p:cNvPr id="4" name="日期占位符 3"/>
          <p:cNvSpPr txBox="1">
            <a:spLocks noGrp="1"/>
          </p:cNvSpPr>
          <p:nvPr/>
        </p:nvSpPr>
        <p:spPr>
          <a:xfrm>
            <a:off x="457200" y="4767263"/>
            <a:ext cx="2133600" cy="274637"/>
          </a:xfrm>
          <a:prstGeom prst="rect">
            <a:avLst/>
          </a:prstGeom>
          <a:noFill/>
        </p:spPr>
        <p:txBody>
          <a:bodyPr anchor="ctr"/>
          <a:lstStyle/>
          <a:p>
            <a:pPr>
              <a:defRPr/>
            </a:pPr>
            <a:fld id="{ADF20E6B-8D29-4C3D-9B1C-CF4ACB29FEFD}" type="datetime1">
              <a:rPr lang="zh-CN" altLang="en-US" sz="1200" b="0">
                <a:solidFill>
                  <a:schemeClr val="tx1">
                    <a:tint val="75000"/>
                  </a:schemeClr>
                </a:solidFill>
                <a:latin typeface="Arial" charset="0"/>
                <a:ea typeface="宋体" charset="-122"/>
              </a:rPr>
              <a:pPr>
                <a:defRPr/>
              </a:pPr>
              <a:t>2016/7/11</a:t>
            </a:fld>
            <a:endParaRPr lang="zh-CN" altLang="en-US" sz="1200" b="0">
              <a:solidFill>
                <a:schemeClr val="tx1">
                  <a:tint val="75000"/>
                </a:schemeClr>
              </a:solidFill>
              <a:latin typeface="Arial" charset="0"/>
              <a:ea typeface="宋体" charset="-122"/>
            </a:endParaRPr>
          </a:p>
        </p:txBody>
      </p:sp>
      <p:sp>
        <p:nvSpPr>
          <p:cNvPr id="6" name="灯片编号占位符 5"/>
          <p:cNvSpPr txBox="1">
            <a:spLocks noGrp="1"/>
          </p:cNvSpPr>
          <p:nvPr/>
        </p:nvSpPr>
        <p:spPr>
          <a:xfrm>
            <a:off x="6553200" y="4767263"/>
            <a:ext cx="2133600" cy="274637"/>
          </a:xfrm>
          <a:prstGeom prst="rect">
            <a:avLst/>
          </a:prstGeom>
          <a:noFill/>
        </p:spPr>
        <p:txBody>
          <a:bodyPr anchor="ctr"/>
          <a:lstStyle/>
          <a:p>
            <a:pPr algn="r">
              <a:defRPr/>
            </a:pPr>
            <a:fld id="{105F3C74-606B-406E-99A2-DC86E041026E}" type="slidenum">
              <a:rPr lang="zh-CN" altLang="en-US" sz="1200" b="0">
                <a:solidFill>
                  <a:schemeClr val="tx1">
                    <a:tint val="75000"/>
                  </a:schemeClr>
                </a:solidFill>
                <a:latin typeface="Arial" charset="0"/>
                <a:ea typeface="宋体" charset="-122"/>
              </a:rPr>
              <a:pPr algn="r">
                <a:defRPr/>
              </a:pPr>
              <a:t>7</a:t>
            </a:fld>
            <a:endParaRPr lang="zh-CN" altLang="en-US" sz="1200" b="0">
              <a:solidFill>
                <a:schemeClr val="tx1">
                  <a:tint val="75000"/>
                </a:schemeClr>
              </a:solidFill>
              <a:latin typeface="Arial" charset="0"/>
              <a:ea typeface="宋体" charset="-122"/>
            </a:endParaRPr>
          </a:p>
        </p:txBody>
      </p:sp>
      <p:sp>
        <p:nvSpPr>
          <p:cNvPr id="5" name="灯片编号占位符 4"/>
          <p:cNvSpPr>
            <a:spLocks noGrp="1"/>
          </p:cNvSpPr>
          <p:nvPr>
            <p:ph type="sldNum" sz="quarter" idx="12"/>
          </p:nvPr>
        </p:nvSpPr>
        <p:spPr/>
        <p:txBody>
          <a:bodyPr/>
          <a:lstStyle/>
          <a:p>
            <a:pPr>
              <a:defRPr/>
            </a:pPr>
            <a:fld id="{CAEC7859-D912-4F21-85F3-445B83B236B6}" type="slidenum">
              <a:rPr lang="zh-CN" altLang="en-US" smtClean="0"/>
              <a:pPr>
                <a:defRPr/>
              </a:pPr>
              <a:t>7</a:t>
            </a:fld>
            <a:endParaRPr lang="zh-CN"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p:cNvSpPr>
          <p:nvPr>
            <p:ph idx="1"/>
          </p:nvPr>
        </p:nvSpPr>
        <p:spPr>
          <a:xfrm>
            <a:off x="457200" y="842963"/>
            <a:ext cx="8043890" cy="2371729"/>
          </a:xfrm>
          <a:ln>
            <a:solidFill>
              <a:schemeClr val="accent1"/>
            </a:solidFill>
          </a:ln>
        </p:spPr>
        <p:txBody>
          <a:bodyPr/>
          <a:lstStyle/>
          <a:p>
            <a:pPr eaLnBrk="1" hangingPunct="1">
              <a:lnSpc>
                <a:spcPct val="120000"/>
              </a:lnSpc>
              <a:buFont typeface="Wingdings" pitchFamily="2" charset="2"/>
              <a:buChar char="l"/>
            </a:pPr>
            <a:r>
              <a:rPr lang="en-US" altLang="zh-CN" sz="2000" b="1" dirty="0" smtClean="0">
                <a:latin typeface="黑体" pitchFamily="2" charset="-122"/>
                <a:ea typeface="黑体" pitchFamily="2" charset="-122"/>
              </a:rPr>
              <a:t>    </a:t>
            </a:r>
            <a:r>
              <a:rPr lang="zh-CN" altLang="en-US" sz="2000" b="1" dirty="0" smtClean="0">
                <a:latin typeface="黑体" pitchFamily="2" charset="-122"/>
                <a:ea typeface="黑体" pitchFamily="2" charset="-122"/>
              </a:rPr>
              <a:t>第十六条  纳税人有条例第七条所称价格明显偏低并无正当理由或有视同销售货物行为而无销售额者，按下列顺序确定销售额：</a:t>
            </a:r>
            <a:br>
              <a:rPr lang="zh-CN" altLang="en-US" sz="2000" b="1" dirty="0" smtClean="0">
                <a:latin typeface="黑体" pitchFamily="2" charset="-122"/>
                <a:ea typeface="黑体" pitchFamily="2" charset="-122"/>
              </a:rPr>
            </a:br>
            <a:r>
              <a:rPr lang="zh-CN" altLang="en-US" sz="2000" b="1" dirty="0" smtClean="0">
                <a:latin typeface="黑体" pitchFamily="2" charset="-122"/>
                <a:ea typeface="黑体" pitchFamily="2" charset="-122"/>
              </a:rPr>
              <a:t>　  </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一</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按纳税人最近时期同类货物的平均销售价格确定；</a:t>
            </a:r>
            <a:br>
              <a:rPr lang="zh-CN" altLang="en-US" sz="2000" b="1" dirty="0" smtClean="0">
                <a:latin typeface="黑体" pitchFamily="2" charset="-122"/>
                <a:ea typeface="黑体" pitchFamily="2" charset="-122"/>
              </a:rPr>
            </a:br>
            <a:r>
              <a:rPr lang="zh-CN" altLang="en-US" sz="2000" b="1" dirty="0" smtClean="0">
                <a:latin typeface="黑体" pitchFamily="2" charset="-122"/>
                <a:ea typeface="黑体" pitchFamily="2" charset="-122"/>
              </a:rPr>
              <a:t>　　</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二</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按其他纳税人最近时期同类货物的平均销售价格确定；</a:t>
            </a:r>
            <a:br>
              <a:rPr lang="zh-CN" altLang="en-US" sz="2000" b="1" dirty="0" smtClean="0">
                <a:latin typeface="黑体" pitchFamily="2" charset="-122"/>
                <a:ea typeface="黑体" pitchFamily="2" charset="-122"/>
              </a:rPr>
            </a:br>
            <a:r>
              <a:rPr lang="zh-CN" altLang="en-US" sz="2000" b="1" dirty="0" smtClean="0">
                <a:latin typeface="黑体" pitchFamily="2" charset="-122"/>
                <a:ea typeface="黑体" pitchFamily="2" charset="-122"/>
              </a:rPr>
              <a:t>　　</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三</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按组成计税价格确定。公式为：</a:t>
            </a:r>
          </a:p>
          <a:p>
            <a:pPr eaLnBrk="1" hangingPunct="1">
              <a:lnSpc>
                <a:spcPct val="120000"/>
              </a:lnSpc>
              <a:buFont typeface="Arial" charset="0"/>
              <a:buNone/>
            </a:pPr>
            <a:r>
              <a:rPr lang="zh-CN" altLang="en-US" sz="2000" b="1" dirty="0" smtClean="0">
                <a:latin typeface="黑体" pitchFamily="2" charset="-122"/>
                <a:ea typeface="黑体" pitchFamily="2" charset="-122"/>
              </a:rPr>
              <a:t>       组成计税价格</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成本</a:t>
            </a:r>
            <a:r>
              <a:rPr lang="en-US" altLang="zh-CN" sz="2000" b="1" dirty="0" smtClean="0">
                <a:latin typeface="黑体" pitchFamily="2" charset="-122"/>
                <a:ea typeface="黑体" pitchFamily="2" charset="-122"/>
              </a:rPr>
              <a:t>×</a:t>
            </a:r>
            <a:r>
              <a:rPr lang="zh-CN" altLang="en-US" sz="2000" b="1" dirty="0" smtClean="0">
                <a:latin typeface="黑体" pitchFamily="2" charset="-122"/>
                <a:ea typeface="黑体" pitchFamily="2" charset="-122"/>
              </a:rPr>
              <a:t>（</a:t>
            </a:r>
            <a:r>
              <a:rPr lang="en-US" altLang="zh-CN" sz="2000" b="1" dirty="0" smtClean="0">
                <a:latin typeface="黑体" pitchFamily="2" charset="-122"/>
                <a:ea typeface="黑体" pitchFamily="2" charset="-122"/>
              </a:rPr>
              <a:t>1+</a:t>
            </a:r>
            <a:r>
              <a:rPr lang="zh-CN" altLang="en-US" sz="2000" b="1" dirty="0" smtClean="0">
                <a:latin typeface="黑体" pitchFamily="2" charset="-122"/>
                <a:ea typeface="黑体" pitchFamily="2" charset="-122"/>
              </a:rPr>
              <a:t>成本利润率）</a:t>
            </a:r>
          </a:p>
        </p:txBody>
      </p:sp>
      <p:sp>
        <p:nvSpPr>
          <p:cNvPr id="3" name="灯片编号占位符 2"/>
          <p:cNvSpPr>
            <a:spLocks noGrp="1"/>
          </p:cNvSpPr>
          <p:nvPr>
            <p:ph type="sldNum" sz="quarter" idx="12"/>
          </p:nvPr>
        </p:nvSpPr>
        <p:spPr/>
        <p:txBody>
          <a:bodyPr/>
          <a:lstStyle/>
          <a:p>
            <a:pPr>
              <a:defRPr/>
            </a:pPr>
            <a:fld id="{CAEC7859-D912-4F21-85F3-445B83B236B6}" type="slidenum">
              <a:rPr lang="zh-CN" altLang="en-US" smtClean="0"/>
              <a:pPr>
                <a:defRPr/>
              </a:pPr>
              <a:t>8</a:t>
            </a:fld>
            <a:endParaRPr lang="zh-CN"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85801"/>
            <a:ext cx="7972452" cy="2571768"/>
          </a:xfrm>
          <a:ln>
            <a:solidFill>
              <a:schemeClr val="accent1"/>
            </a:solidFill>
          </a:ln>
        </p:spPr>
        <p:txBody>
          <a:bodyPr/>
          <a:lstStyle/>
          <a:p>
            <a:pPr eaLnBrk="1"/>
            <a:r>
              <a:rPr lang="zh-CN" altLang="en-US" sz="2000" b="1" dirty="0" smtClean="0">
                <a:latin typeface="黑体" pitchFamily="49" charset="-122"/>
                <a:ea typeface="黑体" pitchFamily="49" charset="-122"/>
              </a:rPr>
              <a:t>    财税</a:t>
            </a:r>
            <a:r>
              <a:rPr lang="en-US" altLang="zh-CN" sz="2000" b="1" dirty="0" smtClean="0">
                <a:latin typeface="黑体" pitchFamily="49" charset="-122"/>
                <a:ea typeface="黑体" pitchFamily="49" charset="-122"/>
              </a:rPr>
              <a:t>[2016]36</a:t>
            </a:r>
            <a:r>
              <a:rPr lang="zh-CN" altLang="en-US" sz="2000" b="1" dirty="0" smtClean="0">
                <a:latin typeface="黑体" pitchFamily="49" charset="-122"/>
                <a:ea typeface="黑体" pitchFamily="49" charset="-122"/>
              </a:rPr>
              <a:t>号</a:t>
            </a:r>
            <a:endParaRPr lang="en-US" altLang="zh-CN" sz="2000" b="1" dirty="0" smtClean="0">
              <a:latin typeface="黑体" pitchFamily="49" charset="-122"/>
              <a:ea typeface="黑体" pitchFamily="49" charset="-122"/>
            </a:endParaRPr>
          </a:p>
          <a:p>
            <a:pPr eaLnBrk="1"/>
            <a:r>
              <a:rPr lang="zh-CN" altLang="en-US" sz="2000" b="1" dirty="0" smtClean="0">
                <a:latin typeface="黑体" pitchFamily="49" charset="-122"/>
                <a:ea typeface="黑体" pitchFamily="49" charset="-122"/>
              </a:rPr>
              <a:t>    纳税人发生应税行为价格明显偏低或者偏高且不具有合理商业目的的，或者发生视同销售行为而无销售额的，主管税务机关有权按照下列顺序确定销售额：</a:t>
            </a:r>
          </a:p>
          <a:p>
            <a:pPr eaLnBrk="1"/>
            <a:r>
              <a:rPr lang="zh-CN" altLang="en-US" sz="2000" b="1" dirty="0" smtClean="0">
                <a:latin typeface="黑体" pitchFamily="49" charset="-122"/>
                <a:ea typeface="黑体" pitchFamily="49" charset="-122"/>
              </a:rPr>
              <a:t>    （一）按照纳税人最近时期的平均价格确定。</a:t>
            </a:r>
          </a:p>
          <a:p>
            <a:pPr eaLnBrk="1"/>
            <a:r>
              <a:rPr lang="zh-CN" altLang="en-US" sz="2000" b="1" dirty="0" smtClean="0">
                <a:latin typeface="黑体" pitchFamily="49" charset="-122"/>
                <a:ea typeface="黑体" pitchFamily="49" charset="-122"/>
              </a:rPr>
              <a:t>    （二）按照其他纳税人最近时期的平均价格确定。</a:t>
            </a:r>
          </a:p>
          <a:p>
            <a:pPr eaLnBrk="1"/>
            <a:r>
              <a:rPr lang="zh-CN" altLang="en-US" sz="2000" b="1" dirty="0" smtClean="0">
                <a:latin typeface="黑体" pitchFamily="49" charset="-122"/>
                <a:ea typeface="黑体" pitchFamily="49" charset="-122"/>
              </a:rPr>
              <a:t>    （三）按照组成计税价格确定。</a:t>
            </a:r>
            <a:endParaRPr lang="zh-CN" altLang="en-US" sz="2000" b="1" dirty="0">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pPr>
              <a:defRPr/>
            </a:pPr>
            <a:fld id="{CAEC7859-D912-4F21-85F3-445B83B236B6}" type="slidenum">
              <a:rPr lang="zh-CN" altLang="en-US" smtClean="0"/>
              <a:pPr>
                <a:defRPr/>
              </a:pPr>
              <a:t>9</a:t>
            </a:fld>
            <a:endParaRPr lang="zh-CN" altLang="en-US"/>
          </a:p>
        </p:txBody>
      </p:sp>
    </p:spTree>
  </p:cSld>
  <p:clrMapOvr>
    <a:masterClrMapping/>
  </p:clrMapOvr>
</p:sld>
</file>

<file path=ppt/theme/theme1.xml><?xml version="1.0" encoding="utf-8"?>
<a:theme xmlns:a="http://schemas.openxmlformats.org/drawingml/2006/main" name="白色PPT模板">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白色PPT模板</Template>
  <TotalTime>653</TotalTime>
  <Words>2997</Words>
  <Application>Microsoft Office PowerPoint</Application>
  <PresentationFormat>全屏显示(16:9)</PresentationFormat>
  <Paragraphs>280</Paragraphs>
  <Slides>53</Slides>
  <Notes>0</Notes>
  <HiddenSlides>0</HiddenSlides>
  <MMClips>0</MMClips>
  <ScaleCrop>false</ScaleCrop>
  <HeadingPairs>
    <vt:vector size="4" baseType="variant">
      <vt:variant>
        <vt:lpstr>主题</vt:lpstr>
      </vt:variant>
      <vt:variant>
        <vt:i4>1</vt:i4>
      </vt:variant>
      <vt:variant>
        <vt:lpstr>幻灯片标题</vt:lpstr>
      </vt:variant>
      <vt:variant>
        <vt:i4>53</vt:i4>
      </vt:variant>
    </vt:vector>
  </HeadingPairs>
  <TitlesOfParts>
    <vt:vector size="54" baseType="lpstr">
      <vt:lpstr>白色PPT模板</vt:lpstr>
      <vt:lpstr>幻灯片 1</vt:lpstr>
      <vt:lpstr>主要内容</vt:lpstr>
      <vt:lpstr>一、增值税与所得税税负分析</vt:lpstr>
      <vt:lpstr>幻灯片 4</vt:lpstr>
      <vt:lpstr>幻灯片 5</vt:lpstr>
      <vt:lpstr>幻灯片 6</vt:lpstr>
      <vt:lpstr>幻灯片 7</vt:lpstr>
      <vt:lpstr>幻灯片 8</vt:lpstr>
      <vt:lpstr>幻灯片 9</vt:lpstr>
      <vt:lpstr>幻灯片 10</vt:lpstr>
      <vt:lpstr>幻灯片 11</vt:lpstr>
      <vt:lpstr>幻灯片 12</vt:lpstr>
      <vt:lpstr>幻灯片 13</vt:lpstr>
      <vt:lpstr>二、增值税发票开具风险分析</vt:lpstr>
      <vt:lpstr>幻灯片 15</vt:lpstr>
      <vt:lpstr>幻灯片 16</vt:lpstr>
      <vt:lpstr>幻灯片 17</vt:lpstr>
      <vt:lpstr>幻灯片 18</vt:lpstr>
      <vt:lpstr>幻灯片 19</vt:lpstr>
      <vt:lpstr>幻灯片 20</vt:lpstr>
      <vt:lpstr>幻灯片 21</vt:lpstr>
      <vt:lpstr>幻灯片 22</vt:lpstr>
      <vt:lpstr>幻灯片 23</vt:lpstr>
      <vt:lpstr>幻灯片 24</vt:lpstr>
      <vt:lpstr>幻灯片 25</vt:lpstr>
      <vt:lpstr>幻灯片 26</vt:lpstr>
      <vt:lpstr>幻灯片 27</vt:lpstr>
      <vt:lpstr>幻灯片 28</vt:lpstr>
      <vt:lpstr>三、营销费用税前扣除的分析</vt:lpstr>
      <vt:lpstr>幻灯片 30</vt:lpstr>
      <vt:lpstr>幻灯片 31</vt:lpstr>
      <vt:lpstr>幻灯片 32</vt:lpstr>
      <vt:lpstr>幻灯片 33</vt:lpstr>
      <vt:lpstr>幻灯片 34</vt:lpstr>
      <vt:lpstr>幻灯片 35</vt:lpstr>
      <vt:lpstr>幻灯片 36</vt:lpstr>
      <vt:lpstr>幻灯片 37</vt:lpstr>
      <vt:lpstr>幻灯片 38</vt:lpstr>
      <vt:lpstr>幻灯片 39</vt:lpstr>
      <vt:lpstr>幻灯片 40</vt:lpstr>
      <vt:lpstr>幻灯片 41</vt:lpstr>
      <vt:lpstr>幻灯片 42</vt:lpstr>
      <vt:lpstr>四、个人所得税扣缴风险分析</vt:lpstr>
      <vt:lpstr>幻灯片 44</vt:lpstr>
      <vt:lpstr>劳务报酬个人所得税率表</vt:lpstr>
      <vt:lpstr>幻灯片 46</vt:lpstr>
      <vt:lpstr>幻灯片 47</vt:lpstr>
      <vt:lpstr>幻灯片 48</vt:lpstr>
      <vt:lpstr>幻灯片 49</vt:lpstr>
      <vt:lpstr>幻灯片 50</vt:lpstr>
      <vt:lpstr>幻灯片 51</vt:lpstr>
      <vt:lpstr>幻灯片 52</vt:lpstr>
      <vt:lpstr>幻灯片 53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Dell</dc:creator>
  <cp:lastModifiedBy>lenovo</cp:lastModifiedBy>
  <cp:revision>54</cp:revision>
  <dcterms:created xsi:type="dcterms:W3CDTF">2015-09-02T06:46:37Z</dcterms:created>
  <dcterms:modified xsi:type="dcterms:W3CDTF">2016-07-11T09:02:47Z</dcterms:modified>
</cp:coreProperties>
</file>