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56" r:id="rId3"/>
    <p:sldId id="392" r:id="rId4"/>
    <p:sldId id="257" r:id="rId5"/>
    <p:sldId id="258" r:id="rId6"/>
    <p:sldId id="259" r:id="rId7"/>
    <p:sldId id="260" r:id="rId9"/>
    <p:sldId id="261" r:id="rId10"/>
    <p:sldId id="262" r:id="rId11"/>
    <p:sldId id="263" r:id="rId12"/>
    <p:sldId id="268" r:id="rId13"/>
    <p:sldId id="264" r:id="rId14"/>
    <p:sldId id="265" r:id="rId15"/>
    <p:sldId id="366" r:id="rId16"/>
    <p:sldId id="266" r:id="rId17"/>
    <p:sldId id="267" r:id="rId18"/>
    <p:sldId id="269" r:id="rId19"/>
    <p:sldId id="367" r:id="rId20"/>
    <p:sldId id="270" r:id="rId21"/>
    <p:sldId id="368" r:id="rId22"/>
    <p:sldId id="369" r:id="rId23"/>
    <p:sldId id="271" r:id="rId24"/>
    <p:sldId id="272" r:id="rId25"/>
    <p:sldId id="273" r:id="rId26"/>
    <p:sldId id="370" r:id="rId27"/>
    <p:sldId id="274" r:id="rId28"/>
    <p:sldId id="275" r:id="rId29"/>
    <p:sldId id="371" r:id="rId30"/>
    <p:sldId id="276" r:id="rId31"/>
    <p:sldId id="393" r:id="rId32"/>
    <p:sldId id="279" r:id="rId33"/>
    <p:sldId id="280" r:id="rId34"/>
    <p:sldId id="281" r:id="rId35"/>
    <p:sldId id="282" r:id="rId36"/>
    <p:sldId id="283" r:id="rId37"/>
    <p:sldId id="284" r:id="rId38"/>
    <p:sldId id="285" r:id="rId39"/>
    <p:sldId id="394" r:id="rId40"/>
    <p:sldId id="286" r:id="rId41"/>
    <p:sldId id="287" r:id="rId42"/>
    <p:sldId id="288" r:id="rId43"/>
    <p:sldId id="291" r:id="rId44"/>
    <p:sldId id="289" r:id="rId45"/>
    <p:sldId id="290" r:id="rId46"/>
    <p:sldId id="277" r:id="rId47"/>
    <p:sldId id="278" r:id="rId48"/>
    <p:sldId id="292" r:id="rId49"/>
    <p:sldId id="293" r:id="rId50"/>
    <p:sldId id="294" r:id="rId51"/>
    <p:sldId id="295" r:id="rId52"/>
    <p:sldId id="296" r:id="rId53"/>
    <p:sldId id="297" r:id="rId54"/>
    <p:sldId id="298" r:id="rId55"/>
    <p:sldId id="299" r:id="rId56"/>
    <p:sldId id="372" r:id="rId57"/>
    <p:sldId id="373" r:id="rId58"/>
    <p:sldId id="300" r:id="rId59"/>
    <p:sldId id="301" r:id="rId60"/>
    <p:sldId id="303" r:id="rId61"/>
    <p:sldId id="302" r:id="rId62"/>
    <p:sldId id="304" r:id="rId63"/>
    <p:sldId id="305" r:id="rId64"/>
    <p:sldId id="306" r:id="rId65"/>
    <p:sldId id="307" r:id="rId66"/>
    <p:sldId id="308" r:id="rId67"/>
    <p:sldId id="309" r:id="rId68"/>
    <p:sldId id="310" r:id="rId69"/>
    <p:sldId id="311" r:id="rId70"/>
    <p:sldId id="312" r:id="rId71"/>
    <p:sldId id="313" r:id="rId72"/>
    <p:sldId id="314" r:id="rId73"/>
    <p:sldId id="315" r:id="rId74"/>
    <p:sldId id="316" r:id="rId75"/>
    <p:sldId id="317" r:id="rId76"/>
    <p:sldId id="318" r:id="rId77"/>
    <p:sldId id="321" r:id="rId78"/>
    <p:sldId id="322" r:id="rId79"/>
    <p:sldId id="323" r:id="rId80"/>
    <p:sldId id="324" r:id="rId81"/>
    <p:sldId id="327" r:id="rId82"/>
    <p:sldId id="328" r:id="rId83"/>
    <p:sldId id="329" r:id="rId84"/>
    <p:sldId id="330" r:id="rId85"/>
    <p:sldId id="331" r:id="rId86"/>
    <p:sldId id="332" r:id="rId87"/>
    <p:sldId id="333" r:id="rId88"/>
    <p:sldId id="334" r:id="rId89"/>
    <p:sldId id="337" r:id="rId90"/>
    <p:sldId id="339" r:id="rId91"/>
    <p:sldId id="342" r:id="rId92"/>
    <p:sldId id="343" r:id="rId93"/>
    <p:sldId id="344" r:id="rId94"/>
    <p:sldId id="345" r:id="rId95"/>
    <p:sldId id="346" r:id="rId96"/>
    <p:sldId id="347" r:id="rId97"/>
    <p:sldId id="348" r:id="rId98"/>
    <p:sldId id="349" r:id="rId99"/>
    <p:sldId id="350" r:id="rId100"/>
    <p:sldId id="351" r:id="rId101"/>
    <p:sldId id="353" r:id="rId102"/>
    <p:sldId id="352" r:id="rId103"/>
    <p:sldId id="354" r:id="rId104"/>
    <p:sldId id="355" r:id="rId105"/>
    <p:sldId id="356" r:id="rId106"/>
    <p:sldId id="358" r:id="rId107"/>
    <p:sldId id="359" r:id="rId108"/>
    <p:sldId id="360" r:id="rId109"/>
    <p:sldId id="361" r:id="rId110"/>
    <p:sldId id="363" r:id="rId111"/>
    <p:sldId id="362" r:id="rId112"/>
    <p:sldId id="364" r:id="rId113"/>
    <p:sldId id="365" r:id="rId114"/>
    <p:sldId id="374" r:id="rId115"/>
    <p:sldId id="395" r:id="rId116"/>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934" autoAdjust="0"/>
    <p:restoredTop sz="94660"/>
  </p:normalViewPr>
  <p:slideViewPr>
    <p:cSldViewPr>
      <p:cViewPr varScale="1">
        <p:scale>
          <a:sx n="152" d="100"/>
          <a:sy n="152" d="100"/>
        </p:scale>
        <p:origin x="-786" y="-90"/>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notesMaster" Target="notesMasters/notesMaster1.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9" Type="http://schemas.openxmlformats.org/officeDocument/2006/relationships/tableStyles" Target="tableStyles.xml"/><Relationship Id="rId118" Type="http://schemas.openxmlformats.org/officeDocument/2006/relationships/viewProps" Target="viewProps.xml"/><Relationship Id="rId117" Type="http://schemas.openxmlformats.org/officeDocument/2006/relationships/presProps" Target="presProps.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F77D6F-4BB4-47DE-9AD0-CA20D0FB0D12}"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FDCAC2-10A6-4E87-93B1-2B60D0165D2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FE9B90-DEDA-46B6-BEA3-43EA0713BD4F}" type="slidenum">
              <a:rPr lang="zh-CN" altLang="en-US" smtClean="0"/>
            </a:fld>
            <a:endParaRPr lang="en-US" altLang="zh-CN"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1DFE9B90-DEDA-46B6-BEA3-43EA0713BD4F}" type="slidenum">
              <a:rPr lang="zh-CN" altLang="en-US" smtClean="0"/>
            </a:fld>
            <a:endParaRPr lang="en-US" altLang="zh-CN"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1DFE9B90-DEDA-46B6-BEA3-43EA0713BD4F}" type="slidenum">
              <a:rPr lang="zh-CN" altLang="en-US" smtClean="0"/>
            </a:fld>
            <a:endParaRPr lang="en-US"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20"/>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dirty="0"/>
          </a:p>
        </p:txBody>
      </p:sp>
      <p:sp>
        <p:nvSpPr>
          <p:cNvPr id="4" name="日期占位符 3"/>
          <p:cNvSpPr>
            <a:spLocks noGrp="1"/>
          </p:cNvSpPr>
          <p:nvPr>
            <p:ph type="dt" sz="half" idx="10"/>
          </p:nvPr>
        </p:nvSpPr>
        <p:spPr/>
        <p:txBody>
          <a:bodyPr/>
          <a:lstStyle>
            <a:lvl1pPr>
              <a:defRPr/>
            </a:lvl1pPr>
          </a:lstStyle>
          <a:p>
            <a:fld id="{04FF36D2-D847-44C9-BAD9-017660307904}" type="datetimeFigureOut">
              <a:rPr lang="zh-CN" altLang="en-US" smtClean="0"/>
            </a:fld>
            <a:endParaRPr lang="zh-CN" altLang="en-US"/>
          </a:p>
        </p:txBody>
      </p:sp>
      <p:sp>
        <p:nvSpPr>
          <p:cNvPr id="5" name="页脚占位符 4"/>
          <p:cNvSpPr>
            <a:spLocks noGrp="1"/>
          </p:cNvSpPr>
          <p:nvPr>
            <p:ph type="ftr" sz="quarter" idx="11"/>
          </p:nvPr>
        </p:nvSpPr>
        <p:spPr>
          <a:xfrm>
            <a:off x="3124200" y="4960939"/>
            <a:ext cx="2895600" cy="274637"/>
          </a:xfrm>
        </p:spPr>
        <p:txBody>
          <a:bodyPr/>
          <a:lstStyle>
            <a:lvl1pPr>
              <a:defRPr dirty="0"/>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3B90F5A-9DC3-4583-B279-16B2E216CE93}"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04FF36D2-D847-44C9-BAD9-017660307904}"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3B90F5A-9DC3-4583-B279-16B2E216CE93}"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2"/>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2"/>
            <a:ext cx="6019800" cy="329088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04FF36D2-D847-44C9-BAD9-017660307904}"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3B90F5A-9DC3-4583-B279-16B2E216CE9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04FF36D2-D847-44C9-BAD9-017660307904}"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3B90F5A-9DC3-4583-B279-16B2E216CE9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fld id="{04FF36D2-D847-44C9-BAD9-017660307904}" type="datetimeFigureOut">
              <a:rPr lang="zh-CN" altLang="en-US" smtClean="0"/>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E3B90F5A-9DC3-4583-B279-16B2E216CE93}"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fld id="{04FF36D2-D847-44C9-BAD9-017660307904}" type="datetimeFigureOut">
              <a:rPr lang="zh-CN" altLang="en-US" smtClean="0"/>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E3B90F5A-9DC3-4583-B279-16B2E216CE93}"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fld id="{04FF36D2-D847-44C9-BAD9-017660307904}" type="datetimeFigureOut">
              <a:rPr lang="zh-CN" altLang="en-US" smtClean="0"/>
            </a:fld>
            <a:endParaRPr lang="zh-CN" altLang="en-US"/>
          </a:p>
        </p:txBody>
      </p:sp>
      <p:sp>
        <p:nvSpPr>
          <p:cNvPr id="8" name="页脚占位符 4"/>
          <p:cNvSpPr>
            <a:spLocks noGrp="1"/>
          </p:cNvSpPr>
          <p:nvPr>
            <p:ph type="ftr" sz="quarter" idx="11"/>
          </p:nvPr>
        </p:nvSpPr>
        <p:spPr/>
        <p:txBody>
          <a:bodyPr/>
          <a:lstStyle>
            <a:lvl1pPr>
              <a:defRPr/>
            </a:lvl1pPr>
          </a:lstStyle>
          <a:p>
            <a:endParaRPr lang="zh-CN" altLang="en-US"/>
          </a:p>
        </p:txBody>
      </p:sp>
      <p:sp>
        <p:nvSpPr>
          <p:cNvPr id="9" name="灯片编号占位符 5"/>
          <p:cNvSpPr>
            <a:spLocks noGrp="1"/>
          </p:cNvSpPr>
          <p:nvPr>
            <p:ph type="sldNum" sz="quarter" idx="12"/>
          </p:nvPr>
        </p:nvSpPr>
        <p:spPr/>
        <p:txBody>
          <a:bodyPr/>
          <a:lstStyle>
            <a:lvl1pPr>
              <a:defRPr/>
            </a:lvl1pPr>
          </a:lstStyle>
          <a:p>
            <a:fld id="{E3B90F5A-9DC3-4583-B279-16B2E216CE93}"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fld id="{04FF36D2-D847-44C9-BAD9-017660307904}" type="datetimeFigureOut">
              <a:rPr lang="zh-CN" altLang="en-US" smtClean="0"/>
            </a:fld>
            <a:endParaRPr lang="zh-CN" altLang="en-US"/>
          </a:p>
        </p:txBody>
      </p:sp>
      <p:sp>
        <p:nvSpPr>
          <p:cNvPr id="4" name="页脚占位符 4"/>
          <p:cNvSpPr>
            <a:spLocks noGrp="1"/>
          </p:cNvSpPr>
          <p:nvPr>
            <p:ph type="ftr" sz="quarter" idx="11"/>
          </p:nvPr>
        </p:nvSpPr>
        <p:spPr/>
        <p:txBody>
          <a:bodyPr/>
          <a:lstStyle>
            <a:lvl1pPr>
              <a:defRPr/>
            </a:lvl1pPr>
          </a:lstStyle>
          <a:p>
            <a:endParaRPr lang="zh-CN" altLang="en-US"/>
          </a:p>
        </p:txBody>
      </p:sp>
      <p:sp>
        <p:nvSpPr>
          <p:cNvPr id="5" name="灯片编号占位符 5"/>
          <p:cNvSpPr>
            <a:spLocks noGrp="1"/>
          </p:cNvSpPr>
          <p:nvPr>
            <p:ph type="sldNum" sz="quarter" idx="12"/>
          </p:nvPr>
        </p:nvSpPr>
        <p:spPr/>
        <p:txBody>
          <a:bodyPr/>
          <a:lstStyle>
            <a:lvl1pPr>
              <a:defRPr/>
            </a:lvl1pPr>
          </a:lstStyle>
          <a:p>
            <a:fld id="{E3B90F5A-9DC3-4583-B279-16B2E216CE93}"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fld id="{04FF36D2-D847-44C9-BAD9-017660307904}" type="datetimeFigureOut">
              <a:rPr lang="zh-CN" altLang="en-US" smtClean="0"/>
            </a:fld>
            <a:endParaRPr lang="zh-CN" altLang="en-US"/>
          </a:p>
        </p:txBody>
      </p:sp>
      <p:sp>
        <p:nvSpPr>
          <p:cNvPr id="3" name="页脚占位符 4"/>
          <p:cNvSpPr>
            <a:spLocks noGrp="1"/>
          </p:cNvSpPr>
          <p:nvPr>
            <p:ph type="ftr" sz="quarter" idx="11"/>
          </p:nvPr>
        </p:nvSpPr>
        <p:spPr/>
        <p:txBody>
          <a:bodyPr/>
          <a:lstStyle>
            <a:lvl1pPr>
              <a:defRPr/>
            </a:lvl1pPr>
          </a:lstStyle>
          <a:p>
            <a:endParaRPr lang="zh-CN" altLang="en-US"/>
          </a:p>
        </p:txBody>
      </p:sp>
      <p:sp>
        <p:nvSpPr>
          <p:cNvPr id="4" name="灯片编号占位符 5"/>
          <p:cNvSpPr>
            <a:spLocks noGrp="1"/>
          </p:cNvSpPr>
          <p:nvPr>
            <p:ph type="sldNum" sz="quarter" idx="12"/>
          </p:nvPr>
        </p:nvSpPr>
        <p:spPr/>
        <p:txBody>
          <a:bodyPr/>
          <a:lstStyle>
            <a:lvl1pPr>
              <a:defRPr/>
            </a:lvl1pPr>
          </a:lstStyle>
          <a:p>
            <a:fld id="{E3B90F5A-9DC3-4583-B279-16B2E216CE93}"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fld id="{04FF36D2-D847-44C9-BAD9-017660307904}" type="datetimeFigureOut">
              <a:rPr lang="zh-CN" altLang="en-US" smtClean="0"/>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E3B90F5A-9DC3-4583-B279-16B2E216CE93}"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3"/>
          <p:cNvSpPr>
            <a:spLocks noGrp="1"/>
          </p:cNvSpPr>
          <p:nvPr>
            <p:ph type="dt" sz="half" idx="10"/>
          </p:nvPr>
        </p:nvSpPr>
        <p:spPr/>
        <p:txBody>
          <a:bodyPr/>
          <a:lstStyle>
            <a:lvl1pPr>
              <a:defRPr/>
            </a:lvl1pPr>
          </a:lstStyle>
          <a:p>
            <a:fld id="{04FF36D2-D847-44C9-BAD9-017660307904}" type="datetimeFigureOut">
              <a:rPr lang="zh-CN" altLang="en-US" smtClean="0"/>
            </a:fld>
            <a:endParaRPr lang="zh-CN" altLang="en-US"/>
          </a:p>
        </p:txBody>
      </p:sp>
      <p:sp>
        <p:nvSpPr>
          <p:cNvPr id="6" name="页脚占位符 4"/>
          <p:cNvSpPr>
            <a:spLocks noGrp="1"/>
          </p:cNvSpPr>
          <p:nvPr>
            <p:ph type="ftr" sz="quarter" idx="11"/>
          </p:nvPr>
        </p:nvSpPr>
        <p:spPr/>
        <p:txBody>
          <a:bodyPr/>
          <a:lstStyle>
            <a:lvl1pPr>
              <a:defRPr/>
            </a:lvl1pPr>
          </a:lstStyle>
          <a:p>
            <a:endParaRPr lang="zh-CN" altLang="en-US"/>
          </a:p>
        </p:txBody>
      </p:sp>
      <p:sp>
        <p:nvSpPr>
          <p:cNvPr id="7" name="灯片编号占位符 5"/>
          <p:cNvSpPr>
            <a:spLocks noGrp="1"/>
          </p:cNvSpPr>
          <p:nvPr>
            <p:ph type="sldNum" sz="quarter" idx="12"/>
          </p:nvPr>
        </p:nvSpPr>
        <p:spPr/>
        <p:txBody>
          <a:bodyPr/>
          <a:lstStyle>
            <a:lvl1pPr>
              <a:defRPr/>
            </a:lvl1pPr>
          </a:lstStyle>
          <a:p>
            <a:fld id="{E3B90F5A-9DC3-4583-B279-16B2E216CE93}"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2.jpeg"/><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t="-1000" b="-1000"/>
          </a:stretch>
        </a:blip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06375"/>
            <a:ext cx="8229600" cy="857250"/>
          </a:xfrm>
          <a:prstGeom prst="rect">
            <a:avLst/>
          </a:prstGeom>
          <a:noFill/>
          <a:ln w="9525">
            <a:noFill/>
            <a:miter lim="800000"/>
          </a:ln>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457200" y="1200151"/>
            <a:ext cx="8229600" cy="3394075"/>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4" name="日期占位符 3"/>
          <p:cNvSpPr>
            <a:spLocks noGrp="1"/>
          </p:cNvSpPr>
          <p:nvPr>
            <p:ph type="dt" sz="half" idx="2"/>
          </p:nvPr>
        </p:nvSpPr>
        <p:spPr>
          <a:xfrm>
            <a:off x="457200" y="4767264"/>
            <a:ext cx="2133600" cy="274637"/>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fld id="{04FF36D2-D847-44C9-BAD9-017660307904}" type="datetimeFigureOut">
              <a:rPr lang="zh-CN" altLang="en-US" smtClean="0"/>
            </a:fld>
            <a:endParaRPr lang="zh-CN" altLang="en-US"/>
          </a:p>
        </p:txBody>
      </p:sp>
      <p:sp>
        <p:nvSpPr>
          <p:cNvPr id="5" name="页脚占位符 4"/>
          <p:cNvSpPr>
            <a:spLocks noGrp="1"/>
          </p:cNvSpPr>
          <p:nvPr>
            <p:ph type="ftr" sz="quarter" idx="3"/>
          </p:nvPr>
        </p:nvSpPr>
        <p:spPr>
          <a:xfrm>
            <a:off x="3124200" y="4767264"/>
            <a:ext cx="2895600" cy="274637"/>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endParaRPr lang="zh-CN" altLang="en-US"/>
          </a:p>
        </p:txBody>
      </p:sp>
      <p:sp>
        <p:nvSpPr>
          <p:cNvPr id="6" name="灯片编号占位符 5"/>
          <p:cNvSpPr>
            <a:spLocks noGrp="1"/>
          </p:cNvSpPr>
          <p:nvPr>
            <p:ph type="sldNum" sz="quarter" idx="4"/>
          </p:nvPr>
        </p:nvSpPr>
        <p:spPr>
          <a:xfrm>
            <a:off x="6553200" y="4767264"/>
            <a:ext cx="2133600" cy="274637"/>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fld id="{E3B90F5A-9DC3-4583-B279-16B2E216CE93}" type="slidenum">
              <a:rPr lang="zh-CN" altLang="en-US" smtClean="0"/>
            </a:fld>
            <a:endParaRPr lang="zh-CN" altLang="en-US"/>
          </a:p>
        </p:txBody>
      </p:sp>
      <p:pic>
        <p:nvPicPr>
          <p:cNvPr id="1031" name="图片 6"/>
          <p:cNvPicPr>
            <a:picLocks noChangeAspect="1"/>
          </p:cNvPicPr>
          <p:nvPr/>
        </p:nvPicPr>
        <p:blipFill>
          <a:blip r:embed="rId13" cstate="print"/>
          <a:srcRect/>
          <a:stretch>
            <a:fillRect/>
          </a:stretch>
        </p:blipFill>
        <p:spPr bwMode="auto">
          <a:xfrm>
            <a:off x="-36513" y="0"/>
            <a:ext cx="9251951" cy="51435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2pPr>
      <a:lvl3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3pPr>
      <a:lvl4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4pPr>
      <a:lvl5pPr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1"/>
          </a:solidFill>
          <a:latin typeface="Calibri" panose="020F0502020204030204" pitchFamily="34" charset="0"/>
          <a:ea typeface="宋体" panose="02010600030101010101" pitchFamily="2" charset="-122"/>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755576" y="987574"/>
            <a:ext cx="7920880" cy="707886"/>
          </a:xfrm>
          <a:prstGeom prst="rect">
            <a:avLst/>
          </a:prstGeom>
          <a:noFill/>
        </p:spPr>
        <p:txBody>
          <a:bodyPr wrap="square" rtlCol="0">
            <a:spAutoFit/>
          </a:bodyPr>
          <a:lstStyle/>
          <a:p>
            <a:r>
              <a:rPr lang="zh-CN" altLang="en-US" sz="3600" dirty="0" smtClean="0">
                <a:latin typeface="楷体" panose="02010609060101010101" pitchFamily="49" charset="-122"/>
                <a:ea typeface="楷体" panose="02010609060101010101" pitchFamily="49" charset="-122"/>
              </a:rPr>
              <a:t>         </a:t>
            </a:r>
            <a:r>
              <a:rPr lang="zh-CN" altLang="en-US" sz="4000" dirty="0" smtClean="0">
                <a:latin typeface="楷体" panose="02010609060101010101" pitchFamily="49" charset="-122"/>
                <a:ea typeface="楷体" panose="02010609060101010101" pitchFamily="49" charset="-122"/>
              </a:rPr>
              <a:t>房地产</a:t>
            </a:r>
            <a:r>
              <a:rPr lang="zh-CN" altLang="en-US" sz="4000" dirty="0">
                <a:latin typeface="楷体" panose="02010609060101010101" pitchFamily="49" charset="-122"/>
                <a:ea typeface="楷体" panose="02010609060101010101" pitchFamily="49" charset="-122"/>
              </a:rPr>
              <a:t>建安</a:t>
            </a:r>
            <a:r>
              <a:rPr lang="zh-CN" altLang="en-US" sz="4000" dirty="0" smtClean="0">
                <a:latin typeface="楷体" panose="02010609060101010101" pitchFamily="49" charset="-122"/>
                <a:ea typeface="楷体" panose="02010609060101010101" pitchFamily="49" charset="-122"/>
              </a:rPr>
              <a:t>企业</a:t>
            </a:r>
            <a:endParaRPr lang="zh-CN" altLang="en-US" sz="4000" dirty="0">
              <a:latin typeface="楷体" panose="02010609060101010101" pitchFamily="49" charset="-122"/>
              <a:ea typeface="楷体" panose="02010609060101010101" pitchFamily="49" charset="-122"/>
            </a:endParaRPr>
          </a:p>
        </p:txBody>
      </p:sp>
      <p:sp>
        <p:nvSpPr>
          <p:cNvPr id="5" name="文本框 4"/>
          <p:cNvSpPr txBox="1"/>
          <p:nvPr/>
        </p:nvSpPr>
        <p:spPr>
          <a:xfrm>
            <a:off x="755576" y="1923678"/>
            <a:ext cx="7920880" cy="984885"/>
          </a:xfrm>
          <a:prstGeom prst="rect">
            <a:avLst/>
          </a:prstGeom>
          <a:noFill/>
        </p:spPr>
        <p:txBody>
          <a:bodyPr wrap="square" rtlCol="0">
            <a:spAutoFit/>
          </a:bodyPr>
          <a:lstStyle/>
          <a:p>
            <a:r>
              <a:rPr lang="zh-CN" altLang="en-US" sz="3600" dirty="0" smtClean="0">
                <a:latin typeface="楷体" panose="02010609060101010101" pitchFamily="49" charset="-122"/>
                <a:ea typeface="楷体" panose="02010609060101010101" pitchFamily="49" charset="-122"/>
              </a:rPr>
              <a:t>    </a:t>
            </a:r>
            <a:r>
              <a:rPr lang="zh-CN" altLang="en-US" sz="4000" dirty="0" smtClean="0">
                <a:latin typeface="楷体" panose="02010609060101010101" pitchFamily="49" charset="-122"/>
                <a:ea typeface="楷体" panose="02010609060101010101" pitchFamily="49" charset="-122"/>
              </a:rPr>
              <a:t>新</a:t>
            </a:r>
            <a:r>
              <a:rPr lang="zh-CN" altLang="en-US" sz="4000" dirty="0">
                <a:latin typeface="楷体" panose="02010609060101010101" pitchFamily="49" charset="-122"/>
                <a:ea typeface="楷体" panose="02010609060101010101" pitchFamily="49" charset="-122"/>
              </a:rPr>
              <a:t>增值税会计处理实务讲解</a:t>
            </a:r>
            <a:endParaRPr lang="zh-CN" altLang="en-US" sz="4000" dirty="0">
              <a:latin typeface="楷体" panose="02010609060101010101" pitchFamily="49" charset="-122"/>
              <a:ea typeface="楷体" panose="02010609060101010101" pitchFamily="49" charset="-122"/>
            </a:endParaRPr>
          </a:p>
          <a:p>
            <a:endParaRPr lang="zh-CN" altLang="en-US" dirty="0"/>
          </a:p>
        </p:txBody>
      </p:sp>
      <p:sp>
        <p:nvSpPr>
          <p:cNvPr id="6" name="文本框 5"/>
          <p:cNvSpPr txBox="1"/>
          <p:nvPr/>
        </p:nvSpPr>
        <p:spPr>
          <a:xfrm>
            <a:off x="3419872" y="3147814"/>
            <a:ext cx="2376264" cy="523220"/>
          </a:xfrm>
          <a:prstGeom prst="rect">
            <a:avLst/>
          </a:prstGeom>
          <a:noFill/>
        </p:spPr>
        <p:txBody>
          <a:bodyPr wrap="square" rtlCol="0">
            <a:spAutoFit/>
          </a:bodyPr>
          <a:lstStyle/>
          <a:p>
            <a:r>
              <a:rPr lang="zh-CN" altLang="en-US" sz="2400" dirty="0" smtClean="0">
                <a:latin typeface="华文行楷" panose="02010800040101010101" pitchFamily="2" charset="-122"/>
                <a:ea typeface="华文行楷" panose="02010800040101010101" pitchFamily="2" charset="-122"/>
              </a:rPr>
              <a:t>   </a:t>
            </a:r>
            <a:r>
              <a:rPr lang="zh-CN" altLang="en-US" sz="2800" dirty="0" smtClean="0">
                <a:latin typeface="华文行楷" panose="02010800040101010101" pitchFamily="2" charset="-122"/>
                <a:ea typeface="华文行楷" panose="02010800040101010101" pitchFamily="2" charset="-122"/>
              </a:rPr>
              <a:t>刘玉章</a:t>
            </a:r>
            <a:endParaRPr lang="zh-CN" altLang="en-US" sz="2800" dirty="0">
              <a:latin typeface="华文行楷" panose="02010800040101010101" pitchFamily="2" charset="-122"/>
              <a:ea typeface="华文行楷" panose="02010800040101010101" pitchFamily="2"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467544" y="627534"/>
            <a:ext cx="8352928" cy="1938992"/>
          </a:xfrm>
          <a:prstGeom prst="rect">
            <a:avLst/>
          </a:prstGeom>
          <a:noFill/>
        </p:spPr>
        <p:txBody>
          <a:bodyPr wrap="square" rtlCol="0">
            <a:spAutoFit/>
          </a:bodyPr>
          <a:lstStyle/>
          <a:p>
            <a:pPr>
              <a:lnSpc>
                <a:spcPct val="150000"/>
              </a:lnSpc>
            </a:pPr>
            <a:r>
              <a:rPr lang="en-US" altLang="zh-CN" sz="2000" b="1" dirty="0" smtClean="0">
                <a:latin typeface="宋体" panose="02010600030101010101" pitchFamily="2" charset="-122"/>
              </a:rPr>
              <a:t>    3</a:t>
            </a:r>
            <a:r>
              <a:rPr lang="zh-CN" altLang="en-US" sz="2000" b="1" dirty="0">
                <a:latin typeface="宋体" panose="02010600030101010101" pitchFamily="2" charset="-122"/>
              </a:rPr>
              <a:t>、“预交增值税”明细科目，核算一般纳税人转让不动产、提供不动产经营租赁服务、提供建筑服务、采用预收款方式销售自行开发的房地产项目等，以及其他按现行增值税制度规定应预缴的增值税额。 </a:t>
            </a:r>
            <a:endParaRPr lang="zh-CN" altLang="en-US" sz="2000" b="1" dirty="0">
              <a:latin typeface="宋体" panose="02010600030101010101" pitchFamily="2" charset="-122"/>
            </a:endParaRPr>
          </a:p>
          <a:p>
            <a:pPr>
              <a:lnSpc>
                <a:spcPct val="150000"/>
              </a:lnSpc>
            </a:pPr>
            <a:r>
              <a:rPr lang="en-US" altLang="zh-CN" sz="2000" dirty="0" smtClean="0"/>
              <a:t>  </a:t>
            </a:r>
            <a:endParaRPr lang="zh-CN" altLang="en-US" sz="2000" dirty="0"/>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83568" y="627534"/>
            <a:ext cx="8064896" cy="4247317"/>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a:t>
            </a:r>
            <a:r>
              <a:rPr lang="zh-CN" altLang="en-US" sz="2000" b="1" dirty="0">
                <a:latin typeface="宋体" panose="02010600030101010101" pitchFamily="2" charset="-122"/>
              </a:rPr>
              <a:t>一）增值税纳税人</a:t>
            </a:r>
            <a:r>
              <a:rPr lang="en-US" altLang="zh-CN" sz="2000" b="1" dirty="0">
                <a:latin typeface="宋体" panose="02010600030101010101" pitchFamily="2" charset="-122"/>
              </a:rPr>
              <a:t>2011</a:t>
            </a:r>
            <a:r>
              <a:rPr lang="zh-CN" altLang="en-US" sz="2000" b="1" dirty="0">
                <a:latin typeface="宋体" panose="02010600030101010101" pitchFamily="2" charset="-122"/>
              </a:rPr>
              <a:t>年</a:t>
            </a:r>
            <a:r>
              <a:rPr lang="en-US" altLang="zh-CN" sz="2000" b="1" dirty="0">
                <a:latin typeface="宋体" panose="02010600030101010101" pitchFamily="2" charset="-122"/>
              </a:rPr>
              <a:t>12</a:t>
            </a:r>
            <a:r>
              <a:rPr lang="zh-CN" altLang="en-US" sz="2000" b="1" dirty="0">
                <a:latin typeface="宋体" panose="02010600030101010101" pitchFamily="2" charset="-122"/>
              </a:rPr>
              <a:t>月</a:t>
            </a:r>
            <a:r>
              <a:rPr lang="en-US" altLang="zh-CN" sz="2000" b="1" dirty="0">
                <a:latin typeface="宋体" panose="02010600030101010101" pitchFamily="2" charset="-122"/>
              </a:rPr>
              <a:t>1</a:t>
            </a:r>
            <a:r>
              <a:rPr lang="zh-CN" altLang="en-US" sz="2000" b="1" dirty="0">
                <a:latin typeface="宋体" panose="02010600030101010101" pitchFamily="2" charset="-122"/>
              </a:rPr>
              <a:t>日（</a:t>
            </a:r>
            <a:r>
              <a:rPr lang="zh-CN" altLang="en-US" sz="2000" b="1" dirty="0" smtClean="0">
                <a:latin typeface="宋体" panose="02010600030101010101" pitchFamily="2" charset="-122"/>
              </a:rPr>
              <a:t>含）</a:t>
            </a:r>
            <a:r>
              <a:rPr lang="zh-CN" altLang="en-US" sz="2000" b="1" dirty="0">
                <a:latin typeface="宋体" panose="02010600030101010101" pitchFamily="2" charset="-122"/>
              </a:rPr>
              <a:t>以后初次购买增值税税控系统专用设备</a:t>
            </a:r>
            <a:r>
              <a:rPr lang="en-US" altLang="zh-CN" sz="2000" b="1" dirty="0">
                <a:latin typeface="宋体" panose="02010600030101010101" pitchFamily="2" charset="-122"/>
              </a:rPr>
              <a:t>(</a:t>
            </a:r>
            <a:r>
              <a:rPr lang="zh-CN" altLang="en-US" sz="2000" b="1" dirty="0">
                <a:latin typeface="宋体" panose="02010600030101010101" pitchFamily="2" charset="-122"/>
              </a:rPr>
              <a:t>包括分开票机</a:t>
            </a:r>
            <a:r>
              <a:rPr lang="en-US" altLang="zh-CN" sz="2000" b="1" dirty="0">
                <a:latin typeface="宋体" panose="02010600030101010101" pitchFamily="2" charset="-122"/>
              </a:rPr>
              <a:t>)</a:t>
            </a:r>
            <a:r>
              <a:rPr lang="zh-CN" altLang="en-US" sz="2000" b="1" dirty="0">
                <a:latin typeface="宋体" panose="02010600030101010101" pitchFamily="2" charset="-122"/>
              </a:rPr>
              <a:t>支付的费用，可凭购买增值税税控系统专用设备取得的增值税专用发票，在增值税应纳税额中全额抵减（抵减额为价税合计额），不足抵减的可结转下期继续抵减。</a:t>
            </a:r>
            <a:r>
              <a:rPr lang="en-US" altLang="zh-CN" sz="2000" b="1" dirty="0" smtClean="0">
                <a:latin typeface="宋体" panose="02010600030101010101" pitchFamily="2" charset="-122"/>
                <a:ea typeface="宋体" panose="02010600030101010101" pitchFamily="2" charset="-122"/>
              </a:rPr>
              <a:t>  </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zh-CN" altLang="en-US" sz="2000" b="1" dirty="0">
                <a:latin typeface="宋体" panose="02010600030101010101" pitchFamily="2" charset="-122"/>
              </a:rPr>
              <a:t>二）增值税纳税人</a:t>
            </a:r>
            <a:r>
              <a:rPr lang="en-US" altLang="zh-CN" sz="2000" b="1" dirty="0">
                <a:latin typeface="宋体" panose="02010600030101010101" pitchFamily="2" charset="-122"/>
              </a:rPr>
              <a:t>2011</a:t>
            </a:r>
            <a:r>
              <a:rPr lang="zh-CN" altLang="en-US" sz="2000" b="1" dirty="0">
                <a:latin typeface="宋体" panose="02010600030101010101" pitchFamily="2" charset="-122"/>
              </a:rPr>
              <a:t>年</a:t>
            </a:r>
            <a:r>
              <a:rPr lang="en-US" altLang="zh-CN" sz="2000" b="1" dirty="0">
                <a:latin typeface="宋体" panose="02010600030101010101" pitchFamily="2" charset="-122"/>
              </a:rPr>
              <a:t>12</a:t>
            </a:r>
            <a:r>
              <a:rPr lang="zh-CN" altLang="en-US" sz="2000" b="1" dirty="0">
                <a:latin typeface="宋体" panose="02010600030101010101" pitchFamily="2" charset="-122"/>
              </a:rPr>
              <a:t>月</a:t>
            </a:r>
            <a:r>
              <a:rPr lang="en-US" altLang="zh-CN" sz="2000" b="1" dirty="0">
                <a:latin typeface="宋体" panose="02010600030101010101" pitchFamily="2" charset="-122"/>
              </a:rPr>
              <a:t>1</a:t>
            </a:r>
            <a:r>
              <a:rPr lang="zh-CN" altLang="en-US" sz="2000" b="1" dirty="0">
                <a:latin typeface="宋体" panose="02010600030101010101" pitchFamily="2" charset="-122"/>
              </a:rPr>
              <a:t>日以后缴纳的技术维护费</a:t>
            </a:r>
            <a:r>
              <a:rPr lang="en-US" altLang="zh-CN" sz="2000" b="1" dirty="0">
                <a:latin typeface="宋体" panose="02010600030101010101" pitchFamily="2" charset="-122"/>
              </a:rPr>
              <a:t>(</a:t>
            </a:r>
            <a:r>
              <a:rPr lang="zh-CN" altLang="en-US" sz="2000" b="1" dirty="0">
                <a:latin typeface="宋体" panose="02010600030101010101" pitchFamily="2" charset="-122"/>
              </a:rPr>
              <a:t>不含补缴的</a:t>
            </a:r>
            <a:r>
              <a:rPr lang="en-US" altLang="zh-CN" sz="2000" b="1" dirty="0">
                <a:latin typeface="宋体" panose="02010600030101010101" pitchFamily="2" charset="-122"/>
              </a:rPr>
              <a:t>2011</a:t>
            </a:r>
            <a:r>
              <a:rPr lang="zh-CN" altLang="en-US" sz="2000" b="1" dirty="0">
                <a:latin typeface="宋体" panose="02010600030101010101" pitchFamily="2" charset="-122"/>
              </a:rPr>
              <a:t>年</a:t>
            </a:r>
            <a:r>
              <a:rPr lang="en-US" altLang="zh-CN" sz="2000" b="1" dirty="0">
                <a:latin typeface="宋体" panose="02010600030101010101" pitchFamily="2" charset="-122"/>
              </a:rPr>
              <a:t>11</a:t>
            </a:r>
            <a:r>
              <a:rPr lang="zh-CN" altLang="en-US" sz="2000" b="1" dirty="0">
                <a:latin typeface="宋体" panose="02010600030101010101" pitchFamily="2" charset="-122"/>
              </a:rPr>
              <a:t>月</a:t>
            </a:r>
            <a:r>
              <a:rPr lang="en-US" altLang="zh-CN" sz="2000" b="1" dirty="0">
                <a:latin typeface="宋体" panose="02010600030101010101" pitchFamily="2" charset="-122"/>
              </a:rPr>
              <a:t>30</a:t>
            </a:r>
            <a:r>
              <a:rPr lang="zh-CN" altLang="en-US" sz="2000" b="1" dirty="0">
                <a:latin typeface="宋体" panose="02010600030101010101" pitchFamily="2" charset="-122"/>
              </a:rPr>
              <a:t>日以前的技术维护费</a:t>
            </a:r>
            <a:r>
              <a:rPr lang="en-US" altLang="zh-CN" sz="2000" b="1" dirty="0">
                <a:latin typeface="宋体" panose="02010600030101010101" pitchFamily="2" charset="-122"/>
              </a:rPr>
              <a:t>)</a:t>
            </a:r>
            <a:r>
              <a:rPr lang="zh-CN" altLang="en-US" sz="2000" b="1" dirty="0">
                <a:latin typeface="宋体" panose="02010600030101010101" pitchFamily="2" charset="-122"/>
              </a:rPr>
              <a:t>，可凭技术维护服务单位开具的技术维护费发票，在增值税应纳税额中全额抵减，不足抵减的可结转下期继续抵减</a:t>
            </a:r>
            <a:r>
              <a:rPr lang="zh-CN" altLang="en-US" sz="2000" b="1" dirty="0" smtClean="0">
                <a:latin typeface="宋体" panose="02010600030101010101" pitchFamily="2" charset="-122"/>
              </a:rPr>
              <a:t>。</a:t>
            </a:r>
            <a:r>
              <a:rPr lang="en-US" altLang="zh-CN" sz="2000" b="1" dirty="0" smtClean="0">
                <a:latin typeface="宋体" panose="02010600030101010101" pitchFamily="2" charset="-122"/>
              </a:rPr>
              <a:t>   </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755576" y="699542"/>
            <a:ext cx="7704856" cy="943528"/>
          </a:xfrm>
          <a:prstGeom prst="rect">
            <a:avLst/>
          </a:prstGeom>
          <a:noFill/>
        </p:spPr>
        <p:txBody>
          <a:bodyPr wrap="square" rtlCol="0">
            <a:spAutoFit/>
          </a:bodyPr>
          <a:lstStyle/>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a:latin typeface="宋体" panose="02010600030101010101" pitchFamily="2" charset="-122"/>
                <a:ea typeface="宋体" panose="02010600030101010101" pitchFamily="2" charset="-122"/>
              </a:rPr>
              <a:t>借：应交税费</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应交增值税（减免税款</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贷：管理费用</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755576" y="627534"/>
            <a:ext cx="7848872" cy="4247317"/>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第九讲    </a:t>
            </a:r>
            <a:r>
              <a:rPr lang="zh-CN" altLang="zh-CN" sz="2000" b="1" dirty="0" smtClean="0"/>
              <a:t>增值税</a:t>
            </a:r>
            <a:r>
              <a:rPr lang="zh-CN" altLang="zh-CN" sz="2000" b="1" dirty="0"/>
              <a:t>期末留抵税额的账务</a:t>
            </a:r>
            <a:r>
              <a:rPr lang="zh-CN" altLang="zh-CN" sz="2000" b="1" dirty="0" smtClean="0"/>
              <a:t>处理</a:t>
            </a:r>
            <a:endParaRPr lang="en-US" altLang="zh-CN" sz="2000" b="1" dirty="0" smtClean="0"/>
          </a:p>
          <a:p>
            <a:pPr>
              <a:lnSpc>
                <a:spcPct val="150000"/>
              </a:lnSpc>
            </a:pPr>
            <a:r>
              <a:rPr lang="en-US" altLang="zh-CN" sz="2000" b="1" dirty="0"/>
              <a:t> </a:t>
            </a:r>
            <a:r>
              <a:rPr lang="en-US" altLang="zh-CN" sz="2000" b="1" dirty="0" smtClean="0"/>
              <a:t>        </a:t>
            </a:r>
            <a:r>
              <a:rPr lang="zh-CN" altLang="en-US" sz="2000" b="1" dirty="0" smtClean="0">
                <a:latin typeface="宋体" panose="02010600030101010101" pitchFamily="2" charset="-122"/>
                <a:ea typeface="宋体" panose="02010600030101010101" pitchFamily="2" charset="-122"/>
              </a:rPr>
              <a:t>会计</a:t>
            </a:r>
            <a:r>
              <a:rPr lang="zh-CN" altLang="en-US" sz="2000" b="1" dirty="0">
                <a:latin typeface="宋体" panose="02010600030101010101" pitchFamily="2" charset="-122"/>
                <a:ea typeface="宋体" panose="02010600030101010101" pitchFamily="2" charset="-122"/>
              </a:rPr>
              <a:t>处理规定：纳入营改增试点当月月初，原增值税一般纳税人应按不得从销售服务、无形资产或不动产的销项税额中抵扣的增值税留抵税额，借记“应交税费</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增值税留抵税额”科目，贷记“应交税费</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应交增值税（进项税额转出）”科目</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待</a:t>
            </a:r>
            <a:r>
              <a:rPr lang="zh-CN" altLang="en-US" sz="2000" b="1" dirty="0">
                <a:latin typeface="宋体" panose="02010600030101010101" pitchFamily="2" charset="-122"/>
                <a:ea typeface="宋体" panose="02010600030101010101" pitchFamily="2" charset="-122"/>
              </a:rPr>
              <a:t>以后期间允许抵扣时，按允许抵扣的金额，借记“应交税费</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应交增值税（进项税额）”科目，贷记“应交税费</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增值税留抵税额”科目。</a:t>
            </a:r>
            <a:endParaRPr lang="en-US" altLang="zh-CN" sz="2000" b="1" dirty="0" smtClean="0">
              <a:latin typeface="宋体" panose="02010600030101010101" pitchFamily="2" charset="-122"/>
              <a:ea typeface="宋体" panose="02010600030101010101" pitchFamily="2" charset="-122"/>
            </a:endParaRPr>
          </a:p>
          <a:p>
            <a:pPr>
              <a:lnSpc>
                <a:spcPct val="150000"/>
              </a:lnSpc>
            </a:pPr>
            <a:endParaRPr lang="en-US" altLang="zh-CN" sz="2000" b="1" dirty="0" smtClean="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323528" y="627534"/>
            <a:ext cx="8496944" cy="4247317"/>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财税</a:t>
            </a:r>
            <a:r>
              <a:rPr lang="en-US" altLang="zh-CN" sz="2000" b="1" dirty="0" smtClean="0">
                <a:latin typeface="宋体" panose="02010600030101010101" pitchFamily="2" charset="-122"/>
                <a:ea typeface="宋体" panose="02010600030101010101" pitchFamily="2" charset="-122"/>
              </a:rPr>
              <a:t>[2016]36</a:t>
            </a:r>
            <a:r>
              <a:rPr lang="zh-CN" altLang="en-US" sz="2000" b="1" dirty="0" smtClean="0">
                <a:latin typeface="宋体" panose="02010600030101010101" pitchFamily="2" charset="-122"/>
                <a:ea typeface="宋体" panose="02010600030101010101" pitchFamily="2" charset="-122"/>
              </a:rPr>
              <a:t>号 附件</a:t>
            </a:r>
            <a:r>
              <a:rPr lang="en-US" altLang="zh-CN" sz="2000" b="1" dirty="0" smtClean="0">
                <a:latin typeface="宋体" panose="02010600030101010101" pitchFamily="2" charset="-122"/>
                <a:ea typeface="宋体" panose="02010600030101010101" pitchFamily="2" charset="-122"/>
              </a:rPr>
              <a:t>2《</a:t>
            </a:r>
            <a:r>
              <a:rPr lang="zh-CN" altLang="en-US" sz="2000" b="1" dirty="0" smtClean="0">
                <a:latin typeface="宋体" panose="02010600030101010101" pitchFamily="2" charset="-122"/>
                <a:ea typeface="宋体" panose="02010600030101010101" pitchFamily="2" charset="-122"/>
              </a:rPr>
              <a:t>有关事项的规定</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第二条第（</a:t>
            </a:r>
            <a:r>
              <a:rPr lang="zh-CN" altLang="en-US" sz="2000" b="1" dirty="0">
                <a:latin typeface="宋体" panose="02010600030101010101" pitchFamily="2" charset="-122"/>
                <a:ea typeface="宋体" panose="02010600030101010101" pitchFamily="2" charset="-122"/>
              </a:rPr>
              <a:t>二</a:t>
            </a:r>
            <a:r>
              <a:rPr lang="zh-CN" altLang="en-US" sz="2000" b="1" dirty="0" smtClean="0">
                <a:latin typeface="宋体" panose="02010600030101010101" pitchFamily="2" charset="-122"/>
                <a:ea typeface="宋体" panose="02010600030101010101" pitchFamily="2" charset="-122"/>
              </a:rPr>
              <a:t>）项规定、</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rPr>
              <a:t>   原</a:t>
            </a:r>
            <a:r>
              <a:rPr lang="zh-CN" altLang="en-US" sz="2000" b="1" dirty="0">
                <a:latin typeface="宋体" panose="02010600030101010101" pitchFamily="2" charset="-122"/>
              </a:rPr>
              <a:t>增值税一般纳税人兼有销售服务、无形资产或者不动产的，截止到纳入营改增试点之日前的增值税期末留抵税额，不得从销售服务、无形资产或者不动产的销项税额中抵扣</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zh-CN" altLang="en-US" sz="2000" b="1" dirty="0" smtClean="0">
                <a:latin typeface="宋体" panose="02010600030101010101" pitchFamily="2" charset="-122"/>
              </a:rPr>
              <a:t>    解读：原增值税纳税人的应纳</a:t>
            </a:r>
            <a:r>
              <a:rPr lang="zh-CN" altLang="en-US" sz="2000" b="1" dirty="0">
                <a:latin typeface="宋体" panose="02010600030101010101" pitchFamily="2" charset="-122"/>
              </a:rPr>
              <a:t>增值</a:t>
            </a:r>
            <a:r>
              <a:rPr lang="zh-CN" altLang="en-US" sz="2000" b="1" dirty="0" smtClean="0">
                <a:latin typeface="宋体" panose="02010600030101010101" pitchFamily="2" charset="-122"/>
              </a:rPr>
              <a:t>税额可称为货物</a:t>
            </a:r>
            <a:r>
              <a:rPr lang="zh-CN" altLang="en-US" sz="2000" b="1" dirty="0">
                <a:latin typeface="宋体" panose="02010600030101010101" pitchFamily="2" charset="-122"/>
              </a:rPr>
              <a:t>和劳务税额（简称“货劳税额”</a:t>
            </a:r>
            <a:r>
              <a:rPr lang="zh-CN" altLang="en-US" sz="2000" b="1" dirty="0" smtClean="0">
                <a:latin typeface="宋体" panose="02010600030101010101" pitchFamily="2" charset="-122"/>
              </a:rPr>
              <a:t>），营改增的纳税人的应纳税额称为应</a:t>
            </a:r>
            <a:r>
              <a:rPr lang="zh-CN" altLang="en-US" sz="2000" b="1" dirty="0">
                <a:latin typeface="宋体" panose="02010600030101010101" pitchFamily="2" charset="-122"/>
              </a:rPr>
              <a:t>税服务税额（简称“服务税额”）</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营改增前“混合销售</a:t>
            </a:r>
            <a:r>
              <a:rPr lang="en-US" altLang="zh-CN" sz="2000" b="1" dirty="0" smtClean="0">
                <a:latin typeface="宋体" panose="02010600030101010101" pitchFamily="2" charset="-122"/>
              </a:rPr>
              <a:t>”</a:t>
            </a:r>
            <a:r>
              <a:rPr lang="zh-CN" altLang="en-US" sz="2000" b="1" dirty="0" smtClean="0">
                <a:latin typeface="宋体" panose="02010600030101010101" pitchFamily="2" charset="-122"/>
              </a:rPr>
              <a:t>    营改增后“兼营业务”</a:t>
            </a:r>
            <a:r>
              <a:rPr lang="en-US" altLang="zh-CN" sz="2000" b="1" dirty="0" smtClean="0">
                <a:latin typeface="宋体" panose="02010600030101010101" pitchFamily="2" charset="-122"/>
              </a:rPr>
              <a:t>——</a:t>
            </a:r>
            <a:r>
              <a:rPr lang="zh-CN" altLang="en-US" sz="2000" b="1" dirty="0" smtClean="0">
                <a:latin typeface="宋体" panose="02010600030101010101" pitchFamily="2" charset="-122"/>
              </a:rPr>
              <a:t>处理方法有</a:t>
            </a:r>
            <a:r>
              <a:rPr lang="en-US" altLang="zh-CN" sz="2000" b="1" dirty="0" smtClean="0">
                <a:latin typeface="宋体" panose="02010600030101010101" pitchFamily="2" charset="-122"/>
              </a:rPr>
              <a:t>2</a:t>
            </a:r>
            <a:r>
              <a:rPr lang="zh-CN" altLang="en-US" sz="2000" b="1" dirty="0" smtClean="0">
                <a:latin typeface="宋体" panose="02010600030101010101" pitchFamily="2" charset="-122"/>
              </a:rPr>
              <a:t>：</a:t>
            </a:r>
            <a:endParaRPr lang="zh-CN" altLang="en-US" sz="2000" b="1" dirty="0">
              <a:latin typeface="宋体" panose="02010600030101010101" pitchFamily="2" charset="-122"/>
            </a:endParaRPr>
          </a:p>
          <a:p>
            <a:pPr>
              <a:lnSpc>
                <a:spcPct val="150000"/>
              </a:lnSpc>
            </a:pPr>
            <a:endParaRPr lang="zh-CN" altLang="en-US" sz="2000" dirty="0"/>
          </a:p>
        </p:txBody>
      </p:sp>
      <p:cxnSp>
        <p:nvCxnSpPr>
          <p:cNvPr id="4" name="直接箭头连接符 3"/>
          <p:cNvCxnSpPr/>
          <p:nvPr/>
        </p:nvCxnSpPr>
        <p:spPr>
          <a:xfrm>
            <a:off x="3203848" y="4083918"/>
            <a:ext cx="13740" cy="3432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直接箭头连接符 5"/>
          <p:cNvCxnSpPr/>
          <p:nvPr/>
        </p:nvCxnSpPr>
        <p:spPr>
          <a:xfrm>
            <a:off x="3203848" y="4118238"/>
            <a:ext cx="648072" cy="0"/>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7522" name="TextBox 1"/>
          <p:cNvSpPr txBox="1">
            <a:spLocks noChangeArrowheads="1"/>
          </p:cNvSpPr>
          <p:nvPr/>
        </p:nvSpPr>
        <p:spPr bwMode="auto">
          <a:xfrm>
            <a:off x="0" y="771550"/>
            <a:ext cx="8892480" cy="3927229"/>
          </a:xfrm>
          <a:prstGeom prst="rect">
            <a:avLst/>
          </a:prstGeom>
          <a:noFill/>
          <a:ln w="9525">
            <a:noFill/>
            <a:miter lim="800000"/>
          </a:ln>
        </p:spPr>
        <p:txBody>
          <a:bodyPr wrap="square">
            <a:spAutoFit/>
          </a:bodyPr>
          <a:lstStyle/>
          <a:p>
            <a:pPr>
              <a:lnSpc>
                <a:spcPct val="140000"/>
              </a:lnSpc>
            </a:pPr>
            <a:r>
              <a:rPr lang="zh-CN" altLang="en-US" sz="2000" b="1" dirty="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例</a:t>
            </a:r>
            <a:r>
              <a:rPr lang="en-US" altLang="zh-CN" sz="2000" b="1" dirty="0" smtClean="0">
                <a:latin typeface="宋体" panose="02010600030101010101" pitchFamily="2" charset="-122"/>
                <a:ea typeface="宋体" panose="02010600030101010101" pitchFamily="2" charset="-122"/>
              </a:rPr>
              <a:t>9—1</a:t>
            </a:r>
            <a:r>
              <a:rPr lang="zh-CN" altLang="en-US" sz="2000" b="1" dirty="0" smtClean="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某市甲铝合金门窗公司</a:t>
            </a:r>
            <a:r>
              <a:rPr lang="zh-CN" altLang="en-US" sz="2000" b="1" dirty="0" smtClean="0">
                <a:latin typeface="宋体" panose="02010600030101010101" pitchFamily="2" charset="-122"/>
                <a:ea typeface="宋体" panose="02010600030101010101" pitchFamily="2" charset="-122"/>
              </a:rPr>
              <a:t>属于原增值税</a:t>
            </a:r>
            <a:r>
              <a:rPr lang="zh-CN" altLang="en-US" sz="2000" b="1" dirty="0">
                <a:latin typeface="宋体" panose="02010600030101010101" pitchFamily="2" charset="-122"/>
                <a:ea typeface="宋体" panose="02010600030101010101" pitchFamily="2" charset="-122"/>
              </a:rPr>
              <a:t>一般纳税人，从事铝合金门窗制造销售业务，</a:t>
            </a:r>
            <a:r>
              <a:rPr lang="zh-CN" altLang="en-US" sz="2000" b="1" dirty="0" smtClean="0">
                <a:latin typeface="宋体" panose="02010600030101010101" pitchFamily="2" charset="-122"/>
                <a:ea typeface="宋体" panose="02010600030101010101" pitchFamily="2" charset="-122"/>
              </a:rPr>
              <a:t>兼营建筑安装。</a:t>
            </a:r>
            <a:r>
              <a:rPr lang="en-US" altLang="zh-CN" sz="2000" b="1" dirty="0" smtClean="0">
                <a:latin typeface="宋体" panose="02010600030101010101" pitchFamily="2" charset="-122"/>
                <a:ea typeface="宋体" panose="02010600030101010101" pitchFamily="2" charset="-122"/>
              </a:rPr>
              <a:t>2016</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4</a:t>
            </a:r>
            <a:r>
              <a:rPr lang="zh-CN" altLang="en-US" sz="2000" b="1" dirty="0" smtClean="0">
                <a:latin typeface="宋体" panose="02010600030101010101" pitchFamily="2" charset="-122"/>
                <a:ea typeface="宋体" panose="02010600030101010101" pitchFamily="2" charset="-122"/>
              </a:rPr>
              <a:t>月</a:t>
            </a:r>
            <a:r>
              <a:rPr lang="en-US" altLang="zh-CN" sz="2000" b="1" dirty="0">
                <a:latin typeface="宋体" panose="02010600030101010101" pitchFamily="2" charset="-122"/>
                <a:ea typeface="宋体" panose="02010600030101010101" pitchFamily="2" charset="-122"/>
              </a:rPr>
              <a:t>30</a:t>
            </a:r>
            <a:r>
              <a:rPr lang="zh-CN" altLang="en-US" sz="2000" b="1" dirty="0">
                <a:latin typeface="宋体" panose="02010600030101010101" pitchFamily="2" charset="-122"/>
                <a:ea typeface="宋体" panose="02010600030101010101" pitchFamily="2" charset="-122"/>
              </a:rPr>
              <a:t>日“期末留抵进项税额”为</a:t>
            </a:r>
            <a:r>
              <a:rPr lang="en-US" altLang="zh-CN" sz="2000" b="1" dirty="0">
                <a:latin typeface="宋体" panose="02010600030101010101" pitchFamily="2" charset="-122"/>
                <a:ea typeface="宋体" panose="02010600030101010101" pitchFamily="2" charset="-122"/>
              </a:rPr>
              <a:t>60</a:t>
            </a:r>
            <a:r>
              <a:rPr lang="zh-CN" altLang="en-US" sz="2000" b="1" dirty="0">
                <a:latin typeface="宋体" panose="02010600030101010101" pitchFamily="2" charset="-122"/>
                <a:ea typeface="宋体" panose="02010600030101010101" pitchFamily="2" charset="-122"/>
              </a:rPr>
              <a:t>万元</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2016</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5</a:t>
            </a:r>
            <a:r>
              <a:rPr lang="zh-CN" altLang="en-US" sz="2000" b="1" dirty="0" smtClean="0">
                <a:latin typeface="宋体" panose="02010600030101010101" pitchFamily="2" charset="-122"/>
                <a:ea typeface="宋体" panose="02010600030101010101" pitchFamily="2" charset="-122"/>
              </a:rPr>
              <a:t>月</a:t>
            </a:r>
            <a:r>
              <a:rPr lang="en-US" altLang="zh-CN" sz="2000" b="1" dirty="0">
                <a:latin typeface="宋体" panose="02010600030101010101" pitchFamily="2" charset="-122"/>
                <a:ea typeface="宋体" panose="02010600030101010101" pitchFamily="2" charset="-122"/>
              </a:rPr>
              <a:t>1</a:t>
            </a:r>
            <a:r>
              <a:rPr lang="zh-CN" altLang="en-US" sz="2000" b="1" dirty="0">
                <a:latin typeface="宋体" panose="02010600030101010101" pitchFamily="2" charset="-122"/>
                <a:ea typeface="宋体" panose="02010600030101010101" pitchFamily="2" charset="-122"/>
              </a:rPr>
              <a:t>日起，建筑业实行</a:t>
            </a:r>
            <a:r>
              <a:rPr lang="zh-CN" altLang="en-US" sz="2000" b="1" dirty="0" smtClean="0">
                <a:latin typeface="宋体" panose="02010600030101010101" pitchFamily="2" charset="-122"/>
                <a:ea typeface="宋体" panose="02010600030101010101" pitchFamily="2" charset="-122"/>
              </a:rPr>
              <a:t>“营改增”</a:t>
            </a:r>
            <a:r>
              <a:rPr lang="zh-CN" altLang="en-US" sz="2000" b="1" dirty="0">
                <a:latin typeface="宋体" panose="02010600030101010101" pitchFamily="2" charset="-122"/>
              </a:rPr>
              <a:t>，建筑</a:t>
            </a:r>
            <a:r>
              <a:rPr lang="zh-CN" altLang="en-US" sz="2000" b="1" dirty="0" smtClean="0">
                <a:latin typeface="宋体" panose="02010600030101010101" pitchFamily="2" charset="-122"/>
              </a:rPr>
              <a:t>劳务征收</a:t>
            </a:r>
            <a:r>
              <a:rPr lang="zh-CN" altLang="en-US" sz="2000" b="1" dirty="0">
                <a:latin typeface="宋体" panose="02010600030101010101" pitchFamily="2" charset="-122"/>
              </a:rPr>
              <a:t>增值税。该</a:t>
            </a:r>
            <a:r>
              <a:rPr lang="zh-CN" altLang="en-US" sz="2000" b="1" dirty="0">
                <a:latin typeface="宋体" panose="02010600030101010101" pitchFamily="2" charset="-122"/>
                <a:ea typeface="宋体" panose="02010600030101010101" pitchFamily="2" charset="-122"/>
              </a:rPr>
              <a:t>公司</a:t>
            </a:r>
            <a:r>
              <a:rPr lang="zh-CN" altLang="en-US" sz="2000" b="1" dirty="0" smtClean="0">
                <a:latin typeface="宋体" panose="02010600030101010101" pitchFamily="2" charset="-122"/>
                <a:ea typeface="宋体" panose="02010600030101010101" pitchFamily="2" charset="-122"/>
              </a:rPr>
              <a:t>“货</a:t>
            </a:r>
            <a:r>
              <a:rPr lang="zh-CN" altLang="en-US" sz="2000" b="1" dirty="0">
                <a:latin typeface="宋体" panose="02010600030101010101" pitchFamily="2" charset="-122"/>
                <a:ea typeface="宋体" panose="02010600030101010101" pitchFamily="2" charset="-122"/>
              </a:rPr>
              <a:t>物或劳务”的期初留抵</a:t>
            </a:r>
            <a:r>
              <a:rPr lang="zh-CN" altLang="en-US" sz="2000" b="1" dirty="0" smtClean="0">
                <a:latin typeface="宋体" panose="02010600030101010101" pitchFamily="2" charset="-122"/>
                <a:ea typeface="宋体" panose="02010600030101010101" pitchFamily="2" charset="-122"/>
              </a:rPr>
              <a:t>税额为</a:t>
            </a:r>
            <a:r>
              <a:rPr lang="en-US" altLang="zh-CN" sz="2000" b="1" dirty="0">
                <a:latin typeface="宋体" panose="02010600030101010101" pitchFamily="2" charset="-122"/>
                <a:ea typeface="宋体" panose="02010600030101010101" pitchFamily="2" charset="-122"/>
              </a:rPr>
              <a:t>60</a:t>
            </a:r>
            <a:r>
              <a:rPr lang="zh-CN" altLang="en-US" sz="2000" b="1" dirty="0">
                <a:latin typeface="宋体" panose="02010600030101010101" pitchFamily="2" charset="-122"/>
                <a:ea typeface="宋体" panose="02010600030101010101" pitchFamily="2" charset="-122"/>
              </a:rPr>
              <a:t>万元。</a:t>
            </a:r>
            <a:r>
              <a:rPr lang="en-US" altLang="zh-CN" sz="2000" b="1" dirty="0" smtClean="0">
                <a:latin typeface="宋体" panose="02010600030101010101" pitchFamily="2" charset="-122"/>
                <a:ea typeface="宋体" panose="02010600030101010101" pitchFamily="2" charset="-122"/>
              </a:rPr>
              <a:t>2016</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5</a:t>
            </a:r>
            <a:r>
              <a:rPr lang="zh-CN" altLang="en-US" sz="2000" b="1" dirty="0" smtClean="0">
                <a:latin typeface="宋体" panose="02010600030101010101" pitchFamily="2" charset="-122"/>
                <a:ea typeface="宋体" panose="02010600030101010101" pitchFamily="2" charset="-122"/>
              </a:rPr>
              <a:t>月</a:t>
            </a:r>
            <a:r>
              <a:rPr lang="zh-CN" altLang="en-US" sz="2000" b="1" dirty="0">
                <a:latin typeface="宋体" panose="02010600030101010101" pitchFamily="2" charset="-122"/>
                <a:ea typeface="宋体" panose="02010600030101010101" pitchFamily="2" charset="-122"/>
              </a:rPr>
              <a:t>份主要经营业务如下：</a:t>
            </a:r>
            <a:endParaRPr lang="en-US" altLang="zh-CN" sz="2000" b="1" dirty="0">
              <a:latin typeface="宋体" panose="02010600030101010101" pitchFamily="2" charset="-122"/>
              <a:ea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zh-CN" altLang="en-US" sz="2000" b="1" dirty="0">
                <a:latin typeface="宋体" panose="02010600030101010101" pitchFamily="2" charset="-122"/>
                <a:ea typeface="宋体" panose="02010600030101010101" pitchFamily="2" charset="-122"/>
              </a:rPr>
              <a:t>（</a:t>
            </a:r>
            <a:r>
              <a:rPr lang="en-US" altLang="zh-CN" sz="2000" b="1" dirty="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5</a:t>
            </a:r>
            <a:r>
              <a:rPr lang="zh-CN" altLang="en-US" sz="2000" b="1" dirty="0" smtClean="0">
                <a:latin typeface="宋体" panose="02010600030101010101" pitchFamily="2" charset="-122"/>
                <a:ea typeface="宋体" panose="02010600030101010101" pitchFamily="2" charset="-122"/>
              </a:rPr>
              <a:t>月</a:t>
            </a:r>
            <a:r>
              <a:rPr lang="en-US" altLang="zh-CN" sz="2000" b="1" dirty="0">
                <a:latin typeface="宋体" panose="02010600030101010101" pitchFamily="2" charset="-122"/>
                <a:ea typeface="宋体" panose="02010600030101010101" pitchFamily="2" charset="-122"/>
              </a:rPr>
              <a:t>10</a:t>
            </a:r>
            <a:r>
              <a:rPr lang="zh-CN" altLang="en-US" sz="2000" b="1" dirty="0">
                <a:latin typeface="宋体" panose="02010600030101010101" pitchFamily="2" charset="-122"/>
                <a:ea typeface="宋体" panose="02010600030101010101" pitchFamily="2" charset="-122"/>
              </a:rPr>
              <a:t>日销</a:t>
            </a:r>
            <a:r>
              <a:rPr lang="zh-CN" altLang="en-US" sz="2000" b="1" dirty="0" smtClean="0">
                <a:latin typeface="宋体" panose="02010600030101010101" pitchFamily="2" charset="-122"/>
                <a:ea typeface="宋体" panose="02010600030101010101" pitchFamily="2" charset="-122"/>
              </a:rPr>
              <a:t>售门窗一</a:t>
            </a:r>
            <a:r>
              <a:rPr lang="zh-CN" altLang="en-US" sz="2000" b="1" dirty="0">
                <a:latin typeface="宋体" panose="02010600030101010101" pitchFamily="2" charset="-122"/>
                <a:ea typeface="宋体" panose="02010600030101010101" pitchFamily="2" charset="-122"/>
              </a:rPr>
              <a:t>批，开具增值税专用发票，销售额</a:t>
            </a:r>
            <a:r>
              <a:rPr lang="en-US" altLang="zh-CN" sz="2000" b="1" dirty="0">
                <a:latin typeface="宋体" panose="02010600030101010101" pitchFamily="2" charset="-122"/>
                <a:ea typeface="宋体" panose="02010600030101010101" pitchFamily="2" charset="-122"/>
              </a:rPr>
              <a:t>200</a:t>
            </a:r>
            <a:r>
              <a:rPr lang="zh-CN" altLang="en-US" sz="2000" b="1" dirty="0">
                <a:latin typeface="宋体" panose="02010600030101010101" pitchFamily="2" charset="-122"/>
                <a:ea typeface="宋体" panose="02010600030101010101" pitchFamily="2" charset="-122"/>
              </a:rPr>
              <a:t>万元</a:t>
            </a:r>
            <a:r>
              <a:rPr lang="zh-CN" altLang="en-US" sz="2000" b="1" dirty="0" smtClean="0">
                <a:latin typeface="宋体" panose="02010600030101010101" pitchFamily="2" charset="-122"/>
                <a:ea typeface="宋体" panose="02010600030101010101" pitchFamily="2" charset="-122"/>
              </a:rPr>
              <a:t>，税率</a:t>
            </a:r>
            <a:r>
              <a:rPr lang="en-US" altLang="zh-CN" sz="2000" b="1" dirty="0" smtClean="0">
                <a:latin typeface="宋体" panose="02010600030101010101" pitchFamily="2" charset="-122"/>
                <a:ea typeface="宋体" panose="02010600030101010101" pitchFamily="2" charset="-122"/>
              </a:rPr>
              <a:t>17%</a:t>
            </a:r>
            <a:r>
              <a:rPr lang="zh-CN" altLang="en-US" sz="2000" b="1" dirty="0" smtClean="0">
                <a:latin typeface="宋体" panose="02010600030101010101" pitchFamily="2" charset="-122"/>
                <a:ea typeface="宋体" panose="02010600030101010101" pitchFamily="2" charset="-122"/>
              </a:rPr>
              <a:t>，销</a:t>
            </a:r>
            <a:r>
              <a:rPr lang="zh-CN" altLang="en-US" sz="2000" b="1" dirty="0">
                <a:latin typeface="宋体" panose="02010600030101010101" pitchFamily="2" charset="-122"/>
                <a:ea typeface="宋体" panose="02010600030101010101" pitchFamily="2" charset="-122"/>
              </a:rPr>
              <a:t>项税额</a:t>
            </a:r>
            <a:r>
              <a:rPr lang="en-US" altLang="zh-CN" sz="2000" b="1" dirty="0">
                <a:latin typeface="宋体" panose="02010600030101010101" pitchFamily="2" charset="-122"/>
                <a:ea typeface="宋体" panose="02010600030101010101" pitchFamily="2" charset="-122"/>
              </a:rPr>
              <a:t>34</a:t>
            </a:r>
            <a:r>
              <a:rPr lang="zh-CN" altLang="en-US" sz="2000" b="1" dirty="0">
                <a:latin typeface="宋体" panose="02010600030101010101" pitchFamily="2" charset="-122"/>
                <a:ea typeface="宋体" panose="02010600030101010101" pitchFamily="2" charset="-122"/>
              </a:rPr>
              <a:t>万元；</a:t>
            </a:r>
            <a:endParaRPr lang="en-US" altLang="zh-CN" sz="2000" b="1" dirty="0">
              <a:latin typeface="宋体" panose="02010600030101010101" pitchFamily="2" charset="-122"/>
              <a:ea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zh-CN" altLang="en-US" sz="2000" b="1" dirty="0">
                <a:latin typeface="宋体" panose="02010600030101010101" pitchFamily="2" charset="-122"/>
                <a:ea typeface="宋体" panose="02010600030101010101" pitchFamily="2" charset="-122"/>
              </a:rPr>
              <a:t>（</a:t>
            </a:r>
            <a:r>
              <a:rPr lang="en-US" altLang="zh-CN" sz="2000" b="1" dirty="0">
                <a:latin typeface="宋体" panose="02010600030101010101" pitchFamily="2" charset="-122"/>
                <a:ea typeface="宋体" panose="02010600030101010101" pitchFamily="2" charset="-122"/>
              </a:rPr>
              <a:t>2</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5</a:t>
            </a:r>
            <a:r>
              <a:rPr lang="zh-CN" altLang="en-US" sz="2000" b="1" dirty="0" smtClean="0">
                <a:latin typeface="宋体" panose="02010600030101010101" pitchFamily="2" charset="-122"/>
                <a:ea typeface="宋体" panose="02010600030101010101" pitchFamily="2" charset="-122"/>
              </a:rPr>
              <a:t>月</a:t>
            </a:r>
            <a:r>
              <a:rPr lang="en-US" altLang="zh-CN" sz="2000" b="1" dirty="0">
                <a:latin typeface="宋体" panose="02010600030101010101" pitchFamily="2" charset="-122"/>
                <a:ea typeface="宋体" panose="02010600030101010101" pitchFamily="2" charset="-122"/>
              </a:rPr>
              <a:t>12</a:t>
            </a:r>
            <a:r>
              <a:rPr lang="zh-CN" altLang="en-US" sz="2000" b="1" dirty="0" smtClean="0">
                <a:latin typeface="宋体" panose="02010600030101010101" pitchFamily="2" charset="-122"/>
                <a:ea typeface="宋体" panose="02010600030101010101" pitchFamily="2" charset="-122"/>
              </a:rPr>
              <a:t>日新项目取得安装预售收入</a:t>
            </a:r>
            <a:r>
              <a:rPr lang="zh-CN" altLang="en-US" sz="2000" b="1" dirty="0">
                <a:latin typeface="宋体" panose="02010600030101010101" pitchFamily="2" charset="-122"/>
                <a:ea typeface="宋体" panose="02010600030101010101" pitchFamily="2" charset="-122"/>
              </a:rPr>
              <a:t>，开具增值税专用发票，销售额</a:t>
            </a:r>
            <a:r>
              <a:rPr lang="en-US" altLang="zh-CN" sz="2000" b="1" dirty="0">
                <a:latin typeface="宋体" panose="02010600030101010101" pitchFamily="2" charset="-122"/>
                <a:ea typeface="宋体" panose="02010600030101010101" pitchFamily="2" charset="-122"/>
              </a:rPr>
              <a:t>300</a:t>
            </a:r>
            <a:r>
              <a:rPr lang="zh-CN" altLang="en-US" sz="2000" b="1" dirty="0">
                <a:latin typeface="宋体" panose="02010600030101010101" pitchFamily="2" charset="-122"/>
                <a:ea typeface="宋体" panose="02010600030101010101" pitchFamily="2" charset="-122"/>
              </a:rPr>
              <a:t>万元</a:t>
            </a:r>
            <a:r>
              <a:rPr lang="zh-CN" altLang="en-US" sz="2000" b="1" dirty="0" smtClean="0">
                <a:latin typeface="宋体" panose="02010600030101010101" pitchFamily="2" charset="-122"/>
                <a:ea typeface="宋体" panose="02010600030101010101" pitchFamily="2" charset="-122"/>
              </a:rPr>
              <a:t>，税率</a:t>
            </a:r>
            <a:r>
              <a:rPr lang="en-US" altLang="zh-CN" sz="2000" b="1" dirty="0" smtClean="0">
                <a:latin typeface="宋体" panose="02010600030101010101" pitchFamily="2" charset="-122"/>
                <a:ea typeface="宋体" panose="02010600030101010101" pitchFamily="2" charset="-122"/>
              </a:rPr>
              <a:t>11%</a:t>
            </a:r>
            <a:r>
              <a:rPr lang="zh-CN" altLang="en-US" sz="2000" b="1" dirty="0" smtClean="0">
                <a:latin typeface="宋体" panose="02010600030101010101" pitchFamily="2" charset="-122"/>
                <a:ea typeface="宋体" panose="02010600030101010101" pitchFamily="2" charset="-122"/>
              </a:rPr>
              <a:t>，销</a:t>
            </a:r>
            <a:r>
              <a:rPr lang="zh-CN" altLang="en-US" sz="2000" b="1" dirty="0">
                <a:latin typeface="宋体" panose="02010600030101010101" pitchFamily="2" charset="-122"/>
                <a:ea typeface="宋体" panose="02010600030101010101" pitchFamily="2" charset="-122"/>
              </a:rPr>
              <a:t>项税额</a:t>
            </a:r>
            <a:r>
              <a:rPr lang="en-US" altLang="zh-CN" sz="2000" b="1" dirty="0">
                <a:latin typeface="宋体" panose="02010600030101010101" pitchFamily="2" charset="-122"/>
                <a:ea typeface="宋体" panose="02010600030101010101" pitchFamily="2" charset="-122"/>
              </a:rPr>
              <a:t>33</a:t>
            </a:r>
            <a:r>
              <a:rPr lang="zh-CN" altLang="en-US" sz="2000" b="1" dirty="0">
                <a:latin typeface="宋体" panose="02010600030101010101" pitchFamily="2" charset="-122"/>
                <a:ea typeface="宋体" panose="02010600030101010101" pitchFamily="2" charset="-122"/>
              </a:rPr>
              <a:t>万元。</a:t>
            </a:r>
            <a:endParaRPr lang="en-US" altLang="zh-CN" sz="2000" b="1" dirty="0">
              <a:latin typeface="宋体" panose="02010600030101010101" pitchFamily="2" charset="-122"/>
              <a:ea typeface="宋体" panose="02010600030101010101" pitchFamily="2" charset="-122"/>
            </a:endParaRPr>
          </a:p>
          <a:p>
            <a:pPr>
              <a:lnSpc>
                <a:spcPct val="140000"/>
              </a:lnSpc>
            </a:pPr>
            <a:r>
              <a:rPr lang="en-US" altLang="zh-CN" sz="1800" b="1" dirty="0">
                <a:latin typeface="宋体" panose="02010600030101010101" pitchFamily="2" charset="-122"/>
                <a:ea typeface="宋体" panose="02010600030101010101" pitchFamily="2" charset="-122"/>
              </a:rPr>
              <a:t>   </a:t>
            </a:r>
            <a:endParaRPr lang="en-US" altLang="zh-CN" sz="18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325405" y="915566"/>
            <a:ext cx="8784976" cy="2708434"/>
          </a:xfrm>
          <a:prstGeom prst="rect">
            <a:avLst/>
          </a:prstGeom>
          <a:noFill/>
        </p:spPr>
        <p:txBody>
          <a:bodyPr wrap="square" rtlCol="0">
            <a:spAutoFit/>
          </a:bodyPr>
          <a:lstStyle/>
          <a:p>
            <a:pPr>
              <a:lnSpc>
                <a:spcPct val="140000"/>
              </a:lnSpc>
            </a:pP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3</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5</a:t>
            </a:r>
            <a:r>
              <a:rPr lang="zh-CN" altLang="en-US" sz="2000" b="1" dirty="0" smtClean="0">
                <a:latin typeface="宋体" panose="02010600030101010101" pitchFamily="2" charset="-122"/>
                <a:ea typeface="宋体" panose="02010600030101010101" pitchFamily="2" charset="-122"/>
              </a:rPr>
              <a:t>月</a:t>
            </a:r>
            <a:r>
              <a:rPr lang="en-US" altLang="zh-CN" sz="2000" b="1" dirty="0" smtClean="0">
                <a:latin typeface="宋体" panose="02010600030101010101" pitchFamily="2" charset="-122"/>
                <a:ea typeface="宋体" panose="02010600030101010101" pitchFamily="2" charset="-122"/>
              </a:rPr>
              <a:t>16</a:t>
            </a:r>
            <a:r>
              <a:rPr lang="zh-CN" altLang="en-US" sz="2000" b="1" dirty="0" smtClean="0">
                <a:latin typeface="宋体" panose="02010600030101010101" pitchFamily="2" charset="-122"/>
                <a:ea typeface="宋体" panose="02010600030101010101" pitchFamily="2" charset="-122"/>
              </a:rPr>
              <a:t>日，购进铝型材一批，取得增值税专用发票，价款</a:t>
            </a:r>
            <a:r>
              <a:rPr lang="en-US" altLang="zh-CN" sz="2000" b="1" dirty="0" smtClean="0">
                <a:latin typeface="宋体" panose="02010600030101010101" pitchFamily="2" charset="-122"/>
                <a:ea typeface="宋体" panose="02010600030101010101" pitchFamily="2" charset="-122"/>
              </a:rPr>
              <a:t>100</a:t>
            </a:r>
            <a:r>
              <a:rPr lang="zh-CN" altLang="en-US" sz="2000" b="1" dirty="0" smtClean="0">
                <a:latin typeface="宋体" panose="02010600030101010101" pitchFamily="2" charset="-122"/>
                <a:ea typeface="宋体" panose="02010600030101010101" pitchFamily="2" charset="-122"/>
              </a:rPr>
              <a:t>万元，增值税额</a:t>
            </a:r>
            <a:r>
              <a:rPr lang="en-US" altLang="zh-CN" sz="2000" b="1" dirty="0" smtClean="0">
                <a:latin typeface="宋体" panose="02010600030101010101" pitchFamily="2" charset="-122"/>
                <a:ea typeface="宋体" panose="02010600030101010101" pitchFamily="2" charset="-122"/>
              </a:rPr>
              <a:t>17</a:t>
            </a:r>
            <a:r>
              <a:rPr lang="zh-CN" altLang="en-US" sz="2000" b="1" dirty="0" smtClean="0">
                <a:latin typeface="宋体" panose="02010600030101010101" pitchFamily="2" charset="-122"/>
                <a:ea typeface="宋体" panose="02010600030101010101" pitchFamily="2" charset="-122"/>
              </a:rPr>
              <a:t>万元。</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a:t>
            </a:r>
            <a:r>
              <a:rPr lang="en-US" altLang="zh-CN" sz="2000" b="1" dirty="0" smtClean="0">
                <a:latin typeface="宋体" panose="02010600030101010101" pitchFamily="2" charset="-122"/>
              </a:rPr>
              <a:t>4</a:t>
            </a:r>
            <a:r>
              <a:rPr lang="zh-CN" altLang="en-US" sz="2000" b="1" dirty="0" smtClean="0">
                <a:latin typeface="宋体" panose="02010600030101010101" pitchFamily="2" charset="-122"/>
              </a:rPr>
              <a:t>）购进自用载货汽车</a:t>
            </a:r>
            <a:r>
              <a:rPr lang="en-US" altLang="zh-CN" sz="2000" b="1" dirty="0" smtClean="0">
                <a:latin typeface="宋体" panose="02010600030101010101" pitchFamily="2" charset="-122"/>
              </a:rPr>
              <a:t>1</a:t>
            </a:r>
            <a:r>
              <a:rPr lang="zh-CN" altLang="en-US" sz="2000" b="1" dirty="0" smtClean="0">
                <a:latin typeface="宋体" panose="02010600030101010101" pitchFamily="2" charset="-122"/>
              </a:rPr>
              <a:t>台，取得机动车销售统一发票，车款</a:t>
            </a:r>
            <a:r>
              <a:rPr lang="en-US" altLang="zh-CN" sz="2000" b="1" dirty="0" smtClean="0">
                <a:latin typeface="宋体" panose="02010600030101010101" pitchFamily="2" charset="-122"/>
              </a:rPr>
              <a:t>20</a:t>
            </a:r>
            <a:r>
              <a:rPr lang="zh-CN" altLang="en-US" sz="2000" b="1" dirty="0" smtClean="0">
                <a:latin typeface="宋体" panose="02010600030101010101" pitchFamily="2" charset="-122"/>
              </a:rPr>
              <a:t>万元，增值税额</a:t>
            </a:r>
            <a:r>
              <a:rPr lang="en-US" altLang="zh-CN" sz="2000" b="1" dirty="0" smtClean="0">
                <a:latin typeface="宋体" panose="02010600030101010101" pitchFamily="2" charset="-122"/>
              </a:rPr>
              <a:t>3.4</a:t>
            </a:r>
            <a:r>
              <a:rPr lang="zh-CN" altLang="en-US" sz="2000" b="1" dirty="0" smtClean="0">
                <a:latin typeface="宋体" panose="02010600030101010101" pitchFamily="2" charset="-122"/>
              </a:rPr>
              <a:t>万元。</a:t>
            </a:r>
            <a:r>
              <a:rPr lang="en-US" altLang="zh-CN" sz="2000" b="1" dirty="0" smtClean="0">
                <a:latin typeface="宋体" panose="02010600030101010101" pitchFamily="2" charset="-122"/>
              </a:rPr>
              <a:t>  </a:t>
            </a:r>
            <a:endParaRPr lang="en-US" altLang="zh-CN" sz="2000" b="1" dirty="0" smtClean="0">
              <a:latin typeface="宋体" panose="02010600030101010101" pitchFamily="2" charset="-122"/>
            </a:endParaRPr>
          </a:p>
          <a:p>
            <a:pPr>
              <a:lnSpc>
                <a:spcPct val="140000"/>
              </a:lnSpc>
            </a:pP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请计算当月应纳增值税额。</a:t>
            </a:r>
            <a:endParaRPr lang="en-US" altLang="zh-CN" sz="2000" b="1" dirty="0" smtClean="0">
              <a:latin typeface="宋体" panose="02010600030101010101" pitchFamily="2" charset="-122"/>
              <a:ea typeface="宋体" panose="02010600030101010101" pitchFamily="2" charset="-122"/>
            </a:endParaRPr>
          </a:p>
          <a:p>
            <a:pPr>
              <a:lnSpc>
                <a:spcPct val="150000"/>
              </a:lnSpc>
            </a:pPr>
            <a:endParaRPr lang="zh-CN" altLang="en-US" sz="2000"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8546" name="TextBox 1"/>
          <p:cNvSpPr txBox="1">
            <a:spLocks noChangeArrowheads="1"/>
          </p:cNvSpPr>
          <p:nvPr/>
        </p:nvSpPr>
        <p:spPr bwMode="auto">
          <a:xfrm>
            <a:off x="179512" y="627534"/>
            <a:ext cx="8964488" cy="4401205"/>
          </a:xfrm>
          <a:prstGeom prst="rect">
            <a:avLst/>
          </a:prstGeom>
          <a:noFill/>
          <a:ln w="9525">
            <a:noFill/>
            <a:miter lim="800000"/>
          </a:ln>
        </p:spPr>
        <p:txBody>
          <a:bodyPr wrap="square">
            <a:spAutoFit/>
          </a:bodyPr>
          <a:lstStyle/>
          <a:p>
            <a:pPr>
              <a:lnSpc>
                <a:spcPct val="140000"/>
              </a:lnSpc>
            </a:pPr>
            <a:r>
              <a:rPr lang="zh-CN" altLang="en-US" sz="2000" b="1" dirty="0" smtClean="0">
                <a:latin typeface="宋体" panose="02010600030101010101" pitchFamily="2" charset="-122"/>
              </a:rPr>
              <a:t>   会</a:t>
            </a:r>
            <a:r>
              <a:rPr lang="zh-CN" altLang="en-US" sz="2000" b="1" dirty="0">
                <a:latin typeface="宋体" panose="02010600030101010101" pitchFamily="2" charset="-122"/>
              </a:rPr>
              <a:t>计处理如下：</a:t>
            </a:r>
            <a:endParaRPr lang="en-US" altLang="zh-CN" sz="2000" b="1" dirty="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zh-CN" altLang="en-US" sz="2000" b="1" dirty="0">
                <a:latin typeface="宋体" panose="02010600030101010101" pitchFamily="2" charset="-122"/>
              </a:rPr>
              <a:t>（</a:t>
            </a:r>
            <a:r>
              <a:rPr lang="en-US" altLang="zh-CN" sz="2000" b="1" dirty="0">
                <a:latin typeface="宋体" panose="02010600030101010101" pitchFamily="2" charset="-122"/>
              </a:rPr>
              <a:t>1</a:t>
            </a:r>
            <a:r>
              <a:rPr lang="zh-CN" altLang="en-US" sz="2000" b="1" dirty="0" smtClean="0">
                <a:latin typeface="宋体" panose="02010600030101010101" pitchFamily="2" charset="-122"/>
              </a:rPr>
              <a:t>）</a:t>
            </a:r>
            <a:r>
              <a:rPr lang="en-US" altLang="zh-CN" sz="2000" b="1" dirty="0" smtClean="0">
                <a:latin typeface="宋体" panose="02010600030101010101" pitchFamily="2" charset="-122"/>
              </a:rPr>
              <a:t>5</a:t>
            </a:r>
            <a:r>
              <a:rPr lang="zh-CN" altLang="en-US" sz="2000" b="1" dirty="0" smtClean="0">
                <a:latin typeface="宋体" panose="02010600030101010101" pitchFamily="2" charset="-122"/>
              </a:rPr>
              <a:t>月</a:t>
            </a:r>
            <a:r>
              <a:rPr lang="en-US" altLang="zh-CN" sz="2000" b="1" dirty="0" smtClean="0">
                <a:latin typeface="宋体" panose="02010600030101010101" pitchFamily="2" charset="-122"/>
              </a:rPr>
              <a:t>1</a:t>
            </a:r>
            <a:r>
              <a:rPr lang="zh-CN" altLang="en-US" sz="2000" b="1" dirty="0" smtClean="0">
                <a:latin typeface="宋体" panose="02010600030101010101" pitchFamily="2" charset="-122"/>
              </a:rPr>
              <a:t>日，</a:t>
            </a:r>
            <a:r>
              <a:rPr lang="zh-CN" altLang="en-US" sz="2000" b="1" dirty="0">
                <a:latin typeface="宋体" panose="02010600030101010101" pitchFamily="2" charset="-122"/>
              </a:rPr>
              <a:t>结转不得从应税服务销项税额中抵扣</a:t>
            </a:r>
            <a:r>
              <a:rPr lang="zh-CN" altLang="en-US" sz="2000" b="1" dirty="0" smtClean="0">
                <a:latin typeface="宋体" panose="02010600030101010101" pitchFamily="2" charset="-122"/>
              </a:rPr>
              <a:t>的进项税额留抵额</a:t>
            </a:r>
            <a:endParaRPr lang="en-US" altLang="zh-CN" sz="2000" b="1" dirty="0">
              <a:latin typeface="宋体" panose="02010600030101010101" pitchFamily="2" charset="-122"/>
            </a:endParaRPr>
          </a:p>
          <a:p>
            <a:pPr>
              <a:lnSpc>
                <a:spcPct val="140000"/>
              </a:lnSpc>
            </a:pPr>
            <a:r>
              <a:rPr lang="zh-CN" altLang="en-US" sz="2000" dirty="0"/>
              <a:t>        </a:t>
            </a:r>
            <a:r>
              <a:rPr lang="zh-CN" altLang="en-US" sz="2000" b="1" dirty="0">
                <a:latin typeface="宋体" panose="02010600030101010101" pitchFamily="2" charset="-122"/>
              </a:rPr>
              <a:t>借：应交税费</a:t>
            </a:r>
            <a:r>
              <a:rPr lang="en-US" altLang="zh-CN" sz="2000" b="1" dirty="0">
                <a:latin typeface="宋体" panose="02010600030101010101" pitchFamily="2" charset="-122"/>
              </a:rPr>
              <a:t>——</a:t>
            </a:r>
            <a:r>
              <a:rPr lang="zh-CN" altLang="en-US" sz="2000" b="1" dirty="0">
                <a:latin typeface="宋体" panose="02010600030101010101" pitchFamily="2" charset="-122"/>
              </a:rPr>
              <a:t>增值税留抵税额       </a:t>
            </a:r>
            <a:r>
              <a:rPr lang="zh-CN" altLang="en-US" sz="2000" b="1" dirty="0" smtClean="0">
                <a:latin typeface="宋体" panose="02010600030101010101" pitchFamily="2" charset="-122"/>
              </a:rPr>
              <a:t>   </a:t>
            </a:r>
            <a:r>
              <a:rPr lang="en-US" altLang="zh-CN" sz="2000" b="1" dirty="0" smtClean="0">
                <a:latin typeface="宋体" panose="02010600030101010101" pitchFamily="2" charset="-122"/>
              </a:rPr>
              <a:t>600 </a:t>
            </a:r>
            <a:r>
              <a:rPr lang="en-US" altLang="zh-CN" sz="2000" b="1" dirty="0">
                <a:latin typeface="宋体" panose="02010600030101010101" pitchFamily="2" charset="-122"/>
              </a:rPr>
              <a:t>000</a:t>
            </a:r>
            <a:endParaRPr lang="en-US" altLang="zh-CN" sz="2000" b="1" dirty="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zh-CN" altLang="en-US" sz="2000" b="1" dirty="0">
                <a:latin typeface="宋体" panose="02010600030101010101" pitchFamily="2" charset="-122"/>
              </a:rPr>
              <a:t>贷：应交税费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a:t>
            </a:r>
            <a:r>
              <a:rPr lang="zh-CN" altLang="en-US" sz="2000" b="1" dirty="0" smtClean="0">
                <a:latin typeface="宋体" panose="02010600030101010101" pitchFamily="2" charset="-122"/>
              </a:rPr>
              <a:t>进项税额转</a:t>
            </a:r>
            <a:r>
              <a:rPr lang="zh-CN" altLang="en-US" sz="2000" b="1" dirty="0">
                <a:latin typeface="宋体" panose="02010600030101010101" pitchFamily="2" charset="-122"/>
              </a:rPr>
              <a:t>出）</a:t>
            </a:r>
            <a:r>
              <a:rPr lang="en-US" altLang="zh-CN" sz="2000" b="1" dirty="0">
                <a:latin typeface="宋体" panose="02010600030101010101" pitchFamily="2" charset="-122"/>
              </a:rPr>
              <a:t>600 000</a:t>
            </a:r>
            <a:endParaRPr lang="en-US" altLang="zh-CN" sz="2000" b="1" dirty="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zh-CN" altLang="en-US" sz="2000" b="1" dirty="0">
                <a:latin typeface="宋体" panose="02010600030101010101" pitchFamily="2" charset="-122"/>
              </a:rPr>
              <a:t>（</a:t>
            </a:r>
            <a:r>
              <a:rPr lang="en-US" altLang="zh-CN" sz="2000" b="1" dirty="0">
                <a:latin typeface="宋体" panose="02010600030101010101" pitchFamily="2" charset="-122"/>
              </a:rPr>
              <a:t>2</a:t>
            </a:r>
            <a:r>
              <a:rPr lang="zh-CN" altLang="en-US" sz="2000" b="1" dirty="0">
                <a:latin typeface="宋体" panose="02010600030101010101" pitchFamily="2" charset="-122"/>
              </a:rPr>
              <a:t>）计算本月期初留抵税额的抵扣</a:t>
            </a:r>
            <a:r>
              <a:rPr lang="zh-CN" altLang="en-US" sz="2000" b="1" dirty="0" smtClean="0">
                <a:latin typeface="宋体" panose="02010600030101010101" pitchFamily="2" charset="-122"/>
              </a:rPr>
              <a:t>额</a:t>
            </a:r>
            <a:r>
              <a:rPr lang="en-US" altLang="zh-CN" sz="2000" b="1" dirty="0" smtClean="0">
                <a:latin typeface="宋体" panose="02010600030101010101" pitchFamily="2" charset="-122"/>
              </a:rPr>
              <a:t>——</a:t>
            </a:r>
            <a:r>
              <a:rPr lang="zh-CN" altLang="en-US" sz="2000" b="1" dirty="0" smtClean="0">
                <a:latin typeface="宋体" panose="02010600030101010101" pitchFamily="2" charset="-122"/>
              </a:rPr>
              <a:t>采用销售额比例法</a:t>
            </a:r>
            <a:endParaRPr lang="en-US" altLang="zh-CN" sz="2000" b="1" dirty="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销</a:t>
            </a:r>
            <a:r>
              <a:rPr lang="zh-CN" altLang="en-US" sz="2000" b="1" dirty="0">
                <a:latin typeface="宋体" panose="02010600030101010101" pitchFamily="2" charset="-122"/>
              </a:rPr>
              <a:t>项</a:t>
            </a:r>
            <a:r>
              <a:rPr lang="zh-CN" altLang="en-US" sz="2000" b="1" dirty="0" smtClean="0">
                <a:latin typeface="宋体" panose="02010600030101010101" pitchFamily="2" charset="-122"/>
              </a:rPr>
              <a:t>税额总额</a:t>
            </a:r>
            <a:r>
              <a:rPr lang="zh-CN" altLang="en-US" sz="2000" b="1" dirty="0">
                <a:latin typeface="宋体" panose="02010600030101010101" pitchFamily="2" charset="-122"/>
              </a:rPr>
              <a:t>＝（货劳）</a:t>
            </a:r>
            <a:r>
              <a:rPr lang="en-US" altLang="zh-CN" sz="2000" b="1" dirty="0">
                <a:latin typeface="宋体" panose="02010600030101010101" pitchFamily="2" charset="-122"/>
              </a:rPr>
              <a:t>340 000</a:t>
            </a:r>
            <a:r>
              <a:rPr lang="zh-CN" altLang="en-US" sz="2000" b="1" dirty="0">
                <a:latin typeface="宋体" panose="02010600030101010101" pitchFamily="2" charset="-122"/>
              </a:rPr>
              <a:t>＋</a:t>
            </a:r>
            <a:r>
              <a:rPr lang="zh-CN" altLang="en-US" sz="2000" b="1" dirty="0" smtClean="0">
                <a:latin typeface="宋体" panose="02010600030101010101" pitchFamily="2" charset="-122"/>
              </a:rPr>
              <a:t>（安装）</a:t>
            </a:r>
            <a:r>
              <a:rPr lang="en-US" altLang="zh-CN" sz="2000" b="1" dirty="0">
                <a:latin typeface="宋体" panose="02010600030101010101" pitchFamily="2" charset="-122"/>
              </a:rPr>
              <a:t>330 000</a:t>
            </a:r>
            <a:r>
              <a:rPr lang="zh-CN" altLang="en-US" sz="2000" b="1" dirty="0">
                <a:latin typeface="宋体" panose="02010600030101010101" pitchFamily="2" charset="-122"/>
              </a:rPr>
              <a:t>＝</a:t>
            </a:r>
            <a:r>
              <a:rPr lang="en-US" altLang="zh-CN" sz="2000" b="1" dirty="0">
                <a:latin typeface="宋体" panose="02010600030101010101" pitchFamily="2" charset="-122"/>
              </a:rPr>
              <a:t>670 000</a:t>
            </a:r>
            <a:r>
              <a:rPr lang="zh-CN" altLang="en-US" sz="2000" b="1" dirty="0">
                <a:latin typeface="宋体" panose="02010600030101010101" pitchFamily="2" charset="-122"/>
              </a:rPr>
              <a:t>（元）</a:t>
            </a:r>
            <a:endParaRPr lang="en-US" altLang="zh-CN" sz="2000" b="1" dirty="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zh-CN" altLang="en-US" sz="2000" b="1" dirty="0" smtClean="0">
                <a:latin typeface="宋体" panose="02010600030101010101" pitchFamily="2" charset="-122"/>
              </a:rPr>
              <a:t>货劳销</a:t>
            </a:r>
            <a:r>
              <a:rPr lang="zh-CN" altLang="en-US" sz="2000" b="1" dirty="0">
                <a:latin typeface="宋体" panose="02010600030101010101" pitchFamily="2" charset="-122"/>
              </a:rPr>
              <a:t>项税额</a:t>
            </a:r>
            <a:r>
              <a:rPr lang="zh-CN" altLang="en-US" sz="2000" b="1" dirty="0" smtClean="0">
                <a:latin typeface="宋体" panose="02010600030101010101" pitchFamily="2" charset="-122"/>
              </a:rPr>
              <a:t>比例＝</a:t>
            </a:r>
            <a:r>
              <a:rPr lang="zh-CN" altLang="en-US" sz="2000" b="1" dirty="0">
                <a:latin typeface="宋体" panose="02010600030101010101" pitchFamily="2" charset="-122"/>
              </a:rPr>
              <a:t>本期货劳销项税额</a:t>
            </a:r>
            <a:r>
              <a:rPr lang="en-US" altLang="zh-CN" sz="2000" b="1" dirty="0">
                <a:latin typeface="宋体" panose="02010600030101010101" pitchFamily="2" charset="-122"/>
              </a:rPr>
              <a:t>÷</a:t>
            </a:r>
            <a:r>
              <a:rPr lang="zh-CN" altLang="en-US" sz="2000" b="1" dirty="0">
                <a:latin typeface="宋体" panose="02010600030101010101" pitchFamily="2" charset="-122"/>
              </a:rPr>
              <a:t>本期销项税总额</a:t>
            </a:r>
            <a:endParaRPr lang="en-US" altLang="zh-CN" sz="2000" b="1" dirty="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a:latin typeface="宋体" panose="02010600030101010101" pitchFamily="2" charset="-122"/>
              </a:rPr>
              <a:t>＝</a:t>
            </a:r>
            <a:r>
              <a:rPr lang="en-US" altLang="zh-CN" sz="2000" b="1" dirty="0">
                <a:latin typeface="宋体" panose="02010600030101010101" pitchFamily="2" charset="-122"/>
              </a:rPr>
              <a:t>340 000÷670 000</a:t>
            </a:r>
            <a:r>
              <a:rPr lang="zh-CN" altLang="en-US" sz="2000" b="1" dirty="0">
                <a:latin typeface="宋体" panose="02010600030101010101" pitchFamily="2" charset="-122"/>
              </a:rPr>
              <a:t>＝</a:t>
            </a:r>
            <a:r>
              <a:rPr lang="en-US" altLang="zh-CN" sz="2000" b="1" dirty="0">
                <a:latin typeface="宋体" panose="02010600030101010101" pitchFamily="2" charset="-122"/>
              </a:rPr>
              <a:t>50.75%</a:t>
            </a:r>
            <a:endParaRPr lang="en-US" altLang="zh-CN" sz="2000" b="1" dirty="0">
              <a:latin typeface="宋体" panose="02010600030101010101" pitchFamily="2" charset="-122"/>
            </a:endParaRPr>
          </a:p>
          <a:p>
            <a:pPr>
              <a:lnSpc>
                <a:spcPct val="140000"/>
              </a:lnSpc>
            </a:pPr>
            <a:r>
              <a:rPr lang="zh-CN" altLang="en-US" sz="2000" b="1" dirty="0">
                <a:latin typeface="宋体" panose="02010600030101010101" pitchFamily="2" charset="-122"/>
              </a:rPr>
              <a:t>    进项税额＝</a:t>
            </a:r>
            <a:r>
              <a:rPr lang="en-US" altLang="zh-CN" sz="2000" b="1" dirty="0">
                <a:latin typeface="宋体" panose="02010600030101010101" pitchFamily="2" charset="-122"/>
              </a:rPr>
              <a:t>170 000</a:t>
            </a:r>
            <a:r>
              <a:rPr lang="zh-CN" altLang="en-US" sz="2000" b="1" dirty="0">
                <a:latin typeface="宋体" panose="02010600030101010101" pitchFamily="2" charset="-122"/>
              </a:rPr>
              <a:t>＋</a:t>
            </a:r>
            <a:r>
              <a:rPr lang="en-US" altLang="zh-CN" sz="2000" b="1" dirty="0">
                <a:latin typeface="宋体" panose="02010600030101010101" pitchFamily="2" charset="-122"/>
              </a:rPr>
              <a:t>34 000</a:t>
            </a:r>
            <a:r>
              <a:rPr lang="zh-CN" altLang="en-US" sz="2000" b="1" dirty="0">
                <a:latin typeface="宋体" panose="02010600030101010101" pitchFamily="2" charset="-122"/>
              </a:rPr>
              <a:t>＝</a:t>
            </a:r>
            <a:r>
              <a:rPr lang="en-US" altLang="zh-CN" sz="2000" b="1" dirty="0">
                <a:latin typeface="宋体" panose="02010600030101010101" pitchFamily="2" charset="-122"/>
              </a:rPr>
              <a:t>204 000</a:t>
            </a:r>
            <a:r>
              <a:rPr lang="zh-CN" altLang="en-US" sz="2000" b="1" dirty="0">
                <a:latin typeface="宋体" panose="02010600030101010101" pitchFamily="2" charset="-122"/>
              </a:rPr>
              <a:t>（元）</a:t>
            </a:r>
            <a:endParaRPr lang="en-US" altLang="zh-CN" sz="2000" b="1" dirty="0">
              <a:latin typeface="宋体" panose="02010600030101010101" pitchFamily="2" charset="-122"/>
            </a:endParaRPr>
          </a:p>
          <a:p>
            <a:pPr>
              <a:lnSpc>
                <a:spcPct val="140000"/>
              </a:lnSpc>
            </a:pPr>
            <a:r>
              <a:rPr lang="en-US" altLang="zh-CN" sz="2000" b="1" dirty="0">
                <a:latin typeface="宋体" panose="02010600030101010101" pitchFamily="2" charset="-122"/>
              </a:rPr>
              <a:t>   </a:t>
            </a:r>
            <a:endParaRPr lang="zh-CN" altLang="en-US" sz="2000" b="1" dirty="0">
              <a:latin typeface="宋体" panose="02010600030101010101" pitchFamily="2" charset="-122"/>
            </a:endParaRPr>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9570" name="TextBox 1"/>
          <p:cNvSpPr txBox="1">
            <a:spLocks noChangeArrowheads="1"/>
          </p:cNvSpPr>
          <p:nvPr/>
        </p:nvSpPr>
        <p:spPr bwMode="auto">
          <a:xfrm>
            <a:off x="0" y="228600"/>
            <a:ext cx="9144000" cy="369332"/>
          </a:xfrm>
          <a:prstGeom prst="rect">
            <a:avLst/>
          </a:prstGeom>
          <a:noFill/>
          <a:ln w="9525">
            <a:noFill/>
            <a:miter lim="800000"/>
          </a:ln>
        </p:spPr>
        <p:txBody>
          <a:bodyPr>
            <a:spAutoFit/>
          </a:bodyPr>
          <a:lstStyle/>
          <a:p>
            <a:pPr>
              <a:lnSpc>
                <a:spcPct val="150000"/>
              </a:lnSpc>
            </a:pPr>
            <a:r>
              <a:rPr lang="en-US" altLang="zh-CN"/>
              <a:t>    </a:t>
            </a:r>
            <a:endParaRPr lang="zh-CN" altLang="en-US"/>
          </a:p>
        </p:txBody>
      </p:sp>
      <p:sp>
        <p:nvSpPr>
          <p:cNvPr id="109571" name="TextBox 2"/>
          <p:cNvSpPr txBox="1">
            <a:spLocks noChangeArrowheads="1"/>
          </p:cNvSpPr>
          <p:nvPr/>
        </p:nvSpPr>
        <p:spPr bwMode="auto">
          <a:xfrm>
            <a:off x="107504" y="627534"/>
            <a:ext cx="9144000" cy="3323987"/>
          </a:xfrm>
          <a:prstGeom prst="rect">
            <a:avLst/>
          </a:prstGeom>
          <a:noFill/>
          <a:ln w="9525">
            <a:noFill/>
            <a:miter lim="800000"/>
          </a:ln>
        </p:spPr>
        <p:txBody>
          <a:bodyPr>
            <a:spAutoFit/>
          </a:bodyPr>
          <a:lstStyle/>
          <a:p>
            <a:pPr>
              <a:lnSpc>
                <a:spcPct val="150000"/>
              </a:lnSpc>
            </a:pPr>
            <a:r>
              <a:rPr lang="en-US" altLang="zh-CN" sz="2000" dirty="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抵</a:t>
            </a:r>
            <a:r>
              <a:rPr lang="zh-CN" altLang="en-US" sz="2000" b="1" dirty="0">
                <a:latin typeface="宋体" panose="02010600030101010101" pitchFamily="2" charset="-122"/>
                <a:ea typeface="宋体" panose="02010600030101010101" pitchFamily="2" charset="-122"/>
              </a:rPr>
              <a:t>减挂账的留抵税额时，计算：</a:t>
            </a:r>
            <a:endParaRPr lang="en-US" altLang="zh-CN" sz="2000" b="1" dirty="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zh-CN" altLang="en-US" sz="2000" b="1" dirty="0">
                <a:latin typeface="宋体" panose="02010600030101010101" pitchFamily="2" charset="-122"/>
                <a:ea typeface="宋体" panose="02010600030101010101" pitchFamily="2" charset="-122"/>
              </a:rPr>
              <a:t>货劳应纳税额＝（本月销项税额－本月进项税额）</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货劳销项税额比例＝（</a:t>
            </a:r>
            <a:r>
              <a:rPr lang="en-US" altLang="zh-CN" sz="2000" b="1" dirty="0">
                <a:latin typeface="宋体" panose="02010600030101010101" pitchFamily="2" charset="-122"/>
                <a:ea typeface="宋体" panose="02010600030101010101" pitchFamily="2" charset="-122"/>
              </a:rPr>
              <a:t>670 000</a:t>
            </a:r>
            <a:r>
              <a:rPr lang="zh-CN" altLang="en-US" sz="2000" b="1" dirty="0">
                <a:latin typeface="宋体" panose="02010600030101010101" pitchFamily="2" charset="-122"/>
                <a:ea typeface="宋体" panose="02010600030101010101" pitchFamily="2" charset="-122"/>
              </a:rPr>
              <a:t>－</a:t>
            </a:r>
            <a:r>
              <a:rPr lang="en-US" altLang="zh-CN" sz="2000" b="1" dirty="0">
                <a:latin typeface="宋体" panose="02010600030101010101" pitchFamily="2" charset="-122"/>
                <a:ea typeface="宋体" panose="02010600030101010101" pitchFamily="2" charset="-122"/>
              </a:rPr>
              <a:t>204 000</a:t>
            </a:r>
            <a:r>
              <a:rPr lang="zh-CN" altLang="en-US" sz="2000" b="1" dirty="0">
                <a:latin typeface="宋体" panose="02010600030101010101" pitchFamily="2" charset="-122"/>
                <a:ea typeface="宋体" panose="02010600030101010101" pitchFamily="2" charset="-122"/>
              </a:rPr>
              <a:t>）</a:t>
            </a:r>
            <a:r>
              <a:rPr lang="en-US" altLang="zh-CN" sz="2000" b="1" dirty="0">
                <a:latin typeface="宋体" panose="02010600030101010101" pitchFamily="2" charset="-122"/>
                <a:ea typeface="宋体" panose="02010600030101010101" pitchFamily="2" charset="-122"/>
              </a:rPr>
              <a:t>×50.75%</a:t>
            </a:r>
            <a:r>
              <a:rPr lang="zh-CN" altLang="en-US" sz="2000" b="1" dirty="0">
                <a:latin typeface="宋体" panose="02010600030101010101" pitchFamily="2" charset="-122"/>
                <a:ea typeface="宋体" panose="02010600030101010101" pitchFamily="2" charset="-122"/>
              </a:rPr>
              <a:t>＝</a:t>
            </a:r>
            <a:r>
              <a:rPr lang="en-US" altLang="zh-CN" sz="2000" b="1" dirty="0">
                <a:latin typeface="宋体" panose="02010600030101010101" pitchFamily="2" charset="-122"/>
                <a:ea typeface="宋体" panose="02010600030101010101" pitchFamily="2" charset="-122"/>
              </a:rPr>
              <a:t>236 495</a:t>
            </a:r>
            <a:r>
              <a:rPr lang="zh-CN" altLang="en-US" sz="2000" b="1" dirty="0">
                <a:latin typeface="宋体" panose="02010600030101010101" pitchFamily="2" charset="-122"/>
                <a:ea typeface="宋体" panose="02010600030101010101" pitchFamily="2" charset="-122"/>
              </a:rPr>
              <a:t>（元）</a:t>
            </a:r>
            <a:endParaRPr lang="en-US" altLang="zh-CN" sz="2000" b="1" dirty="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zh-CN" altLang="en-US" sz="2000" b="1" dirty="0">
                <a:latin typeface="宋体" panose="02010600030101010101" pitchFamily="2" charset="-122"/>
                <a:ea typeface="宋体" panose="02010600030101010101" pitchFamily="2" charset="-122"/>
              </a:rPr>
              <a:t>留抵税额本期抵减额：货劳应纳税</a:t>
            </a:r>
            <a:r>
              <a:rPr lang="zh-CN" altLang="en-US" sz="2000" b="1" dirty="0" smtClean="0">
                <a:latin typeface="宋体" panose="02010600030101010101" pitchFamily="2" charset="-122"/>
                <a:ea typeface="宋体" panose="02010600030101010101" pitchFamily="2" charset="-122"/>
              </a:rPr>
              <a:t>额</a:t>
            </a:r>
            <a:r>
              <a:rPr lang="zh-CN" altLang="en-US" sz="2000" b="1" dirty="0">
                <a:latin typeface="宋体" panose="02010600030101010101" pitchFamily="2" charset="-122"/>
                <a:ea typeface="宋体" panose="02010600030101010101" pitchFamily="2" charset="-122"/>
              </a:rPr>
              <a:t>与</a:t>
            </a:r>
            <a:r>
              <a:rPr lang="zh-CN" altLang="en-US" sz="2000" b="1" dirty="0" smtClean="0">
                <a:latin typeface="宋体" panose="02010600030101010101" pitchFamily="2" charset="-122"/>
                <a:ea typeface="宋体" panose="02010600030101010101" pitchFamily="2" charset="-122"/>
              </a:rPr>
              <a:t>期</a:t>
            </a:r>
            <a:r>
              <a:rPr lang="zh-CN" altLang="en-US" sz="2000" b="1" dirty="0">
                <a:latin typeface="宋体" panose="02010600030101010101" pitchFamily="2" charset="-122"/>
                <a:ea typeface="宋体" panose="02010600030101010101" pitchFamily="2" charset="-122"/>
              </a:rPr>
              <a:t>初增值税留抵税额比较，取其小。</a:t>
            </a:r>
            <a:endParaRPr lang="en-US" altLang="zh-CN" sz="2000" b="1" dirty="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zh-CN" altLang="en-US" sz="2000" b="1" dirty="0">
                <a:latin typeface="宋体" panose="02010600030101010101" pitchFamily="2" charset="-122"/>
                <a:ea typeface="宋体" panose="02010600030101010101" pitchFamily="2" charset="-122"/>
              </a:rPr>
              <a:t>即：</a:t>
            </a:r>
            <a:r>
              <a:rPr lang="en-US" altLang="zh-CN" sz="2000" b="1" dirty="0">
                <a:latin typeface="宋体" panose="02010600030101010101" pitchFamily="2" charset="-122"/>
                <a:ea typeface="宋体" panose="02010600030101010101" pitchFamily="2" charset="-122"/>
              </a:rPr>
              <a:t> 236 495</a:t>
            </a:r>
            <a:r>
              <a:rPr lang="zh-CN" altLang="en-US" sz="2000" b="1" dirty="0">
                <a:latin typeface="宋体" panose="02010600030101010101" pitchFamily="2" charset="-122"/>
                <a:ea typeface="宋体" panose="02010600030101010101" pitchFamily="2" charset="-122"/>
              </a:rPr>
              <a:t>＜</a:t>
            </a:r>
            <a:r>
              <a:rPr lang="en-US" altLang="zh-CN" sz="2000" b="1" dirty="0">
                <a:latin typeface="宋体" panose="02010600030101010101" pitchFamily="2" charset="-122"/>
                <a:ea typeface="宋体" panose="02010600030101010101" pitchFamily="2" charset="-122"/>
              </a:rPr>
              <a:t>600 000</a:t>
            </a:r>
            <a:r>
              <a:rPr lang="zh-CN" altLang="en-US" sz="2000" b="1" dirty="0">
                <a:latin typeface="宋体" panose="02010600030101010101" pitchFamily="2" charset="-122"/>
                <a:ea typeface="宋体" panose="02010600030101010101" pitchFamily="2" charset="-122"/>
              </a:rPr>
              <a:t>，取</a:t>
            </a:r>
            <a:r>
              <a:rPr lang="en-US" altLang="zh-CN" sz="2000" b="1" dirty="0">
                <a:latin typeface="宋体" panose="02010600030101010101" pitchFamily="2" charset="-122"/>
                <a:ea typeface="宋体" panose="02010600030101010101" pitchFamily="2" charset="-122"/>
              </a:rPr>
              <a:t>236 495</a:t>
            </a:r>
            <a:r>
              <a:rPr lang="zh-CN" altLang="en-US" sz="2000" b="1" dirty="0">
                <a:latin typeface="宋体" panose="02010600030101010101" pitchFamily="2" charset="-122"/>
                <a:ea typeface="宋体" panose="02010600030101010101" pitchFamily="2" charset="-122"/>
              </a:rPr>
              <a:t>元抵扣</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从</a:t>
            </a:r>
            <a:r>
              <a:rPr lang="zh-CN" altLang="en-US" sz="2000" b="1" dirty="0">
                <a:latin typeface="宋体" panose="02010600030101010101" pitchFamily="2" charset="-122"/>
                <a:ea typeface="宋体" panose="02010600030101010101" pitchFamily="2" charset="-122"/>
              </a:rPr>
              <a:t>“应交税费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增值税</a:t>
            </a:r>
            <a:r>
              <a:rPr lang="zh-CN" altLang="en-US" sz="2000" b="1" dirty="0">
                <a:latin typeface="宋体" panose="02010600030101010101" pitchFamily="2" charset="-122"/>
                <a:ea typeface="宋体" panose="02010600030101010101" pitchFamily="2" charset="-122"/>
              </a:rPr>
              <a:t>留抵税额”转回“应交税费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a:t>
            </a:r>
            <a:r>
              <a:rPr lang="zh-CN" altLang="en-US" sz="2000" b="1" dirty="0">
                <a:latin typeface="宋体" panose="02010600030101010101" pitchFamily="2" charset="-122"/>
                <a:ea typeface="宋体" panose="02010600030101010101" pitchFamily="2" charset="-122"/>
              </a:rPr>
              <a:t>交增值税（进项税额）”科目</a:t>
            </a:r>
            <a:r>
              <a:rPr lang="zh-CN" altLang="en-US" sz="2000" b="1" dirty="0" smtClean="0">
                <a:latin typeface="宋体" panose="02010600030101010101" pitchFamily="2" charset="-122"/>
                <a:ea typeface="宋体" panose="02010600030101010101" pitchFamily="2" charset="-122"/>
              </a:rPr>
              <a:t>。</a:t>
            </a:r>
            <a:endParaRPr lang="en-US" altLang="zh-CN"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83568" y="627534"/>
            <a:ext cx="7992888" cy="5170646"/>
          </a:xfrm>
          <a:prstGeom prst="rect">
            <a:avLst/>
          </a:prstGeom>
          <a:noFill/>
        </p:spPr>
        <p:txBody>
          <a:bodyPr wrap="square" rtlCol="0">
            <a:spAutoFit/>
          </a:bodyPr>
          <a:lstStyle/>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借</a:t>
            </a:r>
            <a:r>
              <a:rPr lang="zh-CN" altLang="en-US" sz="2000" b="1" dirty="0">
                <a:latin typeface="宋体" panose="02010600030101010101" pitchFamily="2" charset="-122"/>
              </a:rPr>
              <a:t>：应交税费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应交增值税（进项税额）   </a:t>
            </a:r>
            <a:r>
              <a:rPr lang="en-US" altLang="zh-CN" sz="2000" b="1" dirty="0">
                <a:latin typeface="宋体" panose="02010600030101010101" pitchFamily="2" charset="-122"/>
              </a:rPr>
              <a:t>236 495</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a:t>
            </a:r>
            <a:r>
              <a:rPr lang="zh-CN" altLang="en-US" sz="2000" b="1" dirty="0">
                <a:latin typeface="宋体" panose="02010600030101010101" pitchFamily="2" charset="-122"/>
              </a:rPr>
              <a:t>：应交税费</a:t>
            </a:r>
            <a:r>
              <a:rPr lang="en-US" altLang="zh-CN" sz="2000" b="1" dirty="0">
                <a:latin typeface="宋体" panose="02010600030101010101" pitchFamily="2" charset="-122"/>
              </a:rPr>
              <a:t>——</a:t>
            </a:r>
            <a:r>
              <a:rPr lang="zh-CN" altLang="en-US" sz="2000" b="1" dirty="0">
                <a:latin typeface="宋体" panose="02010600030101010101" pitchFamily="2" charset="-122"/>
              </a:rPr>
              <a:t>增值税留抵税额          </a:t>
            </a:r>
            <a:r>
              <a:rPr lang="zh-CN" altLang="en-US" sz="2000" b="1" dirty="0" smtClean="0">
                <a:latin typeface="宋体" panose="02010600030101010101" pitchFamily="2" charset="-122"/>
              </a:rPr>
              <a:t>     </a:t>
            </a:r>
            <a:r>
              <a:rPr lang="en-US" altLang="zh-CN" sz="2000" b="1" dirty="0" smtClean="0">
                <a:latin typeface="宋体" panose="02010600030101010101" pitchFamily="2" charset="-122"/>
              </a:rPr>
              <a:t>236 </a:t>
            </a:r>
            <a:r>
              <a:rPr lang="en-US" altLang="zh-CN" sz="2000" b="1" dirty="0">
                <a:latin typeface="宋体" panose="02010600030101010101" pitchFamily="2" charset="-122"/>
              </a:rPr>
              <a:t>495</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smtClean="0">
                <a:latin typeface="宋体" panose="02010600030101010101" pitchFamily="2" charset="-122"/>
              </a:rPr>
              <a:t>此</a:t>
            </a:r>
            <a:r>
              <a:rPr lang="zh-CN" altLang="en-US" sz="2000" b="1" dirty="0">
                <a:latin typeface="宋体" panose="02010600030101010101" pitchFamily="2" charset="-122"/>
              </a:rPr>
              <a:t>数填入</a:t>
            </a:r>
            <a:r>
              <a:rPr lang="en-US" altLang="zh-CN" sz="2000" b="1" dirty="0">
                <a:latin typeface="宋体" panose="02010600030101010101" pitchFamily="2" charset="-122"/>
              </a:rPr>
              <a:t>《</a:t>
            </a:r>
            <a:r>
              <a:rPr lang="zh-CN" altLang="en-US" sz="2000" b="1" dirty="0">
                <a:latin typeface="宋体" panose="02010600030101010101" pitchFamily="2" charset="-122"/>
              </a:rPr>
              <a:t>增值税纳税申报表</a:t>
            </a:r>
            <a:r>
              <a:rPr lang="en-US" altLang="zh-CN" sz="2000" b="1" dirty="0">
                <a:latin typeface="宋体" panose="02010600030101010101" pitchFamily="2" charset="-122"/>
              </a:rPr>
              <a:t>》</a:t>
            </a:r>
            <a:r>
              <a:rPr lang="zh-CN" altLang="en-US" sz="2000" b="1" dirty="0">
                <a:latin typeface="宋体" panose="02010600030101010101" pitchFamily="2" charset="-122"/>
              </a:rPr>
              <a:t>第</a:t>
            </a:r>
            <a:r>
              <a:rPr lang="en-US" altLang="zh-CN" sz="2000" b="1" dirty="0">
                <a:latin typeface="宋体" panose="02010600030101010101" pitchFamily="2" charset="-122"/>
              </a:rPr>
              <a:t>13</a:t>
            </a:r>
            <a:r>
              <a:rPr lang="zh-CN" altLang="en-US" sz="2000" b="1" dirty="0">
                <a:latin typeface="宋体" panose="02010600030101010101" pitchFamily="2" charset="-122"/>
              </a:rPr>
              <a:t>行“上期留抵税额”中</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zh-CN" altLang="en-US" sz="2000" b="1" dirty="0" smtClean="0">
                <a:latin typeface="宋体" panose="02010600030101010101" pitchFamily="2" charset="-122"/>
              </a:rPr>
              <a:t> （</a:t>
            </a:r>
            <a:r>
              <a:rPr lang="en-US" altLang="zh-CN" sz="2000" b="1" dirty="0">
                <a:latin typeface="宋体" panose="02010600030101010101" pitchFamily="2" charset="-122"/>
              </a:rPr>
              <a:t>3</a:t>
            </a:r>
            <a:r>
              <a:rPr lang="zh-CN" altLang="en-US" sz="2000" b="1" dirty="0">
                <a:latin typeface="宋体" panose="02010600030101010101" pitchFamily="2" charset="-122"/>
              </a:rPr>
              <a:t>）本期应交增值税额＝（本期销项税额－本期进项税额）－留抵税额本期抵减额＝</a:t>
            </a:r>
            <a:r>
              <a:rPr lang="en-US" altLang="zh-CN" sz="2000" b="1" dirty="0">
                <a:latin typeface="宋体" panose="02010600030101010101" pitchFamily="2" charset="-122"/>
              </a:rPr>
              <a:t>670 000</a:t>
            </a:r>
            <a:r>
              <a:rPr lang="zh-CN" altLang="en-US" sz="2000" b="1" dirty="0">
                <a:latin typeface="宋体" panose="02010600030101010101" pitchFamily="2" charset="-122"/>
              </a:rPr>
              <a:t>－</a:t>
            </a:r>
            <a:r>
              <a:rPr lang="en-US" altLang="zh-CN" sz="2000" b="1" dirty="0">
                <a:latin typeface="宋体" panose="02010600030101010101" pitchFamily="2" charset="-122"/>
              </a:rPr>
              <a:t>204 000</a:t>
            </a:r>
            <a:r>
              <a:rPr lang="zh-CN" altLang="en-US" sz="2000" b="1" dirty="0">
                <a:latin typeface="宋体" panose="02010600030101010101" pitchFamily="2" charset="-122"/>
              </a:rPr>
              <a:t>－</a:t>
            </a:r>
            <a:r>
              <a:rPr lang="en-US" altLang="zh-CN" sz="2000" b="1" dirty="0">
                <a:latin typeface="宋体" panose="02010600030101010101" pitchFamily="2" charset="-122"/>
              </a:rPr>
              <a:t> 236 495 </a:t>
            </a:r>
            <a:r>
              <a:rPr lang="zh-CN" altLang="en-US" sz="2000" b="1" dirty="0">
                <a:latin typeface="宋体" panose="02010600030101010101" pitchFamily="2" charset="-122"/>
              </a:rPr>
              <a:t>＝</a:t>
            </a:r>
            <a:r>
              <a:rPr lang="en-US" altLang="zh-CN" sz="2000" b="1" dirty="0">
                <a:latin typeface="宋体" panose="02010600030101010101" pitchFamily="2" charset="-122"/>
              </a:rPr>
              <a:t>229 505</a:t>
            </a:r>
            <a:r>
              <a:rPr lang="zh-CN" altLang="en-US" sz="2000" b="1" dirty="0">
                <a:latin typeface="宋体" panose="02010600030101010101" pitchFamily="2" charset="-122"/>
              </a:rPr>
              <a:t>（元</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借：应交税费</a:t>
            </a:r>
            <a:r>
              <a:rPr lang="en-US" altLang="zh-CN" sz="2000" b="1" dirty="0" smtClean="0">
                <a:latin typeface="宋体" panose="02010600030101010101" pitchFamily="2" charset="-122"/>
              </a:rPr>
              <a:t>——</a:t>
            </a:r>
            <a:r>
              <a:rPr lang="zh-CN" altLang="en-US" sz="2000" b="1" dirty="0" smtClean="0">
                <a:latin typeface="宋体" panose="02010600030101010101" pitchFamily="2" charset="-122"/>
              </a:rPr>
              <a:t>应交增值税（转出未交增值税）</a:t>
            </a:r>
            <a:r>
              <a:rPr lang="en-US" altLang="zh-CN" sz="2000" b="1" dirty="0" smtClean="0">
                <a:latin typeface="宋体" panose="02010600030101010101" pitchFamily="2" charset="-122"/>
              </a:rPr>
              <a:t>229 505</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贷：应交税费</a:t>
            </a:r>
            <a:r>
              <a:rPr lang="en-US" altLang="zh-CN" sz="2000" b="1" dirty="0" smtClean="0">
                <a:latin typeface="宋体" panose="02010600030101010101" pitchFamily="2" charset="-122"/>
              </a:rPr>
              <a:t>——</a:t>
            </a:r>
            <a:r>
              <a:rPr lang="zh-CN" altLang="en-US" sz="2000" b="1" dirty="0" smtClean="0">
                <a:latin typeface="宋体" panose="02010600030101010101" pitchFamily="2" charset="-122"/>
              </a:rPr>
              <a:t>未交增值税                 </a:t>
            </a:r>
            <a:r>
              <a:rPr lang="en-US" altLang="zh-CN" sz="2000" b="1" dirty="0" smtClean="0">
                <a:latin typeface="宋体" panose="02010600030101010101" pitchFamily="2" charset="-122"/>
              </a:rPr>
              <a:t>229 505</a:t>
            </a:r>
            <a:endParaRPr lang="en-US" altLang="zh-CN" sz="2000" b="1" dirty="0">
              <a:latin typeface="宋体" panose="02010600030101010101" pitchFamily="2" charset="-122"/>
            </a:endParaRPr>
          </a:p>
          <a:p>
            <a:pPr>
              <a:lnSpc>
                <a:spcPct val="150000"/>
              </a:lnSpc>
            </a:pP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endParaRPr lang="zh-CN" altLang="en-US" sz="2000" dirty="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0594" name="TextBox 1"/>
          <p:cNvSpPr txBox="1">
            <a:spLocks noChangeArrowheads="1"/>
          </p:cNvSpPr>
          <p:nvPr/>
        </p:nvSpPr>
        <p:spPr bwMode="auto">
          <a:xfrm>
            <a:off x="0" y="742950"/>
            <a:ext cx="9144000" cy="2862322"/>
          </a:xfrm>
          <a:prstGeom prst="rect">
            <a:avLst/>
          </a:prstGeom>
          <a:noFill/>
          <a:ln w="9525">
            <a:noFill/>
            <a:miter lim="800000"/>
          </a:ln>
        </p:spPr>
        <p:txBody>
          <a:bodyPr>
            <a:spAutoFit/>
          </a:bodyPr>
          <a:lstStyle/>
          <a:p>
            <a:pPr>
              <a:lnSpc>
                <a:spcPct val="150000"/>
              </a:lnSpc>
            </a:pPr>
            <a:r>
              <a:rPr lang="zh-CN" altLang="en-US" sz="2000" b="1" dirty="0" smtClean="0">
                <a:latin typeface="宋体" panose="02010600030101010101" pitchFamily="2" charset="-122"/>
              </a:rPr>
              <a:t>  （</a:t>
            </a:r>
            <a:r>
              <a:rPr lang="en-US" altLang="zh-CN" sz="2000" b="1" dirty="0">
                <a:latin typeface="宋体" panose="02010600030101010101" pitchFamily="2" charset="-122"/>
              </a:rPr>
              <a:t>4</a:t>
            </a:r>
            <a:r>
              <a:rPr lang="zh-CN" altLang="en-US" sz="2000" b="1" dirty="0" smtClean="0">
                <a:latin typeface="宋体" panose="02010600030101010101" pitchFamily="2" charset="-122"/>
              </a:rPr>
              <a:t>）下月申报期内纳税</a:t>
            </a:r>
            <a:endParaRPr lang="en-US" altLang="zh-CN" sz="2000" b="1" dirty="0">
              <a:latin typeface="宋体" panose="02010600030101010101" pitchFamily="2" charset="-122"/>
            </a:endParaRPr>
          </a:p>
          <a:p>
            <a:pPr>
              <a:lnSpc>
                <a:spcPct val="150000"/>
              </a:lnSpc>
            </a:pPr>
            <a:r>
              <a:rPr lang="zh-CN" altLang="en-US" sz="2000" b="1" dirty="0">
                <a:latin typeface="宋体" panose="02010600030101010101" pitchFamily="2" charset="-122"/>
              </a:rPr>
              <a:t>    借：应交税费 </a:t>
            </a:r>
            <a:r>
              <a:rPr lang="en-US" altLang="zh-CN" sz="2000" b="1" dirty="0">
                <a:latin typeface="宋体" panose="02010600030101010101" pitchFamily="2" charset="-122"/>
              </a:rPr>
              <a:t>——</a:t>
            </a:r>
            <a:r>
              <a:rPr lang="zh-CN" altLang="en-US" sz="2000" b="1" dirty="0">
                <a:latin typeface="宋体" panose="02010600030101010101" pitchFamily="2" charset="-122"/>
              </a:rPr>
              <a:t> 未交增值税          </a:t>
            </a:r>
            <a:r>
              <a:rPr lang="en-US" altLang="zh-CN" sz="2000" b="1" dirty="0">
                <a:latin typeface="宋体" panose="02010600030101010101" pitchFamily="2" charset="-122"/>
              </a:rPr>
              <a:t>229 505</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贷：银行存款                          </a:t>
            </a:r>
            <a:r>
              <a:rPr lang="en-US" altLang="zh-CN" sz="2000" b="1" dirty="0">
                <a:latin typeface="宋体" panose="02010600030101010101" pitchFamily="2" charset="-122"/>
              </a:rPr>
              <a:t>229 </a:t>
            </a:r>
            <a:r>
              <a:rPr lang="en-US" altLang="zh-CN" sz="2000" b="1" dirty="0" smtClean="0">
                <a:latin typeface="宋体" panose="02010600030101010101" pitchFamily="2" charset="-122"/>
              </a:rPr>
              <a:t>505</a:t>
            </a:r>
            <a:endParaRPr lang="en-US" altLang="zh-CN" sz="2000" b="1" dirty="0" smtClean="0">
              <a:latin typeface="宋体" panose="02010600030101010101" pitchFamily="2" charset="-122"/>
            </a:endParaRPr>
          </a:p>
          <a:p>
            <a:pPr>
              <a:lnSpc>
                <a:spcPct val="150000"/>
              </a:lnSpc>
            </a:pPr>
            <a:r>
              <a:rPr lang="zh-CN" altLang="en-US" sz="2000" b="1" dirty="0">
                <a:latin typeface="宋体" panose="02010600030101010101" pitchFamily="2" charset="-122"/>
              </a:rPr>
              <a:t> </a:t>
            </a:r>
            <a:r>
              <a:rPr lang="zh-CN" altLang="en-US" sz="2000" b="1" dirty="0" smtClean="0">
                <a:latin typeface="宋体" panose="02010600030101010101" pitchFamily="2" charset="-122"/>
              </a:rPr>
              <a:t>  （</a:t>
            </a:r>
            <a:r>
              <a:rPr lang="en-US" altLang="zh-CN" sz="2000" b="1" dirty="0" smtClean="0">
                <a:latin typeface="宋体" panose="02010600030101010101" pitchFamily="2" charset="-122"/>
              </a:rPr>
              <a:t>5</a:t>
            </a:r>
            <a:r>
              <a:rPr lang="zh-CN" altLang="en-US" sz="2000" b="1" dirty="0" smtClean="0">
                <a:latin typeface="宋体" panose="02010600030101010101" pitchFamily="2" charset="-122"/>
              </a:rPr>
              <a:t>）本</a:t>
            </a:r>
            <a:r>
              <a:rPr lang="zh-CN" altLang="en-US" sz="2000" b="1" dirty="0">
                <a:latin typeface="宋体" panose="02010600030101010101" pitchFamily="2" charset="-122"/>
              </a:rPr>
              <a:t>期末“应交税费</a:t>
            </a:r>
            <a:r>
              <a:rPr lang="en-US" altLang="zh-CN" sz="2000" b="1" dirty="0">
                <a:latin typeface="宋体" panose="02010600030101010101" pitchFamily="2" charset="-122"/>
              </a:rPr>
              <a:t>——</a:t>
            </a:r>
            <a:r>
              <a:rPr lang="zh-CN" altLang="en-US" sz="2000" b="1" dirty="0">
                <a:latin typeface="宋体" panose="02010600030101010101" pitchFamily="2" charset="-122"/>
              </a:rPr>
              <a:t>增值税留抵税额”余额</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a:t>
            </a:r>
            <a:r>
              <a:rPr lang="en-US" altLang="zh-CN" sz="2000" b="1" dirty="0">
                <a:latin typeface="宋体" panose="02010600030101010101" pitchFamily="2" charset="-122"/>
              </a:rPr>
              <a:t> 600 000</a:t>
            </a:r>
            <a:r>
              <a:rPr lang="zh-CN" altLang="en-US" sz="2000" b="1" dirty="0">
                <a:latin typeface="宋体" panose="02010600030101010101" pitchFamily="2" charset="-122"/>
              </a:rPr>
              <a:t>－</a:t>
            </a:r>
            <a:r>
              <a:rPr lang="en-US" altLang="zh-CN" sz="2000" b="1" dirty="0">
                <a:latin typeface="宋体" panose="02010600030101010101" pitchFamily="2" charset="-122"/>
              </a:rPr>
              <a:t>236 495</a:t>
            </a:r>
            <a:r>
              <a:rPr lang="zh-CN" altLang="en-US" sz="2000" b="1" dirty="0">
                <a:latin typeface="宋体" panose="02010600030101010101" pitchFamily="2" charset="-122"/>
              </a:rPr>
              <a:t>＝</a:t>
            </a:r>
            <a:r>
              <a:rPr lang="en-US" altLang="zh-CN" sz="2000" b="1" dirty="0">
                <a:latin typeface="宋体" panose="02010600030101010101" pitchFamily="2" charset="-122"/>
              </a:rPr>
              <a:t>363 505</a:t>
            </a:r>
            <a:r>
              <a:rPr lang="zh-CN" altLang="en-US" sz="2000" b="1" dirty="0">
                <a:latin typeface="宋体" panose="02010600030101010101" pitchFamily="2" charset="-122"/>
              </a:rPr>
              <a:t>元</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按国家税务总局公告</a:t>
            </a:r>
            <a:r>
              <a:rPr lang="en-US" altLang="zh-CN" sz="2000" b="1" dirty="0" smtClean="0">
                <a:latin typeface="宋体" panose="02010600030101010101" pitchFamily="2" charset="-122"/>
              </a:rPr>
              <a:t>2016</a:t>
            </a:r>
            <a:r>
              <a:rPr lang="zh-CN" altLang="en-US" sz="2000" b="1" dirty="0" smtClean="0">
                <a:latin typeface="宋体" panose="02010600030101010101" pitchFamily="2" charset="-122"/>
              </a:rPr>
              <a:t>年第</a:t>
            </a:r>
            <a:r>
              <a:rPr lang="en-US" altLang="zh-CN" sz="2000" b="1" dirty="0" smtClean="0">
                <a:latin typeface="宋体" panose="02010600030101010101" pitchFamily="2" charset="-122"/>
              </a:rPr>
              <a:t>75</a:t>
            </a:r>
            <a:r>
              <a:rPr lang="zh-CN" altLang="en-US" sz="2000" b="1" dirty="0" smtClean="0">
                <a:latin typeface="宋体" panose="02010600030101010101" pitchFamily="2" charset="-122"/>
              </a:rPr>
              <a:t>号进行处理。</a:t>
            </a:r>
            <a:endParaRPr lang="zh-CN" altLang="en-US" b="1" dirty="0">
              <a:latin typeface="宋体" panose="02010600030101010101" pitchFamily="2"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251520" y="627534"/>
            <a:ext cx="8712968" cy="3970318"/>
          </a:xfrm>
          <a:prstGeom prst="rect">
            <a:avLst/>
          </a:prstGeom>
          <a:noFill/>
        </p:spPr>
        <p:txBody>
          <a:bodyPr wrap="square" rtlCol="0">
            <a:spAutoFit/>
          </a:bodyPr>
          <a:lstStyle/>
          <a:p>
            <a:pPr>
              <a:lnSpc>
                <a:spcPct val="140000"/>
              </a:lnSpc>
            </a:pPr>
            <a:r>
              <a:rPr lang="zh-CN" altLang="en-US" sz="18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4</a:t>
            </a:r>
            <a:r>
              <a:rPr lang="zh-CN" altLang="en-US" sz="2000" b="1" dirty="0" smtClean="0">
                <a:latin typeface="宋体" panose="02010600030101010101" pitchFamily="2" charset="-122"/>
                <a:ea typeface="宋体" panose="02010600030101010101" pitchFamily="2" charset="-122"/>
              </a:rPr>
              <a:t>、“待抵扣进项税额”明细科目</a:t>
            </a:r>
            <a:r>
              <a:rPr lang="zh-CN" altLang="en-US" sz="2000" b="1" dirty="0">
                <a:latin typeface="宋体" panose="02010600030101010101" pitchFamily="2" charset="-122"/>
                <a:ea typeface="宋体" panose="02010600030101010101" pitchFamily="2" charset="-122"/>
              </a:rPr>
              <a:t>，核算一般纳税人已取得增值税扣税凭证并经税务机关认证，按照现行增值税制度规定</a:t>
            </a:r>
            <a:r>
              <a:rPr lang="zh-CN" altLang="en-US" sz="2000" b="1" dirty="0" smtClean="0">
                <a:latin typeface="宋体" panose="02010600030101010101" pitchFamily="2" charset="-122"/>
                <a:ea typeface="宋体" panose="02010600030101010101" pitchFamily="2" charset="-122"/>
              </a:rPr>
              <a:t>准予在以后</a:t>
            </a:r>
            <a:r>
              <a:rPr lang="zh-CN" altLang="en-US" sz="2000" b="1" dirty="0">
                <a:latin typeface="宋体" panose="02010600030101010101" pitchFamily="2" charset="-122"/>
                <a:ea typeface="宋体" panose="02010600030101010101" pitchFamily="2" charset="-122"/>
              </a:rPr>
              <a:t>期间从销项税额中抵扣的进项税额</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  包括：</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）一般</a:t>
            </a:r>
            <a:r>
              <a:rPr lang="zh-CN" altLang="en-US" sz="2000" b="1" dirty="0">
                <a:latin typeface="宋体" panose="02010600030101010101" pitchFamily="2" charset="-122"/>
                <a:ea typeface="宋体" panose="02010600030101010101" pitchFamily="2" charset="-122"/>
              </a:rPr>
              <a:t>纳税人自</a:t>
            </a:r>
            <a:r>
              <a:rPr lang="en-US" altLang="zh-CN" sz="2000" b="1" dirty="0">
                <a:latin typeface="宋体" panose="02010600030101010101" pitchFamily="2" charset="-122"/>
                <a:ea typeface="宋体" panose="02010600030101010101" pitchFamily="2" charset="-122"/>
              </a:rPr>
              <a:t>2016</a:t>
            </a:r>
            <a:r>
              <a:rPr lang="zh-CN" altLang="en-US" sz="2000" b="1" dirty="0">
                <a:latin typeface="宋体" panose="02010600030101010101" pitchFamily="2" charset="-122"/>
                <a:ea typeface="宋体" panose="02010600030101010101" pitchFamily="2" charset="-122"/>
              </a:rPr>
              <a:t>年</a:t>
            </a:r>
            <a:r>
              <a:rPr lang="en-US" altLang="zh-CN" sz="2000" b="1" dirty="0">
                <a:latin typeface="宋体" panose="02010600030101010101" pitchFamily="2" charset="-122"/>
                <a:ea typeface="宋体" panose="02010600030101010101" pitchFamily="2" charset="-122"/>
              </a:rPr>
              <a:t>5</a:t>
            </a:r>
            <a:r>
              <a:rPr lang="zh-CN" altLang="en-US" sz="2000" b="1" dirty="0">
                <a:latin typeface="宋体" panose="02010600030101010101" pitchFamily="2" charset="-122"/>
                <a:ea typeface="宋体" panose="02010600030101010101" pitchFamily="2" charset="-122"/>
              </a:rPr>
              <a:t>月</a:t>
            </a:r>
            <a:r>
              <a:rPr lang="en-US" altLang="zh-CN" sz="2000" b="1" dirty="0">
                <a:latin typeface="宋体" panose="02010600030101010101" pitchFamily="2" charset="-122"/>
                <a:ea typeface="宋体" panose="02010600030101010101" pitchFamily="2" charset="-122"/>
              </a:rPr>
              <a:t>1</a:t>
            </a:r>
            <a:r>
              <a:rPr lang="zh-CN" altLang="en-US" sz="2000" b="1" dirty="0">
                <a:latin typeface="宋体" panose="02010600030101010101" pitchFamily="2" charset="-122"/>
                <a:ea typeface="宋体" panose="02010600030101010101" pitchFamily="2" charset="-122"/>
              </a:rPr>
              <a:t>日后取得并按固定资产核算的不动产或者</a:t>
            </a:r>
            <a:r>
              <a:rPr lang="en-US" altLang="zh-CN" sz="2000" b="1" dirty="0">
                <a:latin typeface="宋体" panose="02010600030101010101" pitchFamily="2" charset="-122"/>
                <a:ea typeface="宋体" panose="02010600030101010101" pitchFamily="2" charset="-122"/>
              </a:rPr>
              <a:t>2016</a:t>
            </a:r>
            <a:r>
              <a:rPr lang="zh-CN" altLang="en-US" sz="2000" b="1" dirty="0">
                <a:latin typeface="宋体" panose="02010600030101010101" pitchFamily="2" charset="-122"/>
                <a:ea typeface="宋体" panose="02010600030101010101" pitchFamily="2" charset="-122"/>
              </a:rPr>
              <a:t>年</a:t>
            </a:r>
            <a:r>
              <a:rPr lang="en-US" altLang="zh-CN" sz="2000" b="1" dirty="0">
                <a:latin typeface="宋体" panose="02010600030101010101" pitchFamily="2" charset="-122"/>
                <a:ea typeface="宋体" panose="02010600030101010101" pitchFamily="2" charset="-122"/>
              </a:rPr>
              <a:t>5</a:t>
            </a:r>
            <a:r>
              <a:rPr lang="zh-CN" altLang="en-US" sz="2000" b="1" dirty="0">
                <a:latin typeface="宋体" panose="02010600030101010101" pitchFamily="2" charset="-122"/>
                <a:ea typeface="宋体" panose="02010600030101010101" pitchFamily="2" charset="-122"/>
              </a:rPr>
              <a:t>月</a:t>
            </a:r>
            <a:r>
              <a:rPr lang="en-US" altLang="zh-CN" sz="2000" b="1" dirty="0">
                <a:latin typeface="宋体" panose="02010600030101010101" pitchFamily="2" charset="-122"/>
                <a:ea typeface="宋体" panose="02010600030101010101" pitchFamily="2" charset="-122"/>
              </a:rPr>
              <a:t>1</a:t>
            </a:r>
            <a:r>
              <a:rPr lang="zh-CN" altLang="en-US" sz="2000" b="1" dirty="0">
                <a:latin typeface="宋体" panose="02010600030101010101" pitchFamily="2" charset="-122"/>
                <a:ea typeface="宋体" panose="02010600030101010101" pitchFamily="2" charset="-122"/>
              </a:rPr>
              <a:t>日后取得的不动产在建工程，按现行增值税制度规定准予以后期间从销项税额中抵扣的进项税额</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smtClean="0">
                <a:latin typeface="宋体" panose="02010600030101010101" pitchFamily="2" charset="-122"/>
                <a:ea typeface="宋体" panose="02010600030101010101" pitchFamily="2" charset="-122"/>
              </a:rPr>
              <a:t>）实行</a:t>
            </a:r>
            <a:r>
              <a:rPr lang="zh-CN" altLang="en-US" sz="2000" b="1" dirty="0">
                <a:latin typeface="宋体" panose="02010600030101010101" pitchFamily="2" charset="-122"/>
                <a:ea typeface="宋体" panose="02010600030101010101" pitchFamily="2" charset="-122"/>
              </a:rPr>
              <a:t>纳税辅导期管理的一般纳税人取得的尚未交叉稽核比对的增值税扣税凭证上注明或计算的进项税额。 </a:t>
            </a:r>
            <a:endParaRPr lang="zh-CN" altLang="en-US" sz="2000" dirty="0"/>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11560" y="627534"/>
            <a:ext cx="8064896" cy="4247317"/>
          </a:xfrm>
          <a:prstGeom prst="rect">
            <a:avLst/>
          </a:prstGeom>
          <a:noFill/>
        </p:spPr>
        <p:txBody>
          <a:bodyPr wrap="square" rtlCol="0">
            <a:spAutoFit/>
          </a:bodyPr>
          <a:lstStyle/>
          <a:p>
            <a:pPr latinLnBrk="1">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第十讲     </a:t>
            </a:r>
            <a:r>
              <a:rPr lang="zh-CN" altLang="zh-CN" sz="2000" b="1" dirty="0" smtClean="0">
                <a:latin typeface="宋体" panose="02010600030101010101" pitchFamily="2" charset="-122"/>
                <a:ea typeface="宋体" panose="02010600030101010101" pitchFamily="2" charset="-122"/>
              </a:rPr>
              <a:t>小</a:t>
            </a:r>
            <a:r>
              <a:rPr lang="zh-CN" altLang="zh-CN" sz="2000" b="1" dirty="0">
                <a:latin typeface="宋体" panose="02010600030101010101" pitchFamily="2" charset="-122"/>
                <a:ea typeface="宋体" panose="02010600030101010101" pitchFamily="2" charset="-122"/>
              </a:rPr>
              <a:t>微企业免征增值税的会计</a:t>
            </a:r>
            <a:r>
              <a:rPr lang="zh-CN" altLang="zh-CN" sz="2000" b="1" dirty="0" smtClean="0">
                <a:latin typeface="宋体" panose="02010600030101010101" pitchFamily="2" charset="-122"/>
                <a:ea typeface="宋体" panose="02010600030101010101" pitchFamily="2" charset="-122"/>
              </a:rPr>
              <a:t>处理</a:t>
            </a:r>
            <a:r>
              <a:rPr lang="en-US" altLang="zh-CN" sz="2000" b="1" dirty="0">
                <a:latin typeface="宋体" panose="02010600030101010101" pitchFamily="2" charset="-122"/>
                <a:ea typeface="宋体" panose="02010600030101010101" pitchFamily="2" charset="-122"/>
              </a:rPr>
              <a:t> </a:t>
            </a:r>
            <a:endParaRPr lang="zh-CN" altLang="zh-CN" sz="2000" b="1" dirty="0">
              <a:latin typeface="宋体" panose="02010600030101010101" pitchFamily="2" charset="-122"/>
              <a:ea typeface="宋体" panose="02010600030101010101" pitchFamily="2" charset="-122"/>
            </a:endParaRPr>
          </a:p>
          <a:p>
            <a:pPr latinLnBrk="1">
              <a:lnSpc>
                <a:spcPct val="150000"/>
              </a:lnSpc>
            </a:pPr>
            <a:r>
              <a:rPr lang="zh-CN" altLang="zh-CN" sz="2000" b="1" dirty="0">
                <a:latin typeface="宋体" panose="02010600030101010101" pitchFamily="2" charset="-122"/>
                <a:ea typeface="宋体" panose="02010600030101010101" pitchFamily="2" charset="-122"/>
              </a:rPr>
              <a:t>　　小微企业在取得销售收入时，应当按照税法的规定计算应交增值税，并确认为应交税费，在达到增值税制度规定的免征增值税条件时，将有关应交增值税转入当期损益</a:t>
            </a:r>
            <a:r>
              <a:rPr lang="zh-CN" altLang="zh-CN"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latinLnBrk="1">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例</a:t>
            </a:r>
            <a:r>
              <a:rPr lang="en-US" altLang="zh-CN" sz="2000" b="1" dirty="0" smtClean="0">
                <a:latin typeface="宋体" panose="02010600030101010101" pitchFamily="2" charset="-122"/>
                <a:ea typeface="宋体" panose="02010600030101010101" pitchFamily="2" charset="-122"/>
              </a:rPr>
              <a:t>10—1</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D</a:t>
            </a:r>
            <a:r>
              <a:rPr lang="zh-CN" altLang="en-US" sz="2000" b="1" dirty="0" smtClean="0">
                <a:latin typeface="宋体" panose="02010600030101010101" pitchFamily="2" charset="-122"/>
                <a:ea typeface="宋体" panose="02010600030101010101" pitchFamily="2" charset="-122"/>
              </a:rPr>
              <a:t>劳动服务公司属于小微企业，</a:t>
            </a:r>
            <a:r>
              <a:rPr lang="en-US" altLang="zh-CN" sz="2000" b="1" dirty="0" smtClean="0">
                <a:latin typeface="宋体" panose="02010600030101010101" pitchFamily="2" charset="-122"/>
                <a:ea typeface="宋体" panose="02010600030101010101" pitchFamily="2" charset="-122"/>
              </a:rPr>
              <a:t>2016</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10</a:t>
            </a:r>
            <a:r>
              <a:rPr lang="zh-CN" altLang="en-US" sz="2000" b="1" dirty="0" smtClean="0">
                <a:latin typeface="宋体" panose="02010600030101010101" pitchFamily="2" charset="-122"/>
                <a:ea typeface="宋体" panose="02010600030101010101" pitchFamily="2" charset="-122"/>
              </a:rPr>
              <a:t>月</a:t>
            </a:r>
            <a:r>
              <a:rPr lang="en-US" altLang="zh-CN" sz="2000" b="1" dirty="0" smtClean="0">
                <a:latin typeface="宋体" panose="02010600030101010101" pitchFamily="2" charset="-122"/>
                <a:ea typeface="宋体" panose="02010600030101010101" pitchFamily="2" charset="-122"/>
              </a:rPr>
              <a:t>25</a:t>
            </a:r>
            <a:r>
              <a:rPr lang="zh-CN" altLang="en-US" sz="2000" b="1" dirty="0" smtClean="0">
                <a:latin typeface="宋体" panose="02010600030101010101" pitchFamily="2" charset="-122"/>
                <a:ea typeface="宋体" panose="02010600030101010101" pitchFamily="2" charset="-122"/>
              </a:rPr>
              <a:t>日为社区提供清洁服务，取得劳务收入</a:t>
            </a:r>
            <a:r>
              <a:rPr lang="en-US" altLang="zh-CN" sz="2000" b="1" dirty="0" smtClean="0">
                <a:latin typeface="宋体" panose="02010600030101010101" pitchFamily="2" charset="-122"/>
                <a:ea typeface="宋体" panose="02010600030101010101" pitchFamily="2" charset="-122"/>
              </a:rPr>
              <a:t>25 000</a:t>
            </a:r>
            <a:r>
              <a:rPr lang="zh-CN" altLang="en-US" sz="2000" b="1" dirty="0" smtClean="0">
                <a:latin typeface="宋体" panose="02010600030101010101" pitchFamily="2" charset="-122"/>
                <a:ea typeface="宋体" panose="02010600030101010101" pitchFamily="2" charset="-122"/>
              </a:rPr>
              <a:t>元，开具了增值税普通发票，征收率</a:t>
            </a:r>
            <a:r>
              <a:rPr lang="en-US" altLang="zh-CN" sz="2000" b="1" dirty="0" smtClean="0">
                <a:latin typeface="宋体" panose="02010600030101010101" pitchFamily="2" charset="-122"/>
                <a:ea typeface="宋体" panose="02010600030101010101" pitchFamily="2" charset="-122"/>
              </a:rPr>
              <a:t>3%</a:t>
            </a:r>
            <a:r>
              <a:rPr lang="zh-CN" altLang="en-US" sz="2000" b="1" dirty="0" smtClean="0">
                <a:latin typeface="宋体" panose="02010600030101010101" pitchFamily="2" charset="-122"/>
                <a:ea typeface="宋体" panose="02010600030101010101" pitchFamily="2" charset="-122"/>
              </a:rPr>
              <a:t>，增值税额</a:t>
            </a:r>
            <a:r>
              <a:rPr lang="en-US" altLang="zh-CN" sz="2000" b="1" dirty="0" smtClean="0">
                <a:latin typeface="宋体" panose="02010600030101010101" pitchFamily="2" charset="-122"/>
                <a:ea typeface="宋体" panose="02010600030101010101" pitchFamily="2" charset="-122"/>
              </a:rPr>
              <a:t>750</a:t>
            </a:r>
            <a:r>
              <a:rPr lang="zh-CN" altLang="en-US" sz="2000" b="1" dirty="0" smtClean="0">
                <a:latin typeface="宋体" panose="02010600030101010101" pitchFamily="2" charset="-122"/>
                <a:ea typeface="宋体" panose="02010600030101010101" pitchFamily="2" charset="-122"/>
              </a:rPr>
              <a:t>元，价税合计</a:t>
            </a:r>
            <a:r>
              <a:rPr lang="en-US" altLang="zh-CN" sz="2000" b="1" dirty="0" smtClean="0">
                <a:latin typeface="宋体" panose="02010600030101010101" pitchFamily="2" charset="-122"/>
                <a:ea typeface="宋体" panose="02010600030101010101" pitchFamily="2" charset="-122"/>
              </a:rPr>
              <a:t>25 750</a:t>
            </a:r>
            <a:r>
              <a:rPr lang="zh-CN" altLang="en-US" sz="2000" b="1" dirty="0" smtClean="0">
                <a:latin typeface="宋体" panose="02010600030101010101" pitchFamily="2" charset="-122"/>
                <a:ea typeface="宋体" panose="02010600030101010101" pitchFamily="2" charset="-122"/>
              </a:rPr>
              <a:t>元，劳务费已收讫。账务处理如下：</a:t>
            </a:r>
            <a:endParaRPr lang="zh-CN" altLang="zh-CN" sz="2000" b="1" dirty="0">
              <a:latin typeface="宋体" panose="02010600030101010101" pitchFamily="2" charset="-122"/>
              <a:ea typeface="宋体" panose="02010600030101010101" pitchFamily="2" charset="-122"/>
            </a:endParaRPr>
          </a:p>
          <a:p>
            <a:pPr>
              <a:lnSpc>
                <a:spcPct val="150000"/>
              </a:lnSpc>
            </a:pP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83568" y="627534"/>
            <a:ext cx="7848872" cy="3785652"/>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10</a:t>
            </a:r>
            <a:r>
              <a:rPr lang="zh-CN" altLang="en-US" sz="2000" b="1" dirty="0" smtClean="0">
                <a:latin typeface="宋体" panose="02010600030101010101" pitchFamily="2" charset="-122"/>
                <a:ea typeface="宋体" panose="02010600030101010101" pitchFamily="2" charset="-122"/>
              </a:rPr>
              <a:t>月</a:t>
            </a:r>
            <a:r>
              <a:rPr lang="en-US" altLang="zh-CN" sz="2000" b="1" dirty="0" smtClean="0">
                <a:latin typeface="宋体" panose="02010600030101010101" pitchFamily="2" charset="-122"/>
                <a:ea typeface="宋体" panose="02010600030101010101" pitchFamily="2" charset="-122"/>
              </a:rPr>
              <a:t>25</a:t>
            </a:r>
            <a:r>
              <a:rPr lang="zh-CN" altLang="en-US" sz="2000" b="1" dirty="0" smtClean="0">
                <a:latin typeface="宋体" panose="02010600030101010101" pitchFamily="2" charset="-122"/>
                <a:ea typeface="宋体" panose="02010600030101010101" pitchFamily="2" charset="-122"/>
              </a:rPr>
              <a:t>日取得收入</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借：银行存款               </a:t>
            </a:r>
            <a:r>
              <a:rPr lang="en-US" altLang="zh-CN" sz="2000" b="1" dirty="0" smtClean="0">
                <a:latin typeface="宋体" panose="02010600030101010101" pitchFamily="2" charset="-122"/>
                <a:ea typeface="宋体" panose="02010600030101010101" pitchFamily="2" charset="-122"/>
              </a:rPr>
              <a:t>25 750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贷：主营业务收入                 </a:t>
            </a:r>
            <a:r>
              <a:rPr lang="en-US" altLang="zh-CN" sz="2000" b="1" dirty="0" smtClean="0">
                <a:latin typeface="宋体" panose="02010600030101010101" pitchFamily="2" charset="-122"/>
                <a:ea typeface="宋体" panose="02010600030101010101" pitchFamily="2" charset="-122"/>
              </a:rPr>
              <a:t>25 000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          </a:t>
            </a:r>
            <a:r>
              <a:rPr lang="en-US" altLang="zh-CN" sz="2000" b="1" dirty="0" smtClean="0">
                <a:latin typeface="宋体" panose="02010600030101010101" pitchFamily="2" charset="-122"/>
                <a:ea typeface="宋体" panose="02010600030101010101" pitchFamily="2" charset="-122"/>
              </a:rPr>
              <a:t>750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smtClean="0">
                <a:latin typeface="宋体" panose="02010600030101010101" pitchFamily="2" charset="-122"/>
                <a:ea typeface="宋体" panose="02010600030101010101" pitchFamily="2" charset="-122"/>
              </a:rPr>
              <a:t>）本月仅此一笔</a:t>
            </a:r>
            <a:r>
              <a:rPr lang="zh-CN" altLang="en-US" sz="2000" b="1" dirty="0">
                <a:latin typeface="宋体" panose="02010600030101010101" pitchFamily="2" charset="-122"/>
              </a:rPr>
              <a:t>收入，根据国家税务总局公告</a:t>
            </a:r>
            <a:r>
              <a:rPr lang="en-US" altLang="zh-CN" sz="2000" b="1" dirty="0">
                <a:latin typeface="宋体" panose="02010600030101010101" pitchFamily="2" charset="-122"/>
              </a:rPr>
              <a:t>2014</a:t>
            </a:r>
            <a:r>
              <a:rPr lang="zh-CN" altLang="en-US" sz="2000" b="1" dirty="0">
                <a:latin typeface="宋体" panose="02010600030101010101" pitchFamily="2" charset="-122"/>
              </a:rPr>
              <a:t>年第</a:t>
            </a:r>
            <a:r>
              <a:rPr lang="en-US" altLang="zh-CN" sz="2000" b="1" dirty="0">
                <a:latin typeface="宋体" panose="02010600030101010101" pitchFamily="2" charset="-122"/>
              </a:rPr>
              <a:t>57</a:t>
            </a:r>
            <a:r>
              <a:rPr lang="zh-CN" altLang="en-US" sz="2000" b="1" dirty="0" smtClean="0">
                <a:latin typeface="宋体" panose="02010600030101010101" pitchFamily="2" charset="-122"/>
              </a:rPr>
              <a:t>号规定，小规模纳税人月销售额不超过</a:t>
            </a:r>
            <a:r>
              <a:rPr lang="en-US" altLang="zh-CN" sz="2000" b="1" dirty="0" smtClean="0">
                <a:latin typeface="宋体" panose="02010600030101010101" pitchFamily="2" charset="-122"/>
              </a:rPr>
              <a:t>3</a:t>
            </a:r>
            <a:r>
              <a:rPr lang="zh-CN" altLang="en-US" sz="2000" b="1" dirty="0" smtClean="0">
                <a:latin typeface="宋体" panose="02010600030101010101" pitchFamily="2" charset="-122"/>
              </a:rPr>
              <a:t>万元的，</a:t>
            </a:r>
            <a:r>
              <a:rPr lang="zh-CN" altLang="en-US" sz="2000" b="1" dirty="0" smtClean="0">
                <a:latin typeface="宋体" panose="02010600030101010101" pitchFamily="2" charset="-122"/>
                <a:ea typeface="宋体" panose="02010600030101010101" pitchFamily="2" charset="-122"/>
              </a:rPr>
              <a:t>免征增值税。</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     </a:t>
            </a:r>
            <a:r>
              <a:rPr lang="en-US" altLang="zh-CN" sz="2000" b="1" dirty="0" smtClean="0">
                <a:latin typeface="宋体" panose="02010600030101010101" pitchFamily="2" charset="-122"/>
                <a:ea typeface="宋体" panose="02010600030101010101" pitchFamily="2" charset="-122"/>
              </a:rPr>
              <a:t>750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贷：营业外收入                      </a:t>
            </a:r>
            <a:r>
              <a:rPr lang="en-US" altLang="zh-CN" sz="2000" b="1" dirty="0" smtClean="0">
                <a:latin typeface="宋体" panose="02010600030101010101" pitchFamily="2" charset="-122"/>
                <a:ea typeface="宋体" panose="02010600030101010101" pitchFamily="2" charset="-122"/>
              </a:rPr>
              <a:t>750</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6834" name="Text Box 2"/>
          <p:cNvSpPr txBox="1">
            <a:spLocks noChangeArrowheads="1"/>
          </p:cNvSpPr>
          <p:nvPr/>
        </p:nvSpPr>
        <p:spPr bwMode="auto">
          <a:xfrm>
            <a:off x="0" y="627534"/>
            <a:ext cx="9144000" cy="3994940"/>
          </a:xfrm>
          <a:prstGeom prst="rect">
            <a:avLst/>
          </a:prstGeom>
          <a:noFill/>
          <a:ln w="9525">
            <a:noFill/>
            <a:miter lim="800000"/>
          </a:ln>
        </p:spPr>
        <p:txBody>
          <a:bodyPr wrap="square">
            <a:spAutoFit/>
          </a:bodyPr>
          <a:lstStyle/>
          <a:p>
            <a:pPr>
              <a:spcBef>
                <a:spcPct val="50000"/>
              </a:spcBef>
            </a:pPr>
            <a:r>
              <a:rPr lang="en-US" altLang="zh-CN" sz="8000" b="1" dirty="0">
                <a:latin typeface="楷体_GB2312" pitchFamily="49" charset="-122"/>
                <a:ea typeface="楷体_GB2312" pitchFamily="49" charset="-122"/>
              </a:rPr>
              <a:t> </a:t>
            </a:r>
            <a:r>
              <a:rPr lang="en-US" altLang="zh-CN" sz="8000" b="1" dirty="0" smtClean="0">
                <a:latin typeface="楷体_GB2312" pitchFamily="49" charset="-122"/>
                <a:ea typeface="楷体_GB2312" pitchFamily="49" charset="-122"/>
              </a:rPr>
              <a:t>  </a:t>
            </a:r>
            <a:r>
              <a:rPr lang="zh-CN" altLang="en-US" sz="6600" b="1" dirty="0" smtClean="0">
                <a:latin typeface="楷体" panose="02010609060101010101" pitchFamily="49" charset="-122"/>
                <a:ea typeface="楷体" panose="02010609060101010101" pitchFamily="49" charset="-122"/>
              </a:rPr>
              <a:t>谢  </a:t>
            </a:r>
            <a:r>
              <a:rPr lang="zh-CN" altLang="en-US" sz="6600" b="1" dirty="0">
                <a:latin typeface="楷体" panose="02010609060101010101" pitchFamily="49" charset="-122"/>
                <a:ea typeface="楷体" panose="02010609060101010101" pitchFamily="49" charset="-122"/>
              </a:rPr>
              <a:t>谢  大 家 </a:t>
            </a:r>
            <a:r>
              <a:rPr lang="zh-CN" altLang="en-US" sz="6600" b="1" dirty="0">
                <a:latin typeface="宋体" panose="02010600030101010101" pitchFamily="2" charset="-122"/>
                <a:ea typeface="宋体" panose="02010600030101010101" pitchFamily="2" charset="-122"/>
              </a:rPr>
              <a:t>！</a:t>
            </a:r>
            <a:endParaRPr lang="zh-CN" altLang="en-US" sz="6600" b="1" dirty="0">
              <a:latin typeface="宋体" panose="02010600030101010101" pitchFamily="2" charset="-122"/>
              <a:ea typeface="宋体" panose="02010600030101010101" pitchFamily="2" charset="-122"/>
            </a:endParaRPr>
          </a:p>
          <a:p>
            <a:pPr>
              <a:lnSpc>
                <a:spcPct val="90000"/>
              </a:lnSpc>
              <a:spcBef>
                <a:spcPct val="50000"/>
              </a:spcBef>
            </a:pPr>
            <a:r>
              <a:rPr lang="zh-CN" altLang="en-US" sz="2800" b="1" dirty="0">
                <a:latin typeface="楷体_GB2312" pitchFamily="49" charset="-122"/>
                <a:ea typeface="楷体_GB2312" pitchFamily="49" charset="-122"/>
              </a:rPr>
              <a:t>       </a:t>
            </a:r>
            <a:r>
              <a:rPr lang="en-US" altLang="zh-CN" sz="2800" b="1" dirty="0" smtClean="0">
                <a:latin typeface="楷体_GB2312" pitchFamily="49" charset="-122"/>
                <a:ea typeface="楷体_GB2312" pitchFamily="49" charset="-122"/>
              </a:rPr>
              <a:t> </a:t>
            </a:r>
            <a:r>
              <a:rPr lang="en-US" altLang="zh-CN" sz="2400" b="1" dirty="0" smtClean="0">
                <a:latin typeface="楷体" panose="02010609060101010101" pitchFamily="49" charset="-122"/>
                <a:ea typeface="楷体_GB2312" pitchFamily="49" charset="-122"/>
              </a:rPr>
              <a:t> </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房地产企业财税操作技巧</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（第</a:t>
            </a:r>
            <a:r>
              <a:rPr lang="en-US" altLang="zh-CN" sz="2400" b="1" dirty="0">
                <a:latin typeface="宋体" panose="02010600030101010101" pitchFamily="2" charset="-122"/>
              </a:rPr>
              <a:t>4</a:t>
            </a:r>
            <a:r>
              <a:rPr lang="zh-CN" altLang="en-US" sz="2400" b="1" dirty="0">
                <a:latin typeface="楷体" panose="02010609060101010101" pitchFamily="49" charset="-122"/>
                <a:ea typeface="楷体" panose="02010609060101010101" pitchFamily="49" charset="-122"/>
              </a:rPr>
              <a:t>版）</a:t>
            </a:r>
            <a:endParaRPr lang="zh-CN" altLang="en-US" sz="2400" b="1" dirty="0">
              <a:latin typeface="楷体" panose="02010609060101010101" pitchFamily="49" charset="-122"/>
              <a:ea typeface="楷体" panose="02010609060101010101" pitchFamily="49" charset="-122"/>
            </a:endParaRPr>
          </a:p>
          <a:p>
            <a:pPr algn="ctr">
              <a:lnSpc>
                <a:spcPct val="90000"/>
              </a:lnSpc>
              <a:spcBef>
                <a:spcPct val="50000"/>
              </a:spcBef>
            </a:pP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土地增值税清算大成</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（第</a:t>
            </a:r>
            <a:r>
              <a:rPr lang="en-US" altLang="zh-CN" sz="2400" b="1" dirty="0">
                <a:latin typeface="宋体" panose="02010600030101010101" pitchFamily="2" charset="-122"/>
              </a:rPr>
              <a:t>3</a:t>
            </a:r>
            <a:r>
              <a:rPr lang="zh-CN" altLang="en-US" sz="2400" b="1" dirty="0">
                <a:latin typeface="楷体" panose="02010609060101010101" pitchFamily="49" charset="-122"/>
                <a:ea typeface="楷体" panose="02010609060101010101" pitchFamily="49" charset="-122"/>
              </a:rPr>
              <a:t>版）</a:t>
            </a:r>
            <a:endParaRPr lang="en-US" altLang="zh-CN" sz="2400" b="1" dirty="0">
              <a:latin typeface="楷体" panose="02010609060101010101" pitchFamily="49" charset="-122"/>
              <a:ea typeface="楷体" panose="02010609060101010101" pitchFamily="49" charset="-122"/>
            </a:endParaRPr>
          </a:p>
          <a:p>
            <a:pPr algn="ctr">
              <a:lnSpc>
                <a:spcPct val="90000"/>
              </a:lnSpc>
              <a:spcBef>
                <a:spcPct val="50000"/>
              </a:spcBef>
            </a:pP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房地产企业财税操作难题精解</a:t>
            </a:r>
            <a:r>
              <a:rPr lang="en-US" altLang="zh-CN" sz="2400" b="1" dirty="0">
                <a:latin typeface="楷体" panose="02010609060101010101" pitchFamily="49" charset="-122"/>
                <a:ea typeface="楷体" panose="02010609060101010101" pitchFamily="49" charset="-122"/>
              </a:rPr>
              <a:t>》</a:t>
            </a:r>
            <a:endParaRPr lang="zh-CN" altLang="en-US" sz="2400" b="1" dirty="0">
              <a:latin typeface="楷体" panose="02010609060101010101" pitchFamily="49" charset="-122"/>
              <a:ea typeface="楷体" panose="02010609060101010101" pitchFamily="49" charset="-122"/>
            </a:endParaRPr>
          </a:p>
          <a:p>
            <a:pPr algn="ctr">
              <a:lnSpc>
                <a:spcPct val="90000"/>
              </a:lnSpc>
              <a:spcBef>
                <a:spcPct val="50000"/>
              </a:spcBef>
            </a:pPr>
            <a:r>
              <a:rPr lang="zh-CN" altLang="en-US" sz="2400" b="1" dirty="0">
                <a:latin typeface="楷体" panose="02010609060101010101" pitchFamily="49" charset="-122"/>
                <a:ea typeface="楷体" panose="02010609060101010101" pitchFamily="49" charset="-122"/>
              </a:rPr>
              <a:t> 机械工业</a:t>
            </a:r>
            <a:r>
              <a:rPr lang="zh-CN" altLang="en-US" sz="2400" b="1" dirty="0" smtClean="0">
                <a:latin typeface="楷体" panose="02010609060101010101" pitchFamily="49" charset="-122"/>
                <a:ea typeface="楷体" panose="02010609060101010101" pitchFamily="49" charset="-122"/>
              </a:rPr>
              <a:t>出版社</a:t>
            </a:r>
            <a:endParaRPr lang="en-US" altLang="zh-CN" sz="2400" b="1" dirty="0">
              <a:latin typeface="楷体" panose="02010609060101010101" pitchFamily="49" charset="-122"/>
              <a:ea typeface="楷体" panose="02010609060101010101" pitchFamily="49" charset="-122"/>
            </a:endParaRPr>
          </a:p>
          <a:p>
            <a:pPr algn="ctr">
              <a:lnSpc>
                <a:spcPct val="90000"/>
              </a:lnSpc>
              <a:spcBef>
                <a:spcPct val="50000"/>
              </a:spcBef>
            </a:pPr>
            <a:r>
              <a:rPr lang="zh-CN" altLang="zh-CN" sz="2400" b="1" dirty="0"/>
              <a:t>京东网、当当网、天猫网、亚</a:t>
            </a:r>
            <a:r>
              <a:rPr lang="zh-CN" altLang="zh-CN" sz="2400" b="1" dirty="0" smtClean="0"/>
              <a:t>马</a:t>
            </a:r>
            <a:r>
              <a:rPr lang="zh-CN" altLang="en-US" sz="2400" b="1" dirty="0" smtClean="0"/>
              <a:t>逊</a:t>
            </a:r>
            <a:r>
              <a:rPr lang="zh-CN" altLang="zh-CN" sz="2400" b="1" dirty="0" smtClean="0"/>
              <a:t>网</a:t>
            </a:r>
            <a:r>
              <a:rPr lang="zh-CN" altLang="zh-CN" sz="2400" b="1" dirty="0"/>
              <a:t>打折</a:t>
            </a:r>
            <a:r>
              <a:rPr lang="zh-CN" altLang="zh-CN" sz="2400" b="1" dirty="0" smtClean="0"/>
              <a:t>出售</a:t>
            </a:r>
            <a:r>
              <a:rPr lang="zh-CN" altLang="en-US" sz="2400" b="1" dirty="0" smtClean="0"/>
              <a:t>。</a:t>
            </a:r>
            <a:endParaRPr lang="en-US" altLang="zh-CN" sz="2400" b="1" dirty="0">
              <a:latin typeface="楷体" panose="02010609060101010101" pitchFamily="49" charset="-122"/>
              <a:ea typeface="楷体_GB2312" pitchFamily="49" charset="-122"/>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descr="答疑.jpg"/>
          <p:cNvPicPr>
            <a:picLocks noChangeAspect="1"/>
          </p:cNvPicPr>
          <p:nvPr/>
        </p:nvPicPr>
        <p:blipFill>
          <a:blip r:embed="rId1" cstate="print"/>
          <a:stretch>
            <a:fillRect/>
          </a:stretch>
        </p:blipFill>
        <p:spPr>
          <a:xfrm>
            <a:off x="0" y="0"/>
            <a:ext cx="9144000" cy="51435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79512" y="627534"/>
            <a:ext cx="8784976" cy="2862322"/>
          </a:xfrm>
          <a:prstGeom prst="rect">
            <a:avLst/>
          </a:prstGeom>
          <a:noFill/>
        </p:spPr>
        <p:txBody>
          <a:bodyPr wrap="square" rtlCol="0">
            <a:spAutoFit/>
          </a:bodyPr>
          <a:lstStyle/>
          <a:p>
            <a:pPr>
              <a:lnSpc>
                <a:spcPct val="150000"/>
              </a:lnSpc>
            </a:pPr>
            <a:r>
              <a:rPr lang="en-US" altLang="zh-CN" sz="2000" dirty="0" smtClean="0"/>
              <a:t>      </a:t>
            </a:r>
            <a:r>
              <a:rPr lang="en-US" altLang="zh-CN" sz="2000" b="1" dirty="0" smtClean="0">
                <a:latin typeface="宋体" panose="02010600030101010101" pitchFamily="2" charset="-122"/>
                <a:ea typeface="宋体" panose="02010600030101010101" pitchFamily="2" charset="-122"/>
              </a:rPr>
              <a:t>5</a:t>
            </a:r>
            <a:r>
              <a:rPr lang="zh-CN" altLang="en-US" sz="2000" b="1" dirty="0" smtClean="0">
                <a:latin typeface="宋体" panose="02010600030101010101" pitchFamily="2" charset="-122"/>
                <a:ea typeface="宋体" panose="02010600030101010101" pitchFamily="2" charset="-122"/>
              </a:rPr>
              <a:t>、“待认证进项税额”明细科目</a:t>
            </a:r>
            <a:r>
              <a:rPr lang="zh-CN" altLang="en-US" sz="2000" b="1" dirty="0">
                <a:latin typeface="宋体" panose="02010600030101010101" pitchFamily="2" charset="-122"/>
                <a:ea typeface="宋体" panose="02010600030101010101" pitchFamily="2" charset="-122"/>
              </a:rPr>
              <a:t>，核算一般纳税人由于未经税务机关认证而不得从当期销项税额中抵扣的进项税额。包括</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）一般</a:t>
            </a:r>
            <a:r>
              <a:rPr lang="zh-CN" altLang="en-US" sz="2000" b="1" dirty="0">
                <a:latin typeface="宋体" panose="02010600030101010101" pitchFamily="2" charset="-122"/>
                <a:ea typeface="宋体" panose="02010600030101010101" pitchFamily="2" charset="-122"/>
              </a:rPr>
              <a:t>纳税人已取得增值税扣税凭证、按照现行增值税制度规定准予从销项税额中抵扣，但尚未经税务机关认证的进项税额</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smtClean="0">
                <a:latin typeface="宋体" panose="02010600030101010101" pitchFamily="2" charset="-122"/>
                <a:ea typeface="宋体" panose="02010600030101010101" pitchFamily="2" charset="-122"/>
              </a:rPr>
              <a:t>）一般</a:t>
            </a:r>
            <a:r>
              <a:rPr lang="zh-CN" altLang="en-US" sz="2000" b="1" dirty="0">
                <a:latin typeface="宋体" panose="02010600030101010101" pitchFamily="2" charset="-122"/>
                <a:ea typeface="宋体" panose="02010600030101010101" pitchFamily="2" charset="-122"/>
              </a:rPr>
              <a:t>纳税人已申请稽核但尚未取得稽核相符结果的海关缴款书进项税额</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11560" y="627534"/>
            <a:ext cx="7848872" cy="2347950"/>
          </a:xfrm>
          <a:prstGeom prst="rect">
            <a:avLst/>
          </a:prstGeom>
          <a:noFill/>
        </p:spPr>
        <p:txBody>
          <a:bodyPr wrap="square" rtlCol="0">
            <a:spAutoFit/>
          </a:bodyPr>
          <a:lstStyle/>
          <a:p>
            <a:pPr>
              <a:lnSpc>
                <a:spcPct val="150000"/>
              </a:lnSpc>
            </a:pPr>
            <a:r>
              <a:rPr lang="zh-CN" altLang="en-US" sz="2000" b="1" dirty="0">
                <a:latin typeface="宋体" panose="02010600030101010101" pitchFamily="2" charset="-122"/>
              </a:rPr>
              <a:t> </a:t>
            </a:r>
            <a:r>
              <a:rPr lang="zh-CN" altLang="en-US" sz="2000" b="1" dirty="0" smtClean="0">
                <a:latin typeface="宋体" panose="02010600030101010101" pitchFamily="2" charset="-122"/>
              </a:rPr>
              <a:t>   </a:t>
            </a:r>
            <a:r>
              <a:rPr lang="en-US" altLang="zh-CN" sz="2000" b="1" dirty="0" smtClean="0">
                <a:latin typeface="宋体" panose="02010600030101010101" pitchFamily="2" charset="-122"/>
              </a:rPr>
              <a:t>6</a:t>
            </a:r>
            <a:r>
              <a:rPr lang="zh-CN" altLang="en-US" sz="2000" b="1" dirty="0">
                <a:latin typeface="宋体" panose="02010600030101010101" pitchFamily="2" charset="-122"/>
              </a:rPr>
              <a:t>、“待转销项税额”明细科目，核算一般纳税人销售货物、加工修理修配劳务、服务、无形资产或不动产，已确认相关收入（或利得）但尚未发生增值税纳税义务（不符合</a:t>
            </a:r>
            <a:r>
              <a:rPr lang="en-US" altLang="zh-CN" sz="2000" b="1" dirty="0">
                <a:latin typeface="宋体" panose="02010600030101010101" pitchFamily="2" charset="-122"/>
              </a:rPr>
              <a:t>《</a:t>
            </a:r>
            <a:r>
              <a:rPr lang="zh-CN" altLang="en-US" sz="2000" b="1" dirty="0">
                <a:latin typeface="宋体" panose="02010600030101010101" pitchFamily="2" charset="-122"/>
              </a:rPr>
              <a:t>试点实施办法</a:t>
            </a:r>
            <a:r>
              <a:rPr lang="en-US" altLang="zh-CN" sz="2000" b="1" dirty="0">
                <a:latin typeface="宋体" panose="02010600030101010101" pitchFamily="2" charset="-122"/>
              </a:rPr>
              <a:t>》</a:t>
            </a:r>
            <a:r>
              <a:rPr lang="zh-CN" altLang="en-US" sz="2000" b="1" dirty="0">
                <a:latin typeface="宋体" panose="02010600030101010101" pitchFamily="2" charset="-122"/>
              </a:rPr>
              <a:t>第</a:t>
            </a:r>
            <a:r>
              <a:rPr lang="en-US" altLang="zh-CN" sz="2000" b="1" dirty="0">
                <a:latin typeface="宋体" panose="02010600030101010101" pitchFamily="2" charset="-122"/>
              </a:rPr>
              <a:t>45</a:t>
            </a:r>
            <a:r>
              <a:rPr lang="zh-CN" altLang="en-US" sz="2000" b="1" dirty="0">
                <a:latin typeface="宋体" panose="02010600030101010101" pitchFamily="2" charset="-122"/>
              </a:rPr>
              <a:t>条规定的纳税义务发生时间）而需于以后期间确认为销项税额的增值税额。 </a:t>
            </a:r>
            <a:endParaRPr lang="zh-CN" altLang="en-US"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323528" y="627534"/>
            <a:ext cx="8640960" cy="3323987"/>
          </a:xfrm>
          <a:prstGeom prst="rect">
            <a:avLst/>
          </a:prstGeom>
          <a:noFill/>
        </p:spPr>
        <p:txBody>
          <a:bodyPr wrap="square" rtlCol="0">
            <a:spAutoFit/>
          </a:bodyPr>
          <a:lstStyle/>
          <a:p>
            <a:pPr>
              <a:lnSpc>
                <a:spcPct val="150000"/>
              </a:lnSpc>
            </a:pPr>
            <a:r>
              <a:rPr lang="en-US" altLang="zh-CN" sz="2000" dirty="0" smtClean="0"/>
              <a:t>       </a:t>
            </a:r>
            <a:r>
              <a:rPr lang="en-US" altLang="zh-CN" sz="2000" b="1" dirty="0">
                <a:latin typeface="宋体" panose="02010600030101010101" pitchFamily="2" charset="-122"/>
                <a:ea typeface="宋体" panose="02010600030101010101" pitchFamily="2" charset="-122"/>
              </a:rPr>
              <a:t>7</a:t>
            </a:r>
            <a:r>
              <a:rPr lang="zh-CN" altLang="en-US" sz="2000" b="1" dirty="0" smtClean="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“增值税留抵税额”明细科目，</a:t>
            </a:r>
            <a:r>
              <a:rPr lang="zh-CN" altLang="en-US" sz="2000" b="1" dirty="0">
                <a:latin typeface="宋体" panose="02010600030101010101" pitchFamily="2" charset="-122"/>
              </a:rPr>
              <a:t>核算原增值税一般纳税人兼有</a:t>
            </a:r>
            <a:r>
              <a:rPr lang="zh-CN" altLang="en-US" sz="2000" b="1" dirty="0">
                <a:latin typeface="宋体" panose="02010600030101010101" pitchFamily="2" charset="-122"/>
                <a:ea typeface="宋体" panose="02010600030101010101" pitchFamily="2" charset="-122"/>
              </a:rPr>
              <a:t>销售服务、无形资产或者不动产</a:t>
            </a:r>
            <a:r>
              <a:rPr lang="zh-CN" altLang="en-US" sz="2000" b="1" dirty="0" smtClean="0">
                <a:latin typeface="宋体" panose="02010600030101010101" pitchFamily="2" charset="-122"/>
                <a:ea typeface="宋体" panose="02010600030101010101" pitchFamily="2" charset="-122"/>
              </a:rPr>
              <a:t>的，</a:t>
            </a:r>
            <a:r>
              <a:rPr lang="zh-CN" altLang="en-US" sz="2000" b="1" dirty="0">
                <a:latin typeface="宋体" panose="02010600030101010101" pitchFamily="2" charset="-122"/>
                <a:ea typeface="宋体" panose="02010600030101010101" pitchFamily="2" charset="-122"/>
              </a:rPr>
              <a:t>截止到纳入营改增试点之日前的增值税期末留</a:t>
            </a:r>
            <a:r>
              <a:rPr lang="zh-CN" altLang="en-US" sz="2000" b="1" dirty="0" smtClean="0">
                <a:latin typeface="宋体" panose="02010600030101010101" pitchFamily="2" charset="-122"/>
                <a:ea typeface="宋体" panose="02010600030101010101" pitchFamily="2" charset="-122"/>
              </a:rPr>
              <a:t>抵</a:t>
            </a:r>
            <a:r>
              <a:rPr lang="zh-CN" altLang="en-US" sz="1600" b="1" dirty="0">
                <a:solidFill>
                  <a:srgbClr val="FF0000"/>
                </a:solidFill>
                <a:latin typeface="宋体" panose="02010600030101010101" pitchFamily="2" charset="-122"/>
              </a:rPr>
              <a:t>（进项）</a:t>
            </a:r>
            <a:r>
              <a:rPr lang="zh-CN" altLang="en-US" sz="2000" b="1" dirty="0" smtClean="0">
                <a:latin typeface="宋体" panose="02010600030101010101" pitchFamily="2" charset="-122"/>
                <a:ea typeface="宋体" panose="02010600030101010101" pitchFamily="2" charset="-122"/>
              </a:rPr>
              <a:t>税额</a:t>
            </a:r>
            <a:r>
              <a:rPr lang="zh-CN" altLang="en-US" sz="2000" b="1" dirty="0">
                <a:latin typeface="宋体" panose="02010600030101010101" pitchFamily="2" charset="-122"/>
                <a:ea typeface="宋体" panose="02010600030101010101" pitchFamily="2" charset="-122"/>
              </a:rPr>
              <a:t>按照现行增值税制度规定不得从销售服务、无形资产或不动产的销项税额中抵扣的增值税留抵税额</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8</a:t>
            </a:r>
            <a:r>
              <a:rPr lang="zh-CN" altLang="en-US" sz="2000" b="1" dirty="0" smtClean="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“简易计税”明细科目，核算一般纳税人采用简易计税方法发生的增值税计提、扣减、预缴、缴纳等业务。 </a:t>
            </a:r>
            <a:endParaRPr lang="zh-CN" altLang="en-US" sz="2000" b="1" dirty="0">
              <a:latin typeface="宋体" panose="02010600030101010101" pitchFamily="2" charset="-122"/>
              <a:ea typeface="宋体" panose="02010600030101010101" pitchFamily="2" charset="-122"/>
            </a:endParaRPr>
          </a:p>
          <a:p>
            <a:pPr>
              <a:lnSpc>
                <a:spcPct val="150000"/>
              </a:lnSpc>
            </a:pPr>
            <a:r>
              <a:rPr lang="zh-CN" altLang="en-US" sz="2000" b="1" dirty="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cxnSp>
        <p:nvCxnSpPr>
          <p:cNvPr id="4" name="直接连接符 3"/>
          <p:cNvCxnSpPr/>
          <p:nvPr/>
        </p:nvCxnSpPr>
        <p:spPr>
          <a:xfrm>
            <a:off x="3203848" y="3363838"/>
            <a:ext cx="64807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2483768" y="3363838"/>
            <a:ext cx="720080"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4674" name="TextBox 1"/>
          <p:cNvSpPr txBox="1">
            <a:spLocks noChangeArrowheads="1"/>
          </p:cNvSpPr>
          <p:nvPr/>
        </p:nvSpPr>
        <p:spPr bwMode="auto">
          <a:xfrm>
            <a:off x="0" y="914400"/>
            <a:ext cx="9144000" cy="2862322"/>
          </a:xfrm>
          <a:prstGeom prst="rect">
            <a:avLst/>
          </a:prstGeom>
          <a:noFill/>
          <a:ln w="9525">
            <a:noFill/>
            <a:miter lim="800000"/>
          </a:ln>
        </p:spPr>
        <p:txBody>
          <a:bodyPr>
            <a:spAutoFit/>
          </a:bodyPr>
          <a:lstStyle/>
          <a:p>
            <a:pPr>
              <a:lnSpc>
                <a:spcPct val="150000"/>
              </a:lnSpc>
            </a:pPr>
            <a:r>
              <a:rPr lang="en-US" altLang="zh-CN" sz="2000" b="1" dirty="0">
                <a:latin typeface="宋体" panose="02010600030101010101" pitchFamily="2" charset="-122"/>
              </a:rPr>
              <a:t>    9</a:t>
            </a:r>
            <a:r>
              <a:rPr lang="zh-CN" altLang="en-US" sz="2000" b="1" dirty="0">
                <a:latin typeface="宋体" panose="02010600030101010101" pitchFamily="2" charset="-122"/>
              </a:rPr>
              <a:t>、“转让金融商品应交增值税”明细科目，核算增值税纳税人转让金融商品发生的增值税额。</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10</a:t>
            </a:r>
            <a:r>
              <a:rPr lang="zh-CN" altLang="en-US" sz="2000" b="1" dirty="0">
                <a:latin typeface="宋体" panose="02010600030101010101" pitchFamily="2" charset="-122"/>
              </a:rPr>
              <a:t>、“代扣代交增值税”明细科目，核算纳税人购进在境内未设经营机构的境外单位或个人在境内的应税行为代扣代缴的增值税。 </a:t>
            </a:r>
            <a:endParaRPr lang="zh-CN" altLang="en-US" sz="2000" b="1" dirty="0">
              <a:latin typeface="宋体" panose="02010600030101010101" pitchFamily="2" charset="-122"/>
            </a:endParaRPr>
          </a:p>
          <a:p>
            <a:pPr>
              <a:lnSpc>
                <a:spcPct val="150000"/>
              </a:lnSpc>
            </a:pPr>
            <a:endParaRPr lang="en-US" altLang="zh-CN" sz="2000" b="1" dirty="0">
              <a:latin typeface="宋体" panose="02010600030101010101" pitchFamily="2" charset="-122"/>
            </a:endParaRPr>
          </a:p>
          <a:p>
            <a:pPr>
              <a:lnSpc>
                <a:spcPct val="150000"/>
              </a:lnSpc>
            </a:pPr>
            <a:r>
              <a:rPr lang="zh-CN" altLang="en-US" sz="2000" b="1" dirty="0">
                <a:latin typeface="宋体" panose="02010600030101010101" pitchFamily="2" charset="-122"/>
              </a:rPr>
              <a:t>    </a:t>
            </a:r>
            <a:endParaRPr lang="zh-CN" altLang="en-US" sz="2000"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79512" y="627534"/>
            <a:ext cx="8784976" cy="2816156"/>
          </a:xfrm>
          <a:prstGeom prst="rect">
            <a:avLst/>
          </a:prstGeom>
          <a:noFill/>
        </p:spPr>
        <p:txBody>
          <a:bodyPr wrap="square" rtlCol="0">
            <a:spAutoFit/>
          </a:bodyPr>
          <a:lstStyle/>
          <a:p>
            <a:pPr>
              <a:lnSpc>
                <a:spcPct val="150000"/>
              </a:lnSpc>
            </a:pPr>
            <a:r>
              <a:rPr lang="en-US" altLang="zh-CN" sz="1800" dirty="0" smtClean="0"/>
              <a:t>        </a:t>
            </a:r>
            <a:r>
              <a:rPr lang="zh-CN" altLang="en-US" sz="2000" b="1" dirty="0" smtClean="0">
                <a:latin typeface="宋体" panose="02010600030101010101" pitchFamily="2" charset="-122"/>
                <a:ea typeface="宋体" panose="02010600030101010101" pitchFamily="2" charset="-122"/>
              </a:rPr>
              <a:t>三、小规模纳税人会计科目设置及账务处理</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（一）科目设置</a:t>
            </a:r>
            <a:r>
              <a:rPr lang="zh-CN" altLang="en-US" sz="2000" b="1" dirty="0">
                <a:latin typeface="宋体" panose="02010600030101010101" pitchFamily="2" charset="-122"/>
                <a:ea typeface="宋体" panose="02010600030101010101" pitchFamily="2" charset="-122"/>
              </a:rPr>
              <a:t>：小规模纳税人只需在“应交税费”科目下设置“应交增值税”明细科目，不需要</a:t>
            </a:r>
            <a:r>
              <a:rPr lang="zh-CN" altLang="en-US" sz="2000" b="1" dirty="0" smtClean="0">
                <a:latin typeface="宋体" panose="02010600030101010101" pitchFamily="2" charset="-122"/>
                <a:ea typeface="宋体" panose="02010600030101010101" pitchFamily="2" charset="-122"/>
              </a:rPr>
              <a:t>设置专栏。</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根据业务需要可以设置“</a:t>
            </a:r>
            <a:r>
              <a:rPr lang="zh-CN" altLang="en-US" sz="2000" b="1" dirty="0">
                <a:latin typeface="宋体" panose="02010600030101010101" pitchFamily="2" charset="-122"/>
                <a:ea typeface="宋体" panose="02010600030101010101" pitchFamily="2" charset="-122"/>
              </a:rPr>
              <a:t>转让金融商品应交增值税”、“代扣代交增值税</a:t>
            </a:r>
            <a:r>
              <a:rPr lang="zh-CN" altLang="en-US" sz="2000" b="1" dirty="0" smtClean="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等</a:t>
            </a:r>
            <a:r>
              <a:rPr lang="zh-CN" altLang="en-US" sz="2000" b="1" dirty="0" smtClean="0">
                <a:latin typeface="宋体" panose="02010600030101010101" pitchFamily="2" charset="-122"/>
                <a:ea typeface="宋体" panose="02010600030101010101" pitchFamily="2" charset="-122"/>
              </a:rPr>
              <a:t>明细</a:t>
            </a:r>
            <a:r>
              <a:rPr lang="zh-CN" altLang="en-US" sz="2000" b="1" dirty="0">
                <a:latin typeface="宋体" panose="02010600030101010101" pitchFamily="2" charset="-122"/>
                <a:ea typeface="宋体" panose="02010600030101010101" pitchFamily="2" charset="-122"/>
              </a:rPr>
              <a:t>科目。 </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1800" b="1" dirty="0" smtClean="0">
                <a:latin typeface="宋体" panose="02010600030101010101" pitchFamily="2" charset="-122"/>
                <a:ea typeface="宋体" panose="02010600030101010101" pitchFamily="2" charset="-122"/>
              </a:rPr>
              <a:t>         </a:t>
            </a:r>
            <a:endParaRPr lang="zh-CN" altLang="en-US" sz="18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83568" y="627534"/>
            <a:ext cx="7920880" cy="2862322"/>
          </a:xfrm>
          <a:prstGeom prst="rect">
            <a:avLst/>
          </a:prstGeom>
          <a:noFill/>
        </p:spPr>
        <p:txBody>
          <a:bodyPr wrap="square" rtlCol="0">
            <a:spAutoFit/>
          </a:bodyPr>
          <a:lstStyle/>
          <a:p>
            <a:pPr>
              <a:lnSpc>
                <a:spcPct val="150000"/>
              </a:lnSpc>
            </a:pPr>
            <a:r>
              <a:rPr lang="zh-CN" altLang="en-US" sz="2000" b="1" dirty="0" smtClean="0">
                <a:latin typeface="宋体" panose="02010600030101010101" pitchFamily="2" charset="-122"/>
              </a:rPr>
              <a:t> （</a:t>
            </a:r>
            <a:r>
              <a:rPr lang="zh-CN" altLang="en-US" sz="2000" b="1" dirty="0">
                <a:latin typeface="宋体" panose="02010600030101010101" pitchFamily="2" charset="-122"/>
              </a:rPr>
              <a:t>二）账务处理：</a:t>
            </a:r>
            <a:endParaRPr lang="en-US" altLang="zh-CN" sz="2000" b="1" dirty="0">
              <a:latin typeface="宋体" panose="02010600030101010101" pitchFamily="2" charset="-122"/>
            </a:endParaRPr>
          </a:p>
          <a:p>
            <a:pPr>
              <a:lnSpc>
                <a:spcPct val="150000"/>
              </a:lnSpc>
            </a:pPr>
            <a:r>
              <a:rPr lang="en-US" altLang="zh-CN" sz="2000" b="1" dirty="0" smtClean="0">
                <a:latin typeface="宋体" panose="02010600030101010101" pitchFamily="2" charset="-122"/>
              </a:rPr>
              <a:t>  1</a:t>
            </a:r>
            <a:r>
              <a:rPr lang="zh-CN" altLang="en-US" sz="2000" b="1" dirty="0" smtClean="0">
                <a:latin typeface="宋体" panose="02010600030101010101" pitchFamily="2" charset="-122"/>
              </a:rPr>
              <a:t>、采购</a:t>
            </a:r>
            <a:r>
              <a:rPr lang="zh-CN" altLang="en-US" sz="2000" b="1" dirty="0">
                <a:latin typeface="宋体" panose="02010600030101010101" pitchFamily="2" charset="-122"/>
              </a:rPr>
              <a:t>等业务的账务处理。</a:t>
            </a:r>
            <a:endParaRPr lang="en-US" altLang="zh-CN" sz="2000" b="1" dirty="0">
              <a:latin typeface="宋体" panose="02010600030101010101" pitchFamily="2" charset="-122"/>
            </a:endParaRPr>
          </a:p>
          <a:p>
            <a:pPr>
              <a:lnSpc>
                <a:spcPct val="150000"/>
              </a:lnSpc>
            </a:pPr>
            <a:r>
              <a:rPr lang="zh-CN" altLang="en-US" sz="2000" b="1" dirty="0" smtClean="0">
                <a:latin typeface="宋体" panose="02010600030101010101" pitchFamily="2" charset="-122"/>
              </a:rPr>
              <a:t>   小规模</a:t>
            </a:r>
            <a:r>
              <a:rPr lang="zh-CN" altLang="en-US" sz="2000" b="1" dirty="0">
                <a:latin typeface="宋体" panose="02010600030101010101" pitchFamily="2" charset="-122"/>
              </a:rPr>
              <a:t>纳税人购买物资、服务、无形资产或不动产，取得增值税专用发票上注明的增值税应计入相关成本费用或资产，不通过“应交税费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应交增值税”科目核算。 </a:t>
            </a:r>
            <a:endParaRPr lang="en-US" altLang="zh-CN" sz="2000" b="1" dirty="0">
              <a:latin typeface="宋体" panose="02010600030101010101" pitchFamily="2" charset="-122"/>
            </a:endParaRPr>
          </a:p>
          <a:p>
            <a:pPr>
              <a:lnSpc>
                <a:spcPct val="150000"/>
              </a:lnSpc>
            </a:pPr>
            <a:endParaRPr lang="zh-CN" altLang="en-U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251520" y="627534"/>
            <a:ext cx="8784976" cy="4847481"/>
          </a:xfrm>
          <a:prstGeom prst="rect">
            <a:avLst/>
          </a:prstGeom>
          <a:noFill/>
        </p:spPr>
        <p:txBody>
          <a:bodyPr wrap="square" rtlCol="0">
            <a:spAutoFit/>
          </a:bodyPr>
          <a:lstStyle/>
          <a:p>
            <a:pPr>
              <a:lnSpc>
                <a:spcPct val="140000"/>
              </a:lnSpc>
            </a:pPr>
            <a:r>
              <a:rPr lang="zh-CN" altLang="en-US" sz="2000" b="1" dirty="0" smtClean="0">
                <a:latin typeface="宋体" panose="02010600030101010101" pitchFamily="2" charset="-122"/>
                <a:ea typeface="宋体" panose="02010600030101010101" pitchFamily="2" charset="-122"/>
              </a:rPr>
              <a:t>   </a:t>
            </a:r>
            <a:r>
              <a:rPr lang="zh-CN" altLang="en-US"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2</a:t>
            </a:r>
            <a:r>
              <a:rPr lang="zh-CN" altLang="en-US" sz="2000" b="1" dirty="0" smtClean="0">
                <a:latin typeface="宋体" panose="02010600030101010101" pitchFamily="2" charset="-122"/>
                <a:ea typeface="宋体" panose="02010600030101010101" pitchFamily="2" charset="-122"/>
              </a:rPr>
              <a:t>、销售</a:t>
            </a:r>
            <a:r>
              <a:rPr lang="zh-CN" altLang="en-US" sz="2000" b="1" dirty="0">
                <a:latin typeface="宋体" panose="02010600030101010101" pitchFamily="2" charset="-122"/>
                <a:ea typeface="宋体" panose="02010600030101010101" pitchFamily="2" charset="-122"/>
              </a:rPr>
              <a:t>业务的账务处理</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）小规模</a:t>
            </a:r>
            <a:r>
              <a:rPr lang="zh-CN" altLang="en-US" sz="2000" b="1" dirty="0">
                <a:latin typeface="宋体" panose="02010600030101010101" pitchFamily="2" charset="-122"/>
                <a:ea typeface="宋体" panose="02010600030101010101" pitchFamily="2" charset="-122"/>
              </a:rPr>
              <a:t>纳税人销售货物、加工修理修配劳务、服务、无形资产或不动产，应当按应收或已收的金额，借记“应收账款”、“应收票据”、“银行存款”等科目。按取得的收入金额，贷记“主营业务收入”、“其他业务收入”、“固定资产清理”、“工程结算”等</a:t>
            </a:r>
            <a:r>
              <a:rPr lang="zh-CN" altLang="en-US" sz="2000" b="1" dirty="0" smtClean="0">
                <a:latin typeface="宋体" panose="02010600030101010101" pitchFamily="2" charset="-122"/>
                <a:ea typeface="宋体" panose="02010600030101010101" pitchFamily="2" charset="-122"/>
              </a:rPr>
              <a:t>科目；</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按</a:t>
            </a:r>
            <a:r>
              <a:rPr lang="zh-CN" altLang="en-US" sz="2000" b="1" dirty="0">
                <a:latin typeface="宋体" panose="02010600030101010101" pitchFamily="2" charset="-122"/>
                <a:ea typeface="宋体" panose="02010600030101010101" pitchFamily="2" charset="-122"/>
              </a:rPr>
              <a:t>现行增值税制度规定计算的应纳增值</a:t>
            </a:r>
            <a:r>
              <a:rPr lang="zh-CN" altLang="en-US" sz="2000" b="1" dirty="0" smtClean="0">
                <a:latin typeface="宋体" panose="02010600030101010101" pitchFamily="2" charset="-122"/>
                <a:ea typeface="宋体" panose="02010600030101010101" pitchFamily="2" charset="-122"/>
              </a:rPr>
              <a:t>税额，贷</a:t>
            </a:r>
            <a:r>
              <a:rPr lang="zh-CN" altLang="en-US" sz="2000" b="1" dirty="0">
                <a:latin typeface="宋体" panose="02010600030101010101" pitchFamily="2" charset="-122"/>
                <a:ea typeface="宋体" panose="02010600030101010101" pitchFamily="2" charset="-122"/>
              </a:rPr>
              <a:t>记“应交税费</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应交增值税”科目</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zh-CN" altLang="en-US" sz="2000" b="1" dirty="0" smtClean="0">
                <a:latin typeface="宋体" panose="02010600030101010101" pitchFamily="2" charset="-122"/>
                <a:ea typeface="宋体" panose="02010600030101010101" pitchFamily="2" charset="-122"/>
              </a:rPr>
              <a:t>   发生</a:t>
            </a:r>
            <a:r>
              <a:rPr lang="zh-CN" altLang="en-US" sz="2000" b="1" dirty="0">
                <a:latin typeface="宋体" panose="02010600030101010101" pitchFamily="2" charset="-122"/>
                <a:ea typeface="宋体" panose="02010600030101010101" pitchFamily="2" charset="-122"/>
              </a:rPr>
              <a:t>销售退回的，应根据按规定开具的红字增值税专用发票做相反的会计分录</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a:p>
            <a:pPr>
              <a:lnSpc>
                <a:spcPct val="150000"/>
              </a:lnSpc>
            </a:pPr>
            <a:endParaRPr lang="zh-CN" altLang="en-US" sz="1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755576" y="627534"/>
            <a:ext cx="7848872" cy="3785652"/>
          </a:xfrm>
          <a:prstGeom prst="rect">
            <a:avLst/>
          </a:prstGeom>
          <a:noFill/>
        </p:spPr>
        <p:txBody>
          <a:bodyPr wrap="square" rtlCol="0">
            <a:spAutoFit/>
          </a:bodyPr>
          <a:lstStyle/>
          <a:p>
            <a:pPr>
              <a:lnSpc>
                <a:spcPct val="150000"/>
              </a:lnSpc>
            </a:pP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2</a:t>
            </a:r>
            <a:r>
              <a:rPr lang="zh-CN" altLang="en-US" sz="2000" b="1" dirty="0" smtClean="0">
                <a:latin typeface="宋体" panose="02010600030101010101" pitchFamily="2" charset="-122"/>
                <a:ea typeface="宋体" panose="02010600030101010101" pitchFamily="2" charset="-122"/>
              </a:rPr>
              <a:t>）视</a:t>
            </a:r>
            <a:r>
              <a:rPr lang="zh-CN" altLang="en-US" sz="2000" b="1" dirty="0">
                <a:latin typeface="宋体" panose="02010600030101010101" pitchFamily="2" charset="-122"/>
                <a:ea typeface="宋体" panose="02010600030101010101" pitchFamily="2" charset="-122"/>
              </a:rPr>
              <a:t>同销售的账务处理。企业发生税法上视同销售的行为，应当按照企业会计准则制度相关规定进行相应的会计处理，并按照现行增值税制度规定计算</a:t>
            </a:r>
            <a:r>
              <a:rPr lang="zh-CN" altLang="en-US" sz="2000" b="1" dirty="0" smtClean="0">
                <a:latin typeface="宋体" panose="02010600030101010101" pitchFamily="2" charset="-122"/>
                <a:ea typeface="宋体" panose="02010600030101010101" pitchFamily="2" charset="-122"/>
              </a:rPr>
              <a:t>的应纳</a:t>
            </a:r>
            <a:r>
              <a:rPr lang="zh-CN" altLang="en-US" sz="2000" b="1" dirty="0">
                <a:latin typeface="宋体" panose="02010600030101010101" pitchFamily="2" charset="-122"/>
                <a:ea typeface="宋体" panose="02010600030101010101" pitchFamily="2" charset="-122"/>
              </a:rPr>
              <a:t>增值</a:t>
            </a:r>
            <a:r>
              <a:rPr lang="zh-CN" altLang="en-US" sz="2000" b="1" dirty="0">
                <a:latin typeface="宋体" panose="02010600030101010101" pitchFamily="2" charset="-122"/>
              </a:rPr>
              <a:t>税额计入“应交税费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a:t>
            </a:r>
            <a:r>
              <a:rPr lang="zh-CN" altLang="en-US" sz="2000" b="1" dirty="0" smtClean="0">
                <a:latin typeface="宋体" panose="02010600030101010101" pitchFamily="2" charset="-122"/>
              </a:rPr>
              <a:t>科目。</a:t>
            </a:r>
            <a:endParaRPr lang="en-US" altLang="zh-CN" sz="2000" b="1" dirty="0" smtClean="0">
              <a:latin typeface="宋体" panose="02010600030101010101" pitchFamily="2" charset="-122"/>
            </a:endParaRPr>
          </a:p>
          <a:p>
            <a:pPr>
              <a:lnSpc>
                <a:spcPct val="150000"/>
              </a:lnSpc>
            </a:pPr>
            <a:r>
              <a:rPr lang="zh-CN" altLang="en-US" sz="2000" b="1" dirty="0" smtClean="0">
                <a:latin typeface="宋体" panose="02010600030101010101" pitchFamily="2" charset="-122"/>
              </a:rPr>
              <a:t>    </a:t>
            </a:r>
            <a:r>
              <a:rPr lang="en-US" altLang="zh-CN" sz="2000" b="1" dirty="0" smtClean="0">
                <a:latin typeface="宋体" panose="02010600030101010101" pitchFamily="2" charset="-122"/>
              </a:rPr>
              <a:t>3</a:t>
            </a:r>
            <a:r>
              <a:rPr lang="zh-CN" altLang="en-US" sz="2000" b="1" dirty="0" smtClean="0">
                <a:latin typeface="宋体" panose="02010600030101010101" pitchFamily="2" charset="-122"/>
              </a:rPr>
              <a:t>、交纳</a:t>
            </a:r>
            <a:r>
              <a:rPr lang="zh-CN" altLang="en-US" sz="2000" b="1" dirty="0">
                <a:latin typeface="宋体" panose="02010600030101010101" pitchFamily="2" charset="-122"/>
              </a:rPr>
              <a:t>当月应交增值税的账务处理</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企业</a:t>
            </a:r>
            <a:r>
              <a:rPr lang="zh-CN" altLang="en-US" sz="2000" b="1" dirty="0">
                <a:latin typeface="宋体" panose="02010600030101010101" pitchFamily="2" charset="-122"/>
              </a:rPr>
              <a:t>交纳当月应交的增值税，应借记“应交税费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a:t>
            </a:r>
            <a:r>
              <a:rPr lang="zh-CN" altLang="en-US" sz="2000" b="1" dirty="0" smtClean="0">
                <a:latin typeface="宋体" panose="02010600030101010101" pitchFamily="2" charset="-122"/>
              </a:rPr>
              <a:t>科目，贷记“银行存款”等科目。</a:t>
            </a:r>
            <a:endParaRPr lang="en-US" altLang="zh-CN" sz="2000" b="1" dirty="0" smtClean="0">
              <a:latin typeface="宋体" panose="02010600030101010101" pitchFamily="2" charset="-122"/>
            </a:endParaRPr>
          </a:p>
          <a:p>
            <a:pPr>
              <a:lnSpc>
                <a:spcPct val="150000"/>
              </a:lnSpc>
            </a:pP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755576" y="627534"/>
            <a:ext cx="7776864" cy="3416320"/>
          </a:xfrm>
          <a:prstGeom prst="rect">
            <a:avLst/>
          </a:prstGeom>
          <a:noFill/>
        </p:spPr>
        <p:txBody>
          <a:bodyPr wrap="square" rtlCol="0">
            <a:spAutoFit/>
          </a:bodyPr>
          <a:lstStyle/>
          <a:p>
            <a:pPr>
              <a:lnSpc>
                <a:spcPct val="150000"/>
              </a:lnSpc>
            </a:pPr>
            <a:r>
              <a:rPr lang="en-US" altLang="zh-CN" b="1" dirty="0" smtClean="0">
                <a:latin typeface="宋体" panose="02010600030101010101" pitchFamily="2" charset="-122"/>
                <a:ea typeface="宋体" panose="02010600030101010101" pitchFamily="2" charset="-122"/>
              </a:rPr>
              <a:t>   </a:t>
            </a:r>
            <a:r>
              <a:rPr lang="zh-CN" altLang="en-US" b="1" dirty="0" smtClean="0">
                <a:latin typeface="宋体" panose="02010600030101010101" pitchFamily="2" charset="-122"/>
                <a:ea typeface="宋体" panose="02010600030101010101" pitchFamily="2" charset="-122"/>
              </a:rPr>
              <a:t>本讲座的法律依据：</a:t>
            </a:r>
            <a:endParaRPr lang="en-US" altLang="zh-CN" b="1" dirty="0" smtClean="0">
              <a:latin typeface="宋体" panose="02010600030101010101" pitchFamily="2" charset="-122"/>
              <a:ea typeface="宋体" panose="02010600030101010101" pitchFamily="2" charset="-122"/>
            </a:endParaRPr>
          </a:p>
          <a:p>
            <a:pPr>
              <a:lnSpc>
                <a:spcPct val="150000"/>
              </a:lnSpc>
            </a:pPr>
            <a:r>
              <a:rPr lang="zh-CN" altLang="en-US" b="1" dirty="0" smtClean="0">
                <a:latin typeface="宋体" panose="02010600030101010101" pitchFamily="2" charset="-122"/>
              </a:rPr>
              <a:t>   </a:t>
            </a:r>
            <a:r>
              <a:rPr lang="en-US" altLang="zh-CN" b="1" dirty="0" smtClean="0">
                <a:latin typeface="宋体" panose="02010600030101010101" pitchFamily="2" charset="-122"/>
              </a:rPr>
              <a:t>《</a:t>
            </a:r>
            <a:r>
              <a:rPr lang="zh-CN" altLang="en-US" b="1" dirty="0" smtClean="0">
                <a:latin typeface="宋体" panose="02010600030101010101" pitchFamily="2" charset="-122"/>
              </a:rPr>
              <a:t>财政部</a:t>
            </a:r>
            <a:r>
              <a:rPr lang="zh-CN" altLang="en-US" b="1" dirty="0">
                <a:latin typeface="宋体" panose="02010600030101010101" pitchFamily="2" charset="-122"/>
              </a:rPr>
              <a:t>关于</a:t>
            </a:r>
            <a:r>
              <a:rPr lang="zh-CN" altLang="en-US" b="1" dirty="0" smtClean="0">
                <a:latin typeface="宋体" panose="02010600030101010101" pitchFamily="2" charset="-122"/>
              </a:rPr>
              <a:t>印发</a:t>
            </a:r>
            <a:r>
              <a:rPr lang="en-US" altLang="zh-CN" b="1" dirty="0" smtClean="0">
                <a:latin typeface="宋体" panose="02010600030101010101" pitchFamily="2" charset="-122"/>
              </a:rPr>
              <a:t>&lt;</a:t>
            </a:r>
            <a:r>
              <a:rPr lang="zh-CN" altLang="en-US" b="1" dirty="0" smtClean="0">
                <a:latin typeface="宋体" panose="02010600030101010101" pitchFamily="2" charset="-122"/>
              </a:rPr>
              <a:t>增值税</a:t>
            </a:r>
            <a:r>
              <a:rPr lang="zh-CN" altLang="en-US" b="1" dirty="0">
                <a:latin typeface="宋体" panose="02010600030101010101" pitchFamily="2" charset="-122"/>
              </a:rPr>
              <a:t>会计处理</a:t>
            </a:r>
            <a:r>
              <a:rPr lang="zh-CN" altLang="en-US" b="1" dirty="0" smtClean="0">
                <a:latin typeface="宋体" panose="02010600030101010101" pitchFamily="2" charset="-122"/>
              </a:rPr>
              <a:t>规定</a:t>
            </a:r>
            <a:r>
              <a:rPr lang="en-US" altLang="zh-CN" b="1" dirty="0" smtClean="0">
                <a:latin typeface="宋体" panose="02010600030101010101" pitchFamily="2" charset="-122"/>
              </a:rPr>
              <a:t>&gt;</a:t>
            </a:r>
            <a:r>
              <a:rPr lang="zh-CN" altLang="en-US" b="1" dirty="0" smtClean="0">
                <a:latin typeface="宋体" panose="02010600030101010101" pitchFamily="2" charset="-122"/>
              </a:rPr>
              <a:t>的通知</a:t>
            </a:r>
            <a:r>
              <a:rPr lang="en-US" altLang="zh-CN" b="1" dirty="0" smtClean="0">
                <a:latin typeface="宋体" panose="02010600030101010101" pitchFamily="2" charset="-122"/>
              </a:rPr>
              <a:t>》</a:t>
            </a:r>
            <a:r>
              <a:rPr lang="zh-CN" altLang="en-US" b="1" dirty="0" smtClean="0">
                <a:latin typeface="宋体" panose="02010600030101010101" pitchFamily="2" charset="-122"/>
              </a:rPr>
              <a:t>（</a:t>
            </a:r>
            <a:r>
              <a:rPr lang="zh-CN" altLang="en-US" b="1" dirty="0">
                <a:latin typeface="宋体" panose="02010600030101010101" pitchFamily="2" charset="-122"/>
              </a:rPr>
              <a:t>财会</a:t>
            </a:r>
            <a:r>
              <a:rPr lang="en-US" altLang="zh-CN" b="1" dirty="0">
                <a:latin typeface="宋体" panose="02010600030101010101" pitchFamily="2" charset="-122"/>
              </a:rPr>
              <a:t>〔2016〕22</a:t>
            </a:r>
            <a:r>
              <a:rPr lang="zh-CN" altLang="en-US" b="1" dirty="0" smtClean="0">
                <a:latin typeface="宋体" panose="02010600030101010101" pitchFamily="2" charset="-122"/>
              </a:rPr>
              <a:t>号）</a:t>
            </a:r>
            <a:endParaRPr lang="en-US" altLang="zh-CN" b="1" dirty="0" smtClean="0">
              <a:latin typeface="宋体" panose="02010600030101010101" pitchFamily="2" charset="-122"/>
            </a:endParaRPr>
          </a:p>
          <a:p>
            <a:pPr>
              <a:lnSpc>
                <a:spcPct val="150000"/>
              </a:lnSpc>
            </a:pPr>
            <a:r>
              <a:rPr lang="zh-CN" altLang="en-US" b="1" dirty="0" smtClean="0">
                <a:latin typeface="宋体" panose="02010600030101010101" pitchFamily="2" charset="-122"/>
              </a:rPr>
              <a:t>   文件规定 </a:t>
            </a:r>
            <a:r>
              <a:rPr lang="zh-CN" altLang="en-US" b="1" dirty="0">
                <a:latin typeface="宋体" panose="02010600030101010101" pitchFamily="2" charset="-122"/>
              </a:rPr>
              <a:t>：本规定自发布之日起施行，国家统一的会计制度中相关规定与本规定不一致的，应按本规定执行</a:t>
            </a:r>
            <a:r>
              <a:rPr lang="zh-CN" altLang="en-US" b="1" dirty="0" smtClean="0">
                <a:latin typeface="宋体" panose="02010600030101010101" pitchFamily="2" charset="-122"/>
              </a:rPr>
              <a:t>。</a:t>
            </a:r>
            <a:endParaRPr lang="en-US" altLang="zh-CN" b="1" dirty="0" smtClean="0">
              <a:latin typeface="宋体" panose="02010600030101010101" pitchFamily="2" charset="-122"/>
            </a:endParaRPr>
          </a:p>
          <a:p>
            <a:pPr>
              <a:lnSpc>
                <a:spcPct val="150000"/>
              </a:lnSpc>
            </a:pPr>
            <a:r>
              <a:rPr lang="en-US" altLang="zh-CN" b="1" dirty="0">
                <a:latin typeface="宋体" panose="02010600030101010101" pitchFamily="2" charset="-122"/>
              </a:rPr>
              <a:t> </a:t>
            </a:r>
            <a:r>
              <a:rPr lang="en-US" altLang="zh-CN" b="1" dirty="0" smtClean="0">
                <a:latin typeface="宋体" panose="02010600030101010101" pitchFamily="2" charset="-122"/>
              </a:rPr>
              <a:t>  2016</a:t>
            </a:r>
            <a:r>
              <a:rPr lang="zh-CN" altLang="en-US" b="1" dirty="0">
                <a:latin typeface="宋体" panose="02010600030101010101" pitchFamily="2" charset="-122"/>
              </a:rPr>
              <a:t>年</a:t>
            </a:r>
            <a:r>
              <a:rPr lang="en-US" altLang="zh-CN" b="1" dirty="0">
                <a:latin typeface="宋体" panose="02010600030101010101" pitchFamily="2" charset="-122"/>
              </a:rPr>
              <a:t>5</a:t>
            </a:r>
            <a:r>
              <a:rPr lang="zh-CN" altLang="en-US" b="1" dirty="0">
                <a:latin typeface="宋体" panose="02010600030101010101" pitchFamily="2" charset="-122"/>
              </a:rPr>
              <a:t>月</a:t>
            </a:r>
            <a:r>
              <a:rPr lang="en-US" altLang="zh-CN" b="1" dirty="0">
                <a:latin typeface="宋体" panose="02010600030101010101" pitchFamily="2" charset="-122"/>
              </a:rPr>
              <a:t>1</a:t>
            </a:r>
            <a:r>
              <a:rPr lang="zh-CN" altLang="en-US" b="1" dirty="0">
                <a:latin typeface="宋体" panose="02010600030101010101" pitchFamily="2" charset="-122"/>
              </a:rPr>
              <a:t>日至本规定施行之间发生的交易由于本</a:t>
            </a:r>
            <a:r>
              <a:rPr lang="zh-CN" altLang="en-US" b="1" dirty="0" smtClean="0">
                <a:latin typeface="宋体" panose="02010600030101010101" pitchFamily="2" charset="-122"/>
              </a:rPr>
              <a:t>规定的执行而</a:t>
            </a:r>
            <a:r>
              <a:rPr lang="zh-CN" altLang="en-US" b="1" dirty="0">
                <a:latin typeface="宋体" panose="02010600030101010101" pitchFamily="2" charset="-122"/>
              </a:rPr>
              <a:t>影响资产、负债等金额的，应按本规定调整。</a:t>
            </a:r>
            <a:endParaRPr lang="zh-CN" altLang="en-US" b="1" dirty="0">
              <a:latin typeface="宋体" panose="02010600030101010101" pitchFamily="2" charset="-122"/>
            </a:endParaRPr>
          </a:p>
          <a:p>
            <a:pPr>
              <a:lnSpc>
                <a:spcPct val="150000"/>
              </a:lnSpc>
            </a:pPr>
            <a:r>
              <a:rPr lang="zh-CN" altLang="en-US" b="1" dirty="0">
                <a:latin typeface="宋体" panose="02010600030101010101" pitchFamily="2" charset="-122"/>
              </a:rPr>
              <a:t> </a:t>
            </a:r>
            <a:endParaRPr lang="zh-CN" altLang="en-US" b="1" dirty="0">
              <a:latin typeface="宋体" panose="02010600030101010101" pitchFamily="2" charset="-122"/>
            </a:endParaRPr>
          </a:p>
          <a:p>
            <a:pPr>
              <a:lnSpc>
                <a:spcPct val="150000"/>
              </a:lnSpc>
            </a:pPr>
            <a:r>
              <a:rPr lang="zh-CN" altLang="en-US" b="1" dirty="0">
                <a:latin typeface="宋体" panose="02010600030101010101" pitchFamily="2" charset="-122"/>
              </a:rPr>
              <a:t>                        </a:t>
            </a:r>
            <a:endParaRPr lang="zh-CN" altLang="en-US"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755576" y="627534"/>
            <a:ext cx="7632848" cy="3323987"/>
          </a:xfrm>
          <a:prstGeom prst="rect">
            <a:avLst/>
          </a:prstGeom>
          <a:noFill/>
        </p:spPr>
        <p:txBody>
          <a:bodyPr wrap="square" rtlCol="0">
            <a:spAutoFit/>
          </a:bodyPr>
          <a:lstStyle/>
          <a:p>
            <a:pPr>
              <a:lnSpc>
                <a:spcPct val="150000"/>
              </a:lnSpc>
            </a:pPr>
            <a:r>
              <a:rPr lang="zh-CN" altLang="en-US" sz="2000" b="1" dirty="0">
                <a:latin typeface="宋体" panose="02010600030101010101" pitchFamily="2" charset="-122"/>
              </a:rPr>
              <a:t> </a:t>
            </a:r>
            <a:r>
              <a:rPr lang="zh-CN" altLang="en-US" sz="2000" b="1" dirty="0" smtClean="0">
                <a:latin typeface="宋体" panose="02010600030101010101" pitchFamily="2" charset="-122"/>
              </a:rPr>
              <a:t>  </a:t>
            </a:r>
            <a:r>
              <a:rPr lang="en-US" altLang="zh-CN" sz="2000" b="1" dirty="0" smtClean="0">
                <a:latin typeface="宋体" panose="02010600030101010101" pitchFamily="2" charset="-122"/>
              </a:rPr>
              <a:t>4</a:t>
            </a:r>
            <a:r>
              <a:rPr lang="zh-CN" altLang="en-US" sz="2000" b="1" dirty="0" smtClean="0">
                <a:latin typeface="宋体" panose="02010600030101010101" pitchFamily="2" charset="-122"/>
              </a:rPr>
              <a:t>、增值税</a:t>
            </a:r>
            <a:r>
              <a:rPr lang="zh-CN" altLang="en-US" sz="2000" b="1" dirty="0">
                <a:latin typeface="宋体" panose="02010600030101010101" pitchFamily="2" charset="-122"/>
              </a:rPr>
              <a:t>税控系统专用设备和技术维护费用抵减增值税额的账务处理</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按</a:t>
            </a:r>
            <a:r>
              <a:rPr lang="zh-CN" altLang="en-US" sz="2000" b="1" dirty="0">
                <a:latin typeface="宋体" panose="02010600030101010101" pitchFamily="2" charset="-122"/>
              </a:rPr>
              <a:t>现行增值税制度规定，企业初次购买增值税税控系统专用设备支付的费用以及缴纳的技术维护费允许在增值税应纳税额中全额抵减的，按规定抵减的增值税应纳税</a:t>
            </a:r>
            <a:r>
              <a:rPr lang="zh-CN" altLang="en-US" sz="2000" b="1" dirty="0" smtClean="0">
                <a:latin typeface="宋体" panose="02010600030101010101" pitchFamily="2" charset="-122"/>
              </a:rPr>
              <a:t>额。</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借：应</a:t>
            </a:r>
            <a:r>
              <a:rPr lang="zh-CN" altLang="en-US" sz="2000" b="1" dirty="0">
                <a:latin typeface="宋体" panose="02010600030101010101" pitchFamily="2" charset="-122"/>
              </a:rPr>
              <a:t>交税费</a:t>
            </a:r>
            <a:r>
              <a:rPr lang="en-US" altLang="zh-CN" sz="2000" b="1" dirty="0">
                <a:latin typeface="宋体" panose="02010600030101010101" pitchFamily="2" charset="-122"/>
              </a:rPr>
              <a:t>——</a:t>
            </a:r>
            <a:r>
              <a:rPr lang="zh-CN" altLang="en-US" sz="2000" b="1" dirty="0">
                <a:latin typeface="宋体" panose="02010600030101010101" pitchFamily="2" charset="-122"/>
              </a:rPr>
              <a:t>应交</a:t>
            </a:r>
            <a:r>
              <a:rPr lang="zh-CN" altLang="en-US" sz="2000" b="1" dirty="0" smtClean="0">
                <a:latin typeface="宋体" panose="02010600030101010101" pitchFamily="2" charset="-122"/>
              </a:rPr>
              <a:t>增值税</a:t>
            </a:r>
            <a:endParaRPr lang="en-US" altLang="zh-CN" sz="2000" b="1" dirty="0">
              <a:latin typeface="宋体" panose="02010600030101010101" pitchFamily="2" charset="-122"/>
            </a:endParaRPr>
          </a:p>
          <a:p>
            <a:pPr>
              <a:lnSpc>
                <a:spcPct val="150000"/>
              </a:lnSpc>
            </a:pP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贷：管理费用等科目。</a:t>
            </a:r>
            <a:endParaRPr lang="zh-CN" altLang="en-U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11560" y="627534"/>
            <a:ext cx="8352928" cy="3785652"/>
          </a:xfrm>
          <a:prstGeom prst="rect">
            <a:avLst/>
          </a:prstGeom>
          <a:noFill/>
        </p:spPr>
        <p:txBody>
          <a:bodyPr wrap="square" rtlCol="0">
            <a:spAutoFit/>
          </a:bodyPr>
          <a:lstStyle/>
          <a:p>
            <a:pPr>
              <a:lnSpc>
                <a:spcPct val="150000"/>
              </a:lnSpc>
            </a:pPr>
            <a:r>
              <a:rPr lang="zh-CN" altLang="en-US" sz="2000" b="1" dirty="0">
                <a:latin typeface="宋体" panose="02010600030101010101" pitchFamily="2" charset="-122"/>
              </a:rPr>
              <a:t> </a:t>
            </a:r>
            <a:r>
              <a:rPr lang="zh-CN" altLang="en-US" sz="2000" b="1" dirty="0" smtClean="0">
                <a:latin typeface="宋体" panose="02010600030101010101" pitchFamily="2" charset="-122"/>
              </a:rPr>
              <a:t>  </a:t>
            </a:r>
            <a:r>
              <a:rPr lang="en-US" altLang="zh-CN" sz="2000" b="1" dirty="0" smtClean="0">
                <a:latin typeface="宋体" panose="02010600030101010101" pitchFamily="2" charset="-122"/>
              </a:rPr>
              <a:t>5</a:t>
            </a:r>
            <a:r>
              <a:rPr lang="zh-CN" altLang="en-US" sz="2000" b="1" dirty="0" smtClean="0">
                <a:latin typeface="宋体" panose="02010600030101010101" pitchFamily="2" charset="-122"/>
              </a:rPr>
              <a:t>、差额</a:t>
            </a:r>
            <a:r>
              <a:rPr lang="zh-CN" altLang="en-US" sz="2000" b="1" dirty="0">
                <a:latin typeface="宋体" panose="02010600030101010101" pitchFamily="2" charset="-122"/>
              </a:rPr>
              <a:t>征税的账务处理。</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按现行增值税制度规定企业发生相关成本费用允许扣减销售额的</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zh-CN" altLang="en-US" sz="2000" b="1" dirty="0" smtClean="0">
                <a:latin typeface="宋体" panose="02010600030101010101" pitchFamily="2" charset="-122"/>
              </a:rPr>
              <a:t>    借：应</a:t>
            </a:r>
            <a:r>
              <a:rPr lang="zh-CN" altLang="en-US" sz="2000" b="1" dirty="0">
                <a:latin typeface="宋体" panose="02010600030101010101" pitchFamily="2" charset="-122"/>
              </a:rPr>
              <a:t>交税费</a:t>
            </a:r>
            <a:r>
              <a:rPr lang="en-US" altLang="zh-CN" sz="2000" b="1" dirty="0">
                <a:latin typeface="宋体" panose="02010600030101010101" pitchFamily="2" charset="-122"/>
              </a:rPr>
              <a:t>——</a:t>
            </a:r>
            <a:r>
              <a:rPr lang="zh-CN" altLang="en-US" sz="2000" b="1" dirty="0">
                <a:latin typeface="宋体" panose="02010600030101010101" pitchFamily="2" charset="-122"/>
              </a:rPr>
              <a:t>应交</a:t>
            </a:r>
            <a:r>
              <a:rPr lang="zh-CN" altLang="en-US" sz="2000" b="1" dirty="0" smtClean="0">
                <a:latin typeface="宋体" panose="02010600030101010101" pitchFamily="2" charset="-122"/>
              </a:rPr>
              <a:t>增值税</a:t>
            </a:r>
            <a:endParaRPr lang="en-US" altLang="zh-CN" sz="2000" b="1" dirty="0">
              <a:latin typeface="宋体" panose="02010600030101010101" pitchFamily="2" charset="-122"/>
            </a:endParaRPr>
          </a:p>
          <a:p>
            <a:pPr>
              <a:lnSpc>
                <a:spcPct val="150000"/>
              </a:lnSpc>
            </a:pP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贷：主</a:t>
            </a:r>
            <a:r>
              <a:rPr lang="zh-CN" altLang="en-US" sz="2000" b="1" dirty="0">
                <a:latin typeface="宋体" panose="02010600030101010101" pitchFamily="2" charset="-122"/>
              </a:rPr>
              <a:t>营业务</a:t>
            </a:r>
            <a:r>
              <a:rPr lang="zh-CN" altLang="en-US" sz="2000" b="1" dirty="0" smtClean="0">
                <a:latin typeface="宋体" panose="02010600030101010101" pitchFamily="2" charset="-122"/>
              </a:rPr>
              <a:t>成本、存货、工程施工等</a:t>
            </a:r>
            <a:r>
              <a:rPr lang="zh-CN" altLang="en-US" sz="2000" b="1" dirty="0">
                <a:latin typeface="宋体" panose="02010600030101010101" pitchFamily="2" charset="-122"/>
              </a:rPr>
              <a:t>科目。 </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6</a:t>
            </a:r>
            <a:r>
              <a:rPr lang="zh-CN" altLang="en-US" sz="2000" b="1" dirty="0">
                <a:latin typeface="宋体" panose="02010600030101010101" pitchFamily="2" charset="-122"/>
              </a:rPr>
              <a:t>、减免增值税的账务</a:t>
            </a:r>
            <a:r>
              <a:rPr lang="zh-CN" altLang="en-US" sz="2000" b="1" dirty="0" smtClean="0">
                <a:latin typeface="宋体" panose="02010600030101010101" pitchFamily="2" charset="-122"/>
              </a:rPr>
              <a:t>处理</a:t>
            </a:r>
            <a:r>
              <a:rPr lang="zh-CN" altLang="en-US" sz="2000" b="1" dirty="0">
                <a:latin typeface="宋体" panose="02010600030101010101" pitchFamily="2" charset="-122"/>
              </a:rPr>
              <a:t>，</a:t>
            </a:r>
            <a:r>
              <a:rPr lang="zh-CN" altLang="en-US" sz="2000" b="1" dirty="0" smtClean="0">
                <a:latin typeface="宋体" panose="02010600030101010101" pitchFamily="2" charset="-122"/>
              </a:rPr>
              <a:t>小规模纳税人当</a:t>
            </a:r>
            <a:r>
              <a:rPr lang="zh-CN" altLang="en-US" sz="2000" b="1" dirty="0">
                <a:latin typeface="宋体" panose="02010600030101010101" pitchFamily="2" charset="-122"/>
              </a:rPr>
              <a:t>期直接减免的</a:t>
            </a:r>
            <a:r>
              <a:rPr lang="zh-CN" altLang="en-US" sz="2000" b="1" dirty="0" smtClean="0">
                <a:latin typeface="宋体" panose="02010600030101010101" pitchFamily="2" charset="-122"/>
              </a:rPr>
              <a:t>增值税</a:t>
            </a:r>
            <a:r>
              <a:rPr lang="zh-CN" altLang="en-US" sz="2000" b="1" dirty="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借：应交税费</a:t>
            </a:r>
            <a:r>
              <a:rPr lang="en-US" altLang="zh-CN" sz="2000" b="1" dirty="0" smtClean="0">
                <a:latin typeface="宋体" panose="02010600030101010101" pitchFamily="2" charset="-122"/>
              </a:rPr>
              <a:t>——</a:t>
            </a:r>
            <a:r>
              <a:rPr lang="zh-CN" altLang="en-US" sz="2000" b="1" dirty="0" smtClean="0">
                <a:latin typeface="宋体" panose="02010600030101010101" pitchFamily="2" charset="-122"/>
              </a:rPr>
              <a:t>应交增值税</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贷：营业外收入 </a:t>
            </a:r>
            <a:endParaRPr lang="en-US" altLang="zh-CN" sz="2000" b="1" dirty="0">
              <a:latin typeface="宋体" panose="02010600030101010101" pitchFamily="2" charset="-122"/>
            </a:endParaRPr>
          </a:p>
          <a:p>
            <a:pPr>
              <a:lnSpc>
                <a:spcPct val="150000"/>
              </a:lnSpc>
            </a:pPr>
            <a:endParaRPr lang="zh-CN" altLang="en-US"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179512" y="1347614"/>
            <a:ext cx="8856984" cy="3323987"/>
          </a:xfrm>
          <a:prstGeom prst="rect">
            <a:avLst/>
          </a:prstGeom>
          <a:noFill/>
        </p:spPr>
        <p:txBody>
          <a:bodyPr wrap="square" rtlCol="0">
            <a:spAutoFit/>
          </a:bodyPr>
          <a:lstStyle/>
          <a:p>
            <a:pPr>
              <a:lnSpc>
                <a:spcPct val="150000"/>
              </a:lnSpc>
            </a:pPr>
            <a:r>
              <a:rPr lang="en-US" altLang="zh-CN" sz="1800" dirty="0" smtClean="0"/>
              <a:t>        </a:t>
            </a:r>
            <a:r>
              <a:rPr lang="zh-CN" altLang="en-US" sz="2000" b="1" dirty="0" smtClean="0">
                <a:latin typeface="宋体" panose="02010600030101010101" pitchFamily="2" charset="-122"/>
                <a:ea typeface="宋体" panose="02010600030101010101" pitchFamily="2" charset="-122"/>
              </a:rPr>
              <a:t>四、会计科目的变化</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）全面</a:t>
            </a:r>
            <a:r>
              <a:rPr lang="zh-CN" altLang="en-US" sz="2000" b="1" dirty="0">
                <a:latin typeface="宋体" panose="02010600030101010101" pitchFamily="2" charset="-122"/>
                <a:ea typeface="宋体" panose="02010600030101010101" pitchFamily="2" charset="-122"/>
              </a:rPr>
              <a:t>试行营业税改征增值税后，“营业税金及附加”科目名称调整为“税金及附加”科目，该科目核算企业经营活动发生的消费税、城市维护建设税、资源税、教育费附加及房产税、土地使用税、车船使用税、印花税等相关税费</a:t>
            </a:r>
            <a:r>
              <a:rPr lang="zh-CN" altLang="en-US" sz="2000" b="1" dirty="0" smtClean="0">
                <a:latin typeface="宋体" panose="02010600030101010101" pitchFamily="2" charset="-122"/>
                <a:ea typeface="宋体" panose="02010600030101010101" pitchFamily="2" charset="-122"/>
              </a:rPr>
              <a:t>；（地方教育附加也在本科目核算）</a:t>
            </a:r>
            <a:r>
              <a:rPr lang="en-US" altLang="zh-CN" sz="2000" b="1" dirty="0" smtClean="0">
                <a:latin typeface="宋体" panose="02010600030101010101" pitchFamily="2" charset="-122"/>
                <a:ea typeface="宋体" panose="02010600030101010101" pitchFamily="2" charset="-122"/>
              </a:rPr>
              <a:t>    </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smtClean="0">
                <a:latin typeface="宋体" panose="02010600030101010101" pitchFamily="2" charset="-122"/>
                <a:ea typeface="宋体" panose="02010600030101010101" pitchFamily="2" charset="-122"/>
              </a:rPr>
              <a:t>）利润</a:t>
            </a:r>
            <a:r>
              <a:rPr lang="zh-CN" altLang="en-US" sz="2000" b="1" dirty="0">
                <a:latin typeface="宋体" panose="02010600030101010101" pitchFamily="2" charset="-122"/>
                <a:ea typeface="宋体" panose="02010600030101010101" pitchFamily="2" charset="-122"/>
              </a:rPr>
              <a:t>表中的“营业税金及附加”项目调整为“税金及附加”项目</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cxnSp>
        <p:nvCxnSpPr>
          <p:cNvPr id="4" name="直接连接符 3"/>
          <p:cNvCxnSpPr/>
          <p:nvPr/>
        </p:nvCxnSpPr>
        <p:spPr>
          <a:xfrm>
            <a:off x="3923928" y="3147814"/>
            <a:ext cx="439248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179512" y="555526"/>
            <a:ext cx="8712968" cy="3785652"/>
          </a:xfrm>
          <a:prstGeom prst="rect">
            <a:avLst/>
          </a:prstGeom>
          <a:noFill/>
        </p:spPr>
        <p:txBody>
          <a:bodyPr wrap="square" rtlCol="0">
            <a:spAutoFit/>
          </a:bodyPr>
          <a:lstStyle/>
          <a:p>
            <a:pPr>
              <a:lnSpc>
                <a:spcPct val="150000"/>
              </a:lnSpc>
            </a:pPr>
            <a:r>
              <a:rPr lang="zh-CN" altLang="en-US" sz="18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五</a:t>
            </a:r>
            <a:r>
              <a:rPr lang="zh-CN" altLang="en-US" sz="2000" b="1" dirty="0">
                <a:latin typeface="宋体" panose="02010600030101010101" pitchFamily="2" charset="-122"/>
                <a:ea typeface="宋体" panose="02010600030101010101" pitchFamily="2" charset="-122"/>
              </a:rPr>
              <a:t>、财务报表相关项目列示 </a:t>
            </a:r>
            <a:endParaRPr lang="zh-CN" altLang="en-US" sz="2000" b="1" dirty="0">
              <a:latin typeface="宋体" panose="02010600030101010101" pitchFamily="2" charset="-122"/>
              <a:ea typeface="宋体" panose="02010600030101010101" pitchFamily="2" charset="-122"/>
            </a:endParaRPr>
          </a:p>
          <a:p>
            <a:pPr>
              <a:lnSpc>
                <a:spcPct val="150000"/>
              </a:lnSpc>
            </a:pPr>
            <a:r>
              <a:rPr lang="zh-CN" altLang="en-US" sz="2000" b="1" dirty="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）“应交税费”</a:t>
            </a:r>
            <a:r>
              <a:rPr lang="zh-CN" altLang="en-US" sz="2000" b="1" dirty="0">
                <a:latin typeface="宋体" panose="02010600030101010101" pitchFamily="2" charset="-122"/>
                <a:ea typeface="宋体" panose="02010600030101010101" pitchFamily="2" charset="-122"/>
              </a:rPr>
              <a:t>科目下的“应交增值税”、“未交增值税”、“待抵扣进项税额”、“待认证进项税额”、“增值税留抵税额”等明细科目期末</a:t>
            </a:r>
            <a:r>
              <a:rPr lang="zh-CN" altLang="en-US" sz="2000" b="1" dirty="0">
                <a:solidFill>
                  <a:srgbClr val="FF0000"/>
                </a:solidFill>
                <a:latin typeface="宋体" panose="02010600030101010101" pitchFamily="2" charset="-122"/>
                <a:ea typeface="宋体" panose="02010600030101010101" pitchFamily="2" charset="-122"/>
              </a:rPr>
              <a:t>借方余额</a:t>
            </a:r>
            <a:r>
              <a:rPr lang="zh-CN" altLang="en-US" sz="2000" b="1" dirty="0">
                <a:latin typeface="宋体" panose="02010600030101010101" pitchFamily="2" charset="-122"/>
                <a:ea typeface="宋体" panose="02010600030101010101" pitchFamily="2" charset="-122"/>
              </a:rPr>
              <a:t>应根据情况，在资产负债表中的“其他流动资产”或“其他非流动资产”项目列示</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smtClean="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应交税费</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待转销项税额”等科目期末</a:t>
            </a:r>
            <a:r>
              <a:rPr lang="zh-CN" altLang="en-US" sz="2000" b="1" dirty="0">
                <a:solidFill>
                  <a:srgbClr val="FF0000"/>
                </a:solidFill>
                <a:latin typeface="宋体" panose="02010600030101010101" pitchFamily="2" charset="-122"/>
                <a:ea typeface="宋体" panose="02010600030101010101" pitchFamily="2" charset="-122"/>
              </a:rPr>
              <a:t>贷方余额</a:t>
            </a:r>
            <a:r>
              <a:rPr lang="zh-CN" altLang="en-US" sz="2000" b="1" dirty="0">
                <a:latin typeface="宋体" panose="02010600030101010101" pitchFamily="2" charset="-122"/>
                <a:ea typeface="宋体" panose="02010600030101010101" pitchFamily="2" charset="-122"/>
              </a:rPr>
              <a:t>应根据情况，在资产负债表中的“其他流动负债”或“其他非流动负债”项目列示</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endParaRPr lang="zh-CN" altLang="en-US" sz="1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755576" y="627534"/>
            <a:ext cx="7632848" cy="1891287"/>
          </a:xfrm>
          <a:prstGeom prst="rect">
            <a:avLst/>
          </a:prstGeom>
          <a:noFill/>
        </p:spPr>
        <p:txBody>
          <a:bodyPr wrap="square" rtlCol="0">
            <a:spAutoFit/>
          </a:bodyPr>
          <a:lstStyle/>
          <a:p>
            <a:pPr>
              <a:lnSpc>
                <a:spcPct val="150000"/>
              </a:lnSpc>
            </a:pPr>
            <a:r>
              <a:rPr lang="zh-CN" altLang="en-US" sz="2000" b="1" dirty="0" smtClean="0">
                <a:latin typeface="宋体" panose="02010600030101010101" pitchFamily="2" charset="-122"/>
              </a:rPr>
              <a:t>    （</a:t>
            </a:r>
            <a:r>
              <a:rPr lang="en-US" altLang="zh-CN" sz="2000" b="1" dirty="0">
                <a:latin typeface="宋体" panose="02010600030101010101" pitchFamily="2" charset="-122"/>
              </a:rPr>
              <a:t>3</a:t>
            </a:r>
            <a:r>
              <a:rPr lang="zh-CN" altLang="en-US" sz="2000" b="1" dirty="0">
                <a:latin typeface="宋体" panose="02010600030101010101" pitchFamily="2" charset="-122"/>
              </a:rPr>
              <a:t>）“应交税费”科目下的“未交增值税”、“简易计税”、“转让金融商品应交增值税”、“代扣代交增值税”等科目期末</a:t>
            </a:r>
            <a:r>
              <a:rPr lang="zh-CN" altLang="en-US" sz="2000" b="1" dirty="0">
                <a:solidFill>
                  <a:srgbClr val="FF0000"/>
                </a:solidFill>
                <a:latin typeface="宋体" panose="02010600030101010101" pitchFamily="2" charset="-122"/>
              </a:rPr>
              <a:t>贷方余额</a:t>
            </a:r>
            <a:r>
              <a:rPr lang="zh-CN" altLang="en-US" sz="2000" b="1" dirty="0">
                <a:latin typeface="宋体" panose="02010600030101010101" pitchFamily="2" charset="-122"/>
              </a:rPr>
              <a:t>应在资产负债表中的“应交税费”项目列示。</a:t>
            </a:r>
            <a:endParaRPr lang="zh-CN" altLang="en-US" sz="2000" b="1" dirty="0">
              <a:latin typeface="宋体" panose="02010600030101010101" pitchFamily="2" charset="-122"/>
            </a:endParaRPr>
          </a:p>
          <a:p>
            <a:pPr>
              <a:lnSpc>
                <a:spcPct val="150000"/>
              </a:lnSpc>
            </a:pPr>
            <a:endParaRPr lang="zh-CN" altLang="en-US" sz="2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323528" y="627534"/>
            <a:ext cx="8496944" cy="3323987"/>
          </a:xfrm>
          <a:prstGeom prst="rect">
            <a:avLst/>
          </a:prstGeom>
          <a:noFill/>
        </p:spPr>
        <p:txBody>
          <a:bodyPr wrap="square" rtlCol="0">
            <a:spAutoFit/>
          </a:bodyPr>
          <a:lstStyle/>
          <a:p>
            <a:pPr>
              <a:lnSpc>
                <a:spcPct val="150000"/>
              </a:lnSpc>
            </a:pPr>
            <a:r>
              <a:rPr lang="en-US" altLang="zh-CN" dirty="0" smtClean="0"/>
              <a:t>                          </a:t>
            </a:r>
            <a:r>
              <a:rPr lang="en-US" altLang="zh-CN" sz="2000" dirty="0" smtClean="0"/>
              <a:t>     </a:t>
            </a:r>
            <a:r>
              <a:rPr lang="zh-CN" altLang="en-US" sz="2000" b="1" dirty="0" smtClean="0">
                <a:latin typeface="宋体" panose="02010600030101010101" pitchFamily="2" charset="-122"/>
                <a:ea typeface="宋体" panose="02010600030101010101" pitchFamily="2" charset="-122"/>
              </a:rPr>
              <a:t>第二讲    </a:t>
            </a:r>
            <a:r>
              <a:rPr lang="zh-CN" altLang="zh-CN" sz="2000" b="1" dirty="0" smtClean="0"/>
              <a:t>取得</a:t>
            </a:r>
            <a:r>
              <a:rPr lang="zh-CN" altLang="zh-CN" sz="2000" b="1" dirty="0"/>
              <a:t>资产或接受劳务等业务的账务处理</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rPr>
              <a:t>一</a:t>
            </a:r>
            <a:r>
              <a:rPr lang="zh-CN" altLang="en-US" sz="2000" b="1" dirty="0">
                <a:latin typeface="宋体" panose="02010600030101010101" pitchFamily="2" charset="-122"/>
              </a:rPr>
              <a:t>、允许抵扣进项税额的账务</a:t>
            </a:r>
            <a:r>
              <a:rPr lang="zh-CN" altLang="en-US" sz="2000" b="1" dirty="0" smtClean="0">
                <a:latin typeface="宋体" panose="02010600030101010101" pitchFamily="2" charset="-122"/>
              </a:rPr>
              <a:t>处理</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1</a:t>
            </a:r>
            <a:r>
              <a:rPr lang="zh-CN" altLang="en-US" sz="2000" b="1" dirty="0">
                <a:latin typeface="宋体" panose="02010600030101010101" pitchFamily="2" charset="-122"/>
              </a:rPr>
              <a:t>、一般纳税人购进货物、加工修理修配劳务、服务、无形资产或</a:t>
            </a:r>
            <a:r>
              <a:rPr lang="zh-CN" altLang="en-US" sz="2000" b="1" dirty="0" smtClean="0">
                <a:latin typeface="宋体" panose="02010600030101010101" pitchFamily="2" charset="-122"/>
              </a:rPr>
              <a:t>不动产，验票申报后。</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a:latin typeface="宋体" panose="02010600030101010101" pitchFamily="2" charset="-122"/>
              </a:rPr>
              <a:t>借</a:t>
            </a:r>
            <a:r>
              <a:rPr lang="zh-CN" altLang="en-US" sz="2000" b="1" dirty="0" smtClean="0">
                <a:latin typeface="宋体" panose="02010600030101010101" pitchFamily="2" charset="-122"/>
              </a:rPr>
              <a:t>：原材料、库存商品、开发成本等科目</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rPr>
              <a:t>应</a:t>
            </a:r>
            <a:r>
              <a:rPr lang="zh-CN" altLang="en-US" sz="2000" b="1" dirty="0">
                <a:latin typeface="宋体" panose="02010600030101010101" pitchFamily="2" charset="-122"/>
              </a:rPr>
              <a:t>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应交增值税（进项税额</a:t>
            </a:r>
            <a:r>
              <a:rPr lang="en-US" altLang="zh-CN" sz="2000" b="1" dirty="0" smtClean="0">
                <a:latin typeface="宋体" panose="02010600030101010101" pitchFamily="2" charset="-122"/>
              </a:rPr>
              <a:t>)</a:t>
            </a:r>
            <a:endParaRPr lang="en-US" altLang="zh-CN" sz="2000" b="1" dirty="0">
              <a:latin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a:latin typeface="宋体" panose="02010600030101010101" pitchFamily="2" charset="-122"/>
              </a:rPr>
              <a:t>贷：银行存款、应付</a:t>
            </a:r>
            <a:r>
              <a:rPr lang="zh-CN" altLang="en-US" sz="2000" b="1" dirty="0" smtClean="0">
                <a:latin typeface="宋体" panose="02010600030101010101" pitchFamily="2" charset="-122"/>
              </a:rPr>
              <a:t>账款、应付票据等科目</a:t>
            </a:r>
            <a:endParaRPr lang="zh-CN" altLang="en-US"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539552" y="627534"/>
            <a:ext cx="8352928" cy="3785652"/>
          </a:xfrm>
          <a:prstGeom prst="rect">
            <a:avLst/>
          </a:prstGeom>
          <a:noFill/>
        </p:spPr>
        <p:txBody>
          <a:bodyPr wrap="square" rtlCol="0">
            <a:spAutoFit/>
          </a:bodyPr>
          <a:lstStyle/>
          <a:p>
            <a:pPr>
              <a:lnSpc>
                <a:spcPct val="150000"/>
              </a:lnSpc>
            </a:pPr>
            <a:r>
              <a:rPr lang="en-US" altLang="zh-CN" sz="2000" dirty="0" smtClean="0"/>
              <a:t>    </a:t>
            </a:r>
            <a:r>
              <a:rPr lang="en-US" altLang="zh-CN" sz="2000" b="1" dirty="0" smtClean="0">
                <a:latin typeface="宋体" panose="02010600030101010101" pitchFamily="2" charset="-122"/>
                <a:ea typeface="宋体" panose="02010600030101010101" pitchFamily="2" charset="-122"/>
              </a:rPr>
              <a:t>2</a:t>
            </a:r>
            <a:r>
              <a:rPr lang="zh-CN" altLang="en-US" sz="2000" b="1" dirty="0">
                <a:latin typeface="宋体" panose="02010600030101010101" pitchFamily="2" charset="-122"/>
              </a:rPr>
              <a:t>、一般纳税人购进货物、劳务或服务按当月未认证的可抵扣增值</a:t>
            </a:r>
            <a:r>
              <a:rPr lang="zh-CN" altLang="en-US" sz="2000" b="1" dirty="0" smtClean="0">
                <a:latin typeface="宋体" panose="02010600030101010101" pitchFamily="2" charset="-122"/>
              </a:rPr>
              <a:t>税额</a:t>
            </a:r>
            <a:endParaRPr lang="en-US" altLang="zh-CN" sz="2000" b="1" dirty="0" smtClean="0">
              <a:latin typeface="宋体" panose="02010600030101010101" pitchFamily="2" charset="-122"/>
            </a:endParaRPr>
          </a:p>
          <a:p>
            <a:pPr>
              <a:lnSpc>
                <a:spcPct val="150000"/>
              </a:lnSpc>
            </a:pPr>
            <a:r>
              <a:rPr lang="zh-CN" altLang="en-US" sz="2000" b="1" dirty="0" smtClean="0">
                <a:latin typeface="宋体" panose="02010600030101010101" pitchFamily="2" charset="-122"/>
              </a:rPr>
              <a:t>    </a:t>
            </a:r>
            <a:r>
              <a:rPr lang="zh-CN" altLang="en-US" sz="2000" b="1" dirty="0">
                <a:latin typeface="宋体" panose="02010600030101010101" pitchFamily="2" charset="-122"/>
              </a:rPr>
              <a:t>借：原材料、库存商品、开发成本等科目</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a:latin typeface="宋体" panose="02010600030101010101" pitchFamily="2" charset="-122"/>
              </a:rPr>
              <a:t> </a:t>
            </a:r>
            <a:r>
              <a:rPr lang="zh-CN" altLang="en-US" sz="2000" b="1" dirty="0" smtClean="0">
                <a:latin typeface="宋体" panose="02010600030101010101" pitchFamily="2" charset="-122"/>
              </a:rPr>
              <a:t>    应</a:t>
            </a:r>
            <a:r>
              <a:rPr lang="zh-CN" altLang="en-US" sz="2000" b="1" dirty="0">
                <a:latin typeface="宋体" panose="02010600030101010101" pitchFamily="2" charset="-122"/>
              </a:rPr>
              <a:t>交税费</a:t>
            </a:r>
            <a:r>
              <a:rPr lang="en-US" altLang="zh-CN" sz="2000" b="1" dirty="0">
                <a:latin typeface="宋体" panose="02010600030101010101" pitchFamily="2" charset="-122"/>
              </a:rPr>
              <a:t>——</a:t>
            </a:r>
            <a:r>
              <a:rPr lang="zh-CN" altLang="en-US" sz="2000" b="1" dirty="0">
                <a:latin typeface="宋体" panose="02010600030101010101" pitchFamily="2" charset="-122"/>
              </a:rPr>
              <a:t>待认证进项</a:t>
            </a:r>
            <a:r>
              <a:rPr lang="zh-CN" altLang="en-US" sz="2000" b="1" dirty="0" smtClean="0">
                <a:latin typeface="宋体" panose="02010600030101010101" pitchFamily="2" charset="-122"/>
              </a:rPr>
              <a:t>税额</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贷：应付账款、应付票据、银行存款等科目</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取得稽核比对认证相符通知后，</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应交增值税（进项税额）</a:t>
            </a:r>
            <a:endParaRPr lang="en-US" altLang="zh-CN" sz="2000" b="1" dirty="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a:t>
            </a:r>
            <a:r>
              <a:rPr lang="zh-CN" altLang="en-US" sz="2000" b="1" dirty="0">
                <a:latin typeface="宋体" panose="02010600030101010101" pitchFamily="2" charset="-122"/>
              </a:rPr>
              <a:t>应交税费</a:t>
            </a:r>
            <a:r>
              <a:rPr lang="en-US" altLang="zh-CN" sz="2000" b="1" dirty="0">
                <a:latin typeface="宋体" panose="02010600030101010101" pitchFamily="2" charset="-122"/>
              </a:rPr>
              <a:t>——</a:t>
            </a:r>
            <a:r>
              <a:rPr lang="zh-CN" altLang="en-US" sz="2000" b="1" dirty="0">
                <a:latin typeface="宋体" panose="02010600030101010101" pitchFamily="2" charset="-122"/>
              </a:rPr>
              <a:t>待认证进项税额</a:t>
            </a:r>
            <a:endParaRPr lang="en-US" altLang="zh-CN" sz="2000" b="1" dirty="0">
              <a:latin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2"/>
          <p:cNvSpPr txBox="1"/>
          <p:nvPr/>
        </p:nvSpPr>
        <p:spPr>
          <a:xfrm>
            <a:off x="755576" y="627534"/>
            <a:ext cx="7848872" cy="4247317"/>
          </a:xfrm>
          <a:prstGeom prst="rect">
            <a:avLst/>
          </a:prstGeom>
          <a:noFill/>
        </p:spPr>
        <p:txBody>
          <a:bodyPr wrap="square" rtlCol="0">
            <a:spAutoFit/>
          </a:bodyPr>
          <a:lstStyle/>
          <a:p>
            <a:pPr>
              <a:lnSpc>
                <a:spcPct val="150000"/>
              </a:lnSpc>
            </a:pP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3</a:t>
            </a:r>
            <a:r>
              <a:rPr lang="zh-CN" altLang="en-US" sz="2000" b="1" dirty="0" smtClean="0">
                <a:latin typeface="宋体" panose="02010600030101010101" pitchFamily="2" charset="-122"/>
                <a:ea typeface="宋体" panose="02010600030101010101" pitchFamily="2" charset="-122"/>
              </a:rPr>
              <a:t>、发生退货或</a:t>
            </a:r>
            <a:r>
              <a:rPr lang="zh-CN" altLang="en-US" sz="2000" b="1" dirty="0">
                <a:latin typeface="宋体" panose="02010600030101010101" pitchFamily="2" charset="-122"/>
              </a:rPr>
              <a:t>服务中止</a:t>
            </a:r>
            <a:r>
              <a:rPr lang="zh-CN" altLang="en-US" sz="2000" b="1" dirty="0" smtClean="0">
                <a:latin typeface="宋体" panose="02010600030101010101" pitchFamily="2" charset="-122"/>
              </a:rPr>
              <a:t>的</a:t>
            </a:r>
            <a:r>
              <a:rPr lang="zh-CN" altLang="en-US" sz="2000" b="1" dirty="0" smtClean="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如原增值税专用发票已做认证，应根据税务机关开具的红字增值税专用发票做相反的会计分录</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4</a:t>
            </a:r>
            <a:r>
              <a:rPr lang="zh-CN" altLang="en-US" sz="2000" b="1" dirty="0" smtClean="0">
                <a:latin typeface="宋体" panose="02010600030101010101" pitchFamily="2" charset="-122"/>
                <a:ea typeface="宋体" panose="02010600030101010101" pitchFamily="2" charset="-122"/>
              </a:rPr>
              <a:t>、如</a:t>
            </a:r>
            <a:r>
              <a:rPr lang="zh-CN" altLang="en-US" sz="2000" b="1" dirty="0">
                <a:latin typeface="宋体" panose="02010600030101010101" pitchFamily="2" charset="-122"/>
                <a:ea typeface="宋体" panose="02010600030101010101" pitchFamily="2" charset="-122"/>
              </a:rPr>
              <a:t>原增值税专用发票未做认证，应将发票退回并做相反的会计分录。 </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rPr>
              <a:t>    借：</a:t>
            </a:r>
            <a:r>
              <a:rPr lang="zh-CN" altLang="en-US" sz="2000" b="1" dirty="0">
                <a:latin typeface="宋体" panose="02010600030101010101" pitchFamily="2" charset="-122"/>
              </a:rPr>
              <a:t>应付账款、应付票据、银行存款等</a:t>
            </a:r>
            <a:r>
              <a:rPr lang="zh-CN" altLang="en-US" sz="2000" b="1" dirty="0" smtClean="0">
                <a:latin typeface="宋体" panose="02010600030101010101" pitchFamily="2" charset="-122"/>
              </a:rPr>
              <a:t>科目</a:t>
            </a:r>
            <a:endParaRPr lang="en-US" altLang="zh-CN" sz="2000" b="1" dirty="0" smtClean="0">
              <a:latin typeface="宋体" panose="02010600030101010101" pitchFamily="2" charset="-122"/>
            </a:endParaRPr>
          </a:p>
          <a:p>
            <a:pPr>
              <a:lnSpc>
                <a:spcPct val="150000"/>
              </a:lnSpc>
            </a:pPr>
            <a:r>
              <a:rPr lang="zh-CN" altLang="en-US" sz="2000" b="1" dirty="0" smtClean="0">
                <a:latin typeface="宋体" panose="02010600030101010101" pitchFamily="2" charset="-122"/>
              </a:rPr>
              <a:t>        贷：原材料</a:t>
            </a:r>
            <a:r>
              <a:rPr lang="zh-CN" altLang="en-US" sz="2000" b="1" dirty="0">
                <a:latin typeface="宋体" panose="02010600030101010101" pitchFamily="2" charset="-122"/>
              </a:rPr>
              <a:t>、库存商品、开发成本等科目</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     </a:t>
            </a:r>
            <a:r>
              <a:rPr lang="zh-CN" altLang="en-US" sz="2000" b="1" dirty="0" smtClean="0">
                <a:latin typeface="宋体" panose="02010600030101010101" pitchFamily="2" charset="-122"/>
              </a:rPr>
              <a:t>    应</a:t>
            </a:r>
            <a:r>
              <a:rPr lang="zh-CN" altLang="en-US" sz="2000" b="1" dirty="0">
                <a:latin typeface="宋体" panose="02010600030101010101" pitchFamily="2" charset="-122"/>
              </a:rPr>
              <a:t>交税费</a:t>
            </a:r>
            <a:r>
              <a:rPr lang="en-US" altLang="zh-CN" sz="2000" b="1" dirty="0">
                <a:latin typeface="宋体" panose="02010600030101010101" pitchFamily="2" charset="-122"/>
              </a:rPr>
              <a:t>——</a:t>
            </a:r>
            <a:r>
              <a:rPr lang="zh-CN" altLang="en-US" sz="2000" b="1" dirty="0">
                <a:latin typeface="宋体" panose="02010600030101010101" pitchFamily="2" charset="-122"/>
              </a:rPr>
              <a:t>待认证进项</a:t>
            </a:r>
            <a:r>
              <a:rPr lang="zh-CN" altLang="en-US" sz="2000" b="1" dirty="0" smtClean="0">
                <a:latin typeface="宋体" panose="02010600030101010101" pitchFamily="2" charset="-122"/>
              </a:rPr>
              <a:t>税额</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注意：会计日常核算一般采用红字冲正法。</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539552" y="627534"/>
            <a:ext cx="8352928" cy="4862870"/>
          </a:xfrm>
          <a:prstGeom prst="rect">
            <a:avLst/>
          </a:prstGeom>
          <a:noFill/>
        </p:spPr>
        <p:txBody>
          <a:bodyPr wrap="square" rtlCol="0">
            <a:spAutoFit/>
          </a:bodyPr>
          <a:lstStyle/>
          <a:p>
            <a:pPr>
              <a:lnSpc>
                <a:spcPct val="140000"/>
              </a:lnSpc>
            </a:pPr>
            <a:r>
              <a:rPr lang="en-US" altLang="zh-CN" sz="2000" dirty="0" smtClean="0"/>
              <a:t>    </a:t>
            </a:r>
            <a:r>
              <a:rPr lang="zh-CN" altLang="en-US" sz="2000" b="1" dirty="0">
                <a:latin typeface="宋体" panose="02010600030101010101" pitchFamily="2" charset="-122"/>
              </a:rPr>
              <a:t>二、采购等业务进项税额不得抵扣的账务处理</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会计处理规定</a:t>
            </a:r>
            <a:r>
              <a:rPr lang="en-US" altLang="zh-CN" sz="2000" b="1" dirty="0" smtClean="0">
                <a:latin typeface="宋体" panose="02010600030101010101" pitchFamily="2" charset="-122"/>
              </a:rPr>
              <a:t>》</a:t>
            </a:r>
            <a:r>
              <a:rPr lang="zh-CN" altLang="en-US" sz="2000" b="1" dirty="0" smtClean="0">
                <a:latin typeface="宋体" panose="02010600030101010101" pitchFamily="2" charset="-122"/>
              </a:rPr>
              <a:t>第二条、一般</a:t>
            </a:r>
            <a:r>
              <a:rPr lang="zh-CN" altLang="en-US" sz="2000" b="1" dirty="0">
                <a:latin typeface="宋体" panose="02010600030101010101" pitchFamily="2" charset="-122"/>
              </a:rPr>
              <a:t>纳税人购进货物、加工修理修配劳务、服务、无形资产或不动产，用于简易计税方法计税项目、免征增值税项目、集体福利或个人消费等，其进项税额按照现行增值税制度规定不得从销项税额中抵扣的，取得增值税专用发票时，应借记相关成本费用或资产科目，借记“应交税费</a:t>
            </a:r>
            <a:r>
              <a:rPr lang="en-US" altLang="zh-CN" sz="2000" b="1" dirty="0">
                <a:latin typeface="宋体" panose="02010600030101010101" pitchFamily="2" charset="-122"/>
              </a:rPr>
              <a:t>——</a:t>
            </a:r>
            <a:r>
              <a:rPr lang="zh-CN" altLang="en-US" sz="2000" b="1" dirty="0">
                <a:latin typeface="宋体" panose="02010600030101010101" pitchFamily="2" charset="-122"/>
              </a:rPr>
              <a:t>待认证进项税额”科目，贷记“银行存款”、“应付账款”等</a:t>
            </a:r>
            <a:r>
              <a:rPr lang="zh-CN" altLang="en-US" sz="2000" b="1" dirty="0" smtClean="0">
                <a:latin typeface="宋体" panose="02010600030101010101" pitchFamily="2" charset="-122"/>
              </a:rPr>
              <a:t>科目；</a:t>
            </a:r>
            <a:r>
              <a:rPr lang="en-US" altLang="zh-CN"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经</a:t>
            </a:r>
            <a:r>
              <a:rPr lang="zh-CN" altLang="en-US" sz="2000" b="1" dirty="0">
                <a:latin typeface="宋体" panose="02010600030101010101" pitchFamily="2" charset="-122"/>
              </a:rPr>
              <a:t>税务机关认证后，应借记相关成本费用或资产科目，贷记“应交税费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应交增值税（进项税额转出）”科目。</a:t>
            </a:r>
            <a:endParaRPr lang="zh-CN" altLang="en-US" sz="2000" b="1" dirty="0">
              <a:latin typeface="宋体" panose="02010600030101010101" pitchFamily="2" charset="-122"/>
            </a:endParaRPr>
          </a:p>
          <a:p>
            <a:pPr>
              <a:lnSpc>
                <a:spcPct val="140000"/>
              </a:lnSpc>
            </a:pPr>
            <a:endParaRPr lang="en-US" altLang="zh-CN" sz="2000" b="1" dirty="0" smtClean="0">
              <a:latin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83568" y="627534"/>
            <a:ext cx="8064896" cy="4662815"/>
          </a:xfrm>
          <a:prstGeom prst="rect">
            <a:avLst/>
          </a:prstGeom>
          <a:noFill/>
        </p:spPr>
        <p:txBody>
          <a:bodyPr wrap="square" rtlCol="0">
            <a:spAutoFit/>
          </a:bodyPr>
          <a:lstStyle/>
          <a:p>
            <a:pPr>
              <a:lnSpc>
                <a:spcPct val="150000"/>
              </a:lnSpc>
            </a:pPr>
            <a:r>
              <a:rPr lang="en-US" altLang="zh-CN" sz="2000" b="1" dirty="0" smtClean="0">
                <a:latin typeface="宋体" panose="02010600030101010101" pitchFamily="2" charset="-122"/>
              </a:rPr>
              <a:t>   《</a:t>
            </a:r>
            <a:r>
              <a:rPr lang="zh-CN" altLang="en-US" sz="2000" b="1" dirty="0">
                <a:latin typeface="宋体" panose="02010600030101010101" pitchFamily="2" charset="-122"/>
              </a:rPr>
              <a:t>试点实施办法</a:t>
            </a:r>
            <a:r>
              <a:rPr lang="en-US" altLang="zh-CN" sz="2000" b="1" dirty="0">
                <a:latin typeface="宋体" panose="02010600030101010101" pitchFamily="2" charset="-122"/>
              </a:rPr>
              <a:t>》</a:t>
            </a:r>
            <a:r>
              <a:rPr lang="zh-CN" altLang="en-US" sz="2000" b="1" dirty="0">
                <a:latin typeface="宋体" panose="02010600030101010101" pitchFamily="2" charset="-122"/>
              </a:rPr>
              <a:t>第二十七条规定：用于简易计税方法计税项目、免征增值税项目、集体福利或者个人消费的购进货物、加工修理修配劳务、服务、无形资产和不动产，进项税额不得从销项税额中抵扣</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例</a:t>
            </a:r>
            <a:r>
              <a:rPr lang="en-US" altLang="zh-CN" sz="2000" b="1" dirty="0">
                <a:latin typeface="宋体" panose="02010600030101010101" pitchFamily="2" charset="-122"/>
              </a:rPr>
              <a:t>2—1</a:t>
            </a:r>
            <a:r>
              <a:rPr lang="zh-CN" altLang="en-US" sz="2000" b="1" dirty="0">
                <a:latin typeface="宋体" panose="02010600030101010101" pitchFamily="2" charset="-122"/>
              </a:rPr>
              <a:t>、甲建筑公司有一个营改增前的老项目</a:t>
            </a:r>
            <a:r>
              <a:rPr lang="en-US" altLang="zh-CN" sz="2000" b="1" dirty="0">
                <a:latin typeface="宋体" panose="02010600030101010101" pitchFamily="2" charset="-122"/>
              </a:rPr>
              <a:t>B</a:t>
            </a:r>
            <a:r>
              <a:rPr lang="zh-CN" altLang="en-US" sz="2000" b="1" dirty="0">
                <a:latin typeface="宋体" panose="02010600030101010101" pitchFamily="2" charset="-122"/>
              </a:rPr>
              <a:t>项目，选择按</a:t>
            </a:r>
            <a:r>
              <a:rPr lang="zh-CN" altLang="en-US" sz="2000" b="1" dirty="0" smtClean="0">
                <a:latin typeface="宋体" panose="02010600030101010101" pitchFamily="2" charset="-122"/>
              </a:rPr>
              <a:t>简易方法</a:t>
            </a:r>
            <a:r>
              <a:rPr lang="zh-CN" altLang="en-US" sz="2000" b="1" dirty="0">
                <a:latin typeface="宋体" panose="02010600030101010101" pitchFamily="2" charset="-122"/>
              </a:rPr>
              <a:t>计税，</a:t>
            </a:r>
            <a:r>
              <a:rPr lang="en-US" altLang="zh-CN" sz="2000" b="1" dirty="0">
                <a:latin typeface="宋体" panose="02010600030101010101" pitchFamily="2" charset="-122"/>
              </a:rPr>
              <a:t>2016</a:t>
            </a:r>
            <a:r>
              <a:rPr lang="zh-CN" altLang="en-US" sz="2000" b="1" dirty="0">
                <a:latin typeface="宋体" panose="02010600030101010101" pitchFamily="2" charset="-122"/>
              </a:rPr>
              <a:t>年</a:t>
            </a:r>
            <a:r>
              <a:rPr lang="en-US" altLang="zh-CN" sz="2000" b="1" dirty="0">
                <a:latin typeface="宋体" panose="02010600030101010101" pitchFamily="2" charset="-122"/>
              </a:rPr>
              <a:t>7</a:t>
            </a:r>
            <a:r>
              <a:rPr lang="zh-CN" altLang="en-US" sz="2000" b="1" dirty="0">
                <a:latin typeface="宋体" panose="02010600030101010101" pitchFamily="2" charset="-122"/>
              </a:rPr>
              <a:t>月</a:t>
            </a:r>
            <a:r>
              <a:rPr lang="en-US" altLang="zh-CN" sz="2000" b="1" dirty="0">
                <a:latin typeface="宋体" panose="02010600030101010101" pitchFamily="2" charset="-122"/>
              </a:rPr>
              <a:t>30</a:t>
            </a:r>
            <a:r>
              <a:rPr lang="zh-CN" altLang="en-US" sz="2000" b="1" dirty="0">
                <a:latin typeface="宋体" panose="02010600030101010101" pitchFamily="2" charset="-122"/>
              </a:rPr>
              <a:t>日购进一批钢材，价款</a:t>
            </a:r>
            <a:r>
              <a:rPr lang="en-US" altLang="zh-CN" sz="2000" b="1" dirty="0">
                <a:latin typeface="宋体" panose="02010600030101010101" pitchFamily="2" charset="-122"/>
              </a:rPr>
              <a:t>200 000</a:t>
            </a:r>
            <a:r>
              <a:rPr lang="zh-CN" altLang="en-US" sz="2000" b="1" dirty="0">
                <a:latin typeface="宋体" panose="02010600030101010101" pitchFamily="2" charset="-122"/>
              </a:rPr>
              <a:t>元，增值税额</a:t>
            </a:r>
            <a:r>
              <a:rPr lang="zh-CN" altLang="en-US" sz="2000" b="1" dirty="0" smtClean="0">
                <a:latin typeface="宋体" panose="02010600030101010101" pitchFamily="2" charset="-122"/>
              </a:rPr>
              <a:t>为</a:t>
            </a:r>
            <a:r>
              <a:rPr lang="en-US" altLang="zh-CN" sz="2000" b="1" dirty="0" smtClean="0">
                <a:latin typeface="宋体" panose="02010600030101010101" pitchFamily="2" charset="-122"/>
              </a:rPr>
              <a:t>34 </a:t>
            </a:r>
            <a:r>
              <a:rPr lang="en-US" altLang="zh-CN" sz="2000" b="1" dirty="0">
                <a:latin typeface="宋体" panose="02010600030101010101" pitchFamily="2" charset="-122"/>
              </a:rPr>
              <a:t>000</a:t>
            </a:r>
            <a:r>
              <a:rPr lang="zh-CN" altLang="en-US" sz="2000" b="1" dirty="0">
                <a:latin typeface="宋体" panose="02010600030101010101" pitchFamily="2" charset="-122"/>
              </a:rPr>
              <a:t>元</a:t>
            </a:r>
            <a:r>
              <a:rPr lang="zh-CN" altLang="en-US" sz="2000" b="1" dirty="0" smtClean="0">
                <a:latin typeface="宋体" panose="02010600030101010101" pitchFamily="2" charset="-122"/>
              </a:rPr>
              <a:t>，钢材已验收入库。已经</a:t>
            </a:r>
            <a:r>
              <a:rPr lang="zh-CN" altLang="en-US" sz="2000" b="1" dirty="0">
                <a:latin typeface="宋体" panose="02010600030101010101" pitchFamily="2" charset="-122"/>
              </a:rPr>
              <a:t>取得增值税专用发票，月末尚未认证。</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endParaRPr lang="zh-CN" altLang="en-US" sz="2000" b="1" dirty="0">
              <a:latin typeface="宋体" panose="02010600030101010101" pitchFamily="2" charset="-122"/>
            </a:endParaRPr>
          </a:p>
          <a:p>
            <a:pPr>
              <a:lnSpc>
                <a:spcPct val="150000"/>
              </a:lnSpc>
            </a:pPr>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p:nvPr/>
        </p:nvSpPr>
        <p:spPr>
          <a:xfrm>
            <a:off x="323528" y="555526"/>
            <a:ext cx="8496944" cy="3924151"/>
          </a:xfrm>
          <a:prstGeom prst="rect">
            <a:avLst/>
          </a:prstGeom>
          <a:noFill/>
        </p:spPr>
        <p:txBody>
          <a:bodyPr wrap="square" rtlCol="0">
            <a:spAutoFit/>
          </a:bodyPr>
          <a:lstStyle/>
          <a:p>
            <a:pPr>
              <a:lnSpc>
                <a:spcPct val="150000"/>
              </a:lnSpc>
            </a:pPr>
            <a:r>
              <a:rPr lang="zh-CN" altLang="en-US" sz="2000" b="1" dirty="0">
                <a:latin typeface="宋体" panose="02010600030101010101" pitchFamily="2" charset="-122"/>
              </a:rPr>
              <a:t> </a:t>
            </a:r>
            <a:r>
              <a:rPr lang="zh-CN" altLang="en-US" sz="2000" b="1" dirty="0" smtClean="0">
                <a:latin typeface="宋体" panose="02010600030101010101" pitchFamily="2" charset="-122"/>
              </a:rPr>
              <a:t>              第一讲      </a:t>
            </a:r>
            <a:r>
              <a:rPr lang="zh-CN" altLang="zh-CN" sz="2000" b="1" dirty="0" smtClean="0"/>
              <a:t>会计</a:t>
            </a:r>
            <a:r>
              <a:rPr lang="zh-CN" altLang="zh-CN" sz="2000" b="1" dirty="0"/>
              <a:t>科目的</a:t>
            </a:r>
            <a:r>
              <a:rPr lang="zh-CN" altLang="zh-CN" sz="2000" b="1" dirty="0" smtClean="0"/>
              <a:t>设置</a:t>
            </a:r>
            <a:endParaRPr lang="en-US" altLang="zh-CN" sz="2000" b="1" dirty="0">
              <a:latin typeface="宋体" panose="02010600030101010101" pitchFamily="2" charset="-122"/>
            </a:endParaRPr>
          </a:p>
          <a:p>
            <a:pPr>
              <a:lnSpc>
                <a:spcPct val="150000"/>
              </a:lnSpc>
            </a:pPr>
            <a:r>
              <a:rPr lang="zh-CN" altLang="en-US" sz="2000" b="1" dirty="0">
                <a:latin typeface="宋体" panose="02010600030101010101" pitchFamily="2" charset="-122"/>
              </a:rPr>
              <a:t>    </a:t>
            </a:r>
            <a:r>
              <a:rPr lang="zh-CN" altLang="en-US" b="1" dirty="0">
                <a:latin typeface="宋体" panose="02010600030101010101" pitchFamily="2" charset="-122"/>
              </a:rPr>
              <a:t>一、营改增后会计科目设置的原则</a:t>
            </a:r>
            <a:endParaRPr lang="en-US" altLang="zh-CN" b="1" dirty="0">
              <a:latin typeface="宋体" panose="02010600030101010101" pitchFamily="2" charset="-122"/>
            </a:endParaRPr>
          </a:p>
          <a:p>
            <a:pPr>
              <a:lnSpc>
                <a:spcPct val="150000"/>
              </a:lnSpc>
            </a:pPr>
            <a:r>
              <a:rPr lang="zh-CN" altLang="en-US" b="1" dirty="0">
                <a:latin typeface="宋体" panose="02010600030101010101" pitchFamily="2" charset="-122"/>
              </a:rPr>
              <a:t>     会计科目和主要账务处理依据</a:t>
            </a:r>
            <a:r>
              <a:rPr lang="en-US" altLang="zh-CN" b="1" dirty="0">
                <a:latin typeface="宋体" panose="02010600030101010101" pitchFamily="2" charset="-122"/>
              </a:rPr>
              <a:t>《</a:t>
            </a:r>
            <a:r>
              <a:rPr lang="zh-CN" altLang="en-US" b="1" dirty="0">
                <a:latin typeface="宋体" panose="02010600030101010101" pitchFamily="2" charset="-122"/>
              </a:rPr>
              <a:t>企业会计准则</a:t>
            </a:r>
            <a:r>
              <a:rPr lang="en-US" altLang="zh-CN" b="1" dirty="0">
                <a:latin typeface="宋体" panose="02010600030101010101" pitchFamily="2" charset="-122"/>
              </a:rPr>
              <a:t>》</a:t>
            </a:r>
            <a:r>
              <a:rPr lang="zh-CN" altLang="en-US" b="1" dirty="0">
                <a:latin typeface="宋体" panose="02010600030101010101" pitchFamily="2" charset="-122"/>
              </a:rPr>
              <a:t>中确认和计量的规定</a:t>
            </a:r>
            <a:r>
              <a:rPr lang="zh-CN" altLang="en-US" b="1" dirty="0" smtClean="0">
                <a:latin typeface="宋体" panose="02010600030101010101" pitchFamily="2" charset="-122"/>
              </a:rPr>
              <a:t>制定。</a:t>
            </a:r>
            <a:endParaRPr lang="zh-CN" altLang="en-US" b="1" dirty="0">
              <a:latin typeface="宋体" panose="02010600030101010101" pitchFamily="2" charset="-122"/>
            </a:endParaRPr>
          </a:p>
          <a:p>
            <a:pPr>
              <a:lnSpc>
                <a:spcPct val="150000"/>
              </a:lnSpc>
            </a:pPr>
            <a:r>
              <a:rPr lang="zh-CN" altLang="en-US" b="1" dirty="0">
                <a:latin typeface="宋体" panose="02010600030101010101" pitchFamily="2" charset="-122"/>
              </a:rPr>
              <a:t>    （</a:t>
            </a:r>
            <a:r>
              <a:rPr lang="en-US" altLang="zh-CN" b="1" dirty="0">
                <a:latin typeface="宋体" panose="02010600030101010101" pitchFamily="2" charset="-122"/>
              </a:rPr>
              <a:t>1</a:t>
            </a:r>
            <a:r>
              <a:rPr lang="zh-CN" altLang="en-US" b="1" dirty="0">
                <a:latin typeface="宋体" panose="02010600030101010101" pitchFamily="2" charset="-122"/>
              </a:rPr>
              <a:t>）企业在不违反会计准则中确认、计量和报告规定的前提下，可以根据本单位的实际情况自行设置、分拆、合并会计科目。</a:t>
            </a:r>
            <a:endParaRPr lang="en-US" altLang="zh-CN" b="1" dirty="0">
              <a:latin typeface="宋体" panose="02010600030101010101" pitchFamily="2" charset="-122"/>
            </a:endParaRPr>
          </a:p>
          <a:p>
            <a:pPr>
              <a:lnSpc>
                <a:spcPct val="150000"/>
              </a:lnSpc>
            </a:pPr>
            <a:r>
              <a:rPr lang="en-US" altLang="zh-CN" b="1" dirty="0">
                <a:latin typeface="宋体" panose="02010600030101010101" pitchFamily="2" charset="-122"/>
              </a:rPr>
              <a:t>    </a:t>
            </a:r>
            <a:r>
              <a:rPr lang="zh-CN" altLang="en-US" b="1" dirty="0">
                <a:latin typeface="宋体" panose="02010600030101010101" pitchFamily="2" charset="-122"/>
              </a:rPr>
              <a:t>（</a:t>
            </a:r>
            <a:r>
              <a:rPr lang="en-US" altLang="zh-CN" b="1" dirty="0">
                <a:latin typeface="宋体" panose="02010600030101010101" pitchFamily="2" charset="-122"/>
              </a:rPr>
              <a:t>2</a:t>
            </a:r>
            <a:r>
              <a:rPr lang="zh-CN" altLang="en-US" b="1" dirty="0">
                <a:latin typeface="宋体" panose="02010600030101010101" pitchFamily="2" charset="-122"/>
              </a:rPr>
              <a:t>）企业不存在的交易或者事项，可不设置相关会计科目。</a:t>
            </a:r>
            <a:endParaRPr lang="en-US" altLang="zh-CN" b="1" dirty="0">
              <a:latin typeface="宋体" panose="02010600030101010101" pitchFamily="2" charset="-122"/>
            </a:endParaRPr>
          </a:p>
          <a:p>
            <a:pPr>
              <a:lnSpc>
                <a:spcPct val="150000"/>
              </a:lnSpc>
            </a:pPr>
            <a:r>
              <a:rPr lang="en-US" altLang="zh-CN" b="1" dirty="0">
                <a:latin typeface="宋体" panose="02010600030101010101" pitchFamily="2" charset="-122"/>
              </a:rPr>
              <a:t>    </a:t>
            </a:r>
            <a:r>
              <a:rPr lang="zh-CN" altLang="en-US" b="1" dirty="0">
                <a:latin typeface="宋体" panose="02010600030101010101" pitchFamily="2" charset="-122"/>
              </a:rPr>
              <a:t>（</a:t>
            </a:r>
            <a:r>
              <a:rPr lang="en-US" altLang="zh-CN" b="1" dirty="0">
                <a:latin typeface="宋体" panose="02010600030101010101" pitchFamily="2" charset="-122"/>
              </a:rPr>
              <a:t>3</a:t>
            </a:r>
            <a:r>
              <a:rPr lang="zh-CN" altLang="en-US" b="1" dirty="0">
                <a:latin typeface="宋体" panose="02010600030101010101" pitchFamily="2" charset="-122"/>
              </a:rPr>
              <a:t>）对于明细科目，企业可以比照本附录中的规定自行设置。</a:t>
            </a:r>
            <a:endParaRPr lang="en-US" altLang="zh-CN" b="1" dirty="0">
              <a:latin typeface="宋体" panose="02010600030101010101" pitchFamily="2" charset="-122"/>
            </a:endParaRPr>
          </a:p>
          <a:p>
            <a:pPr>
              <a:lnSpc>
                <a:spcPct val="150000"/>
              </a:lnSpc>
            </a:pPr>
            <a:r>
              <a:rPr lang="en-US" altLang="zh-CN" b="1" dirty="0">
                <a:latin typeface="宋体" panose="02010600030101010101" pitchFamily="2" charset="-122"/>
              </a:rPr>
              <a:t>    </a:t>
            </a:r>
            <a:r>
              <a:rPr lang="zh-CN" altLang="en-US" b="1" dirty="0">
                <a:latin typeface="宋体" panose="02010600030101010101" pitchFamily="2" charset="-122"/>
              </a:rPr>
              <a:t>（</a:t>
            </a:r>
            <a:r>
              <a:rPr lang="en-US" altLang="zh-CN" b="1" dirty="0">
                <a:latin typeface="宋体" panose="02010600030101010101" pitchFamily="2" charset="-122"/>
              </a:rPr>
              <a:t>4</a:t>
            </a:r>
            <a:r>
              <a:rPr lang="zh-CN" altLang="en-US" b="1" dirty="0">
                <a:latin typeface="宋体" panose="02010600030101010101" pitchFamily="2" charset="-122"/>
              </a:rPr>
              <a:t>）会计科目编号供企业填制会计凭证、登记会计账簿、查阅会计科目、采用会计软件系统参考。</a:t>
            </a:r>
            <a:endParaRPr lang="zh-CN" alt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11560" y="627534"/>
            <a:ext cx="8136904" cy="4247317"/>
          </a:xfrm>
          <a:prstGeom prst="rect">
            <a:avLst/>
          </a:prstGeom>
          <a:noFill/>
        </p:spPr>
        <p:txBody>
          <a:bodyPr wrap="square" rtlCol="0">
            <a:spAutoFit/>
          </a:bodyPr>
          <a:lstStyle/>
          <a:p>
            <a:pPr>
              <a:lnSpc>
                <a:spcPct val="150000"/>
              </a:lnSpc>
            </a:pPr>
            <a:r>
              <a:rPr lang="zh-CN" altLang="en-US" sz="2000" b="1" dirty="0" smtClean="0">
                <a:latin typeface="宋体" panose="02010600030101010101" pitchFamily="2" charset="-122"/>
              </a:rPr>
              <a:t>  （</a:t>
            </a:r>
            <a:r>
              <a:rPr lang="en-US" altLang="zh-CN" sz="2000" b="1" dirty="0">
                <a:latin typeface="宋体" panose="02010600030101010101" pitchFamily="2" charset="-122"/>
              </a:rPr>
              <a:t>1</a:t>
            </a:r>
            <a:r>
              <a:rPr lang="zh-CN" altLang="en-US" sz="2000" b="1" dirty="0" smtClean="0">
                <a:latin typeface="宋体" panose="02010600030101010101" pitchFamily="2" charset="-122"/>
              </a:rPr>
              <a:t>）</a:t>
            </a:r>
            <a:r>
              <a:rPr lang="en-US" altLang="zh-CN" sz="2000" b="1" dirty="0" smtClean="0">
                <a:latin typeface="宋体" panose="02010600030101010101" pitchFamily="2" charset="-122"/>
              </a:rPr>
              <a:t>7</a:t>
            </a:r>
            <a:r>
              <a:rPr lang="zh-CN" altLang="en-US" sz="2000" b="1" dirty="0" smtClean="0">
                <a:latin typeface="宋体" panose="02010600030101010101" pitchFamily="2" charset="-122"/>
              </a:rPr>
              <a:t>月末钢材已验收入库，取得</a:t>
            </a:r>
            <a:r>
              <a:rPr lang="zh-CN" altLang="en-US" sz="2000" b="1" dirty="0">
                <a:latin typeface="宋体" panose="02010600030101010101" pitchFamily="2" charset="-122"/>
              </a:rPr>
              <a:t>增值税专用</a:t>
            </a:r>
            <a:r>
              <a:rPr lang="zh-CN" altLang="en-US" sz="2000" b="1" dirty="0" smtClean="0">
                <a:latin typeface="宋体" panose="02010600030101010101" pitchFamily="2" charset="-122"/>
              </a:rPr>
              <a:t>发票</a:t>
            </a:r>
            <a:r>
              <a:rPr lang="zh-CN" altLang="en-US" sz="2000" b="1" dirty="0">
                <a:latin typeface="宋体" panose="02010600030101010101" pitchFamily="2" charset="-122"/>
              </a:rPr>
              <a:t>后</a:t>
            </a:r>
            <a:r>
              <a:rPr lang="zh-CN" altLang="en-US" sz="2000" b="1" dirty="0" smtClean="0">
                <a:latin typeface="宋体" panose="02010600030101010101" pitchFamily="2" charset="-122"/>
              </a:rPr>
              <a:t>，尚未认证</a:t>
            </a:r>
            <a:endParaRPr lang="en-US" altLang="zh-CN" sz="2000" b="1" dirty="0" smtClean="0">
              <a:latin typeface="宋体" panose="02010600030101010101" pitchFamily="2" charset="-122"/>
            </a:endParaRPr>
          </a:p>
          <a:p>
            <a:pPr>
              <a:lnSpc>
                <a:spcPct val="150000"/>
              </a:lnSpc>
            </a:pPr>
            <a:r>
              <a:rPr lang="en-US" altLang="zh-CN" sz="2000" b="1" dirty="0" smtClean="0">
                <a:latin typeface="宋体" panose="02010600030101010101" pitchFamily="2" charset="-122"/>
              </a:rPr>
              <a:t>    </a:t>
            </a:r>
            <a:r>
              <a:rPr lang="zh-CN" altLang="en-US" sz="2000" b="1" dirty="0">
                <a:latin typeface="宋体" panose="02010600030101010101" pitchFamily="2" charset="-122"/>
              </a:rPr>
              <a:t>借</a:t>
            </a:r>
            <a:r>
              <a:rPr lang="zh-CN" altLang="en-US" sz="2000" b="1" dirty="0" smtClean="0">
                <a:latin typeface="宋体" panose="02010600030101010101" pitchFamily="2" charset="-122"/>
              </a:rPr>
              <a:t>：原材料</a:t>
            </a:r>
            <a:r>
              <a:rPr lang="en-US" altLang="zh-CN" sz="2000" b="1" dirty="0" smtClean="0">
                <a:latin typeface="宋体" panose="02010600030101010101" pitchFamily="2" charset="-122"/>
              </a:rPr>
              <a:t>——</a:t>
            </a:r>
            <a:r>
              <a:rPr lang="zh-CN" altLang="en-US" sz="2000" b="1" dirty="0" smtClean="0">
                <a:latin typeface="宋体" panose="02010600030101010101" pitchFamily="2" charset="-122"/>
              </a:rPr>
              <a:t>钢材              </a:t>
            </a:r>
            <a:r>
              <a:rPr lang="en-US" altLang="zh-CN" sz="2000" b="1" dirty="0" smtClean="0">
                <a:latin typeface="宋体" panose="02010600030101010101" pitchFamily="2" charset="-122"/>
              </a:rPr>
              <a:t>200 000</a:t>
            </a:r>
            <a:endParaRPr lang="en-US" altLang="zh-CN" sz="2000" b="1" dirty="0" smtClean="0">
              <a:latin typeface="宋体" panose="02010600030101010101" pitchFamily="2" charset="-122"/>
            </a:endParaRPr>
          </a:p>
          <a:p>
            <a:pPr>
              <a:lnSpc>
                <a:spcPct val="150000"/>
              </a:lnSpc>
            </a:pPr>
            <a:r>
              <a:rPr lang="zh-CN" altLang="en-US" sz="2000" b="1" dirty="0" smtClean="0">
                <a:latin typeface="宋体" panose="02010600030101010101" pitchFamily="2" charset="-122"/>
              </a:rPr>
              <a:t>        应</a:t>
            </a:r>
            <a:r>
              <a:rPr lang="zh-CN" altLang="en-US" sz="2000" b="1" dirty="0">
                <a:latin typeface="宋体" panose="02010600030101010101" pitchFamily="2" charset="-122"/>
              </a:rPr>
              <a:t>交税费</a:t>
            </a:r>
            <a:r>
              <a:rPr lang="en-US" altLang="zh-CN" sz="2000" b="1" dirty="0">
                <a:latin typeface="宋体" panose="02010600030101010101" pitchFamily="2" charset="-122"/>
              </a:rPr>
              <a:t>——</a:t>
            </a:r>
            <a:r>
              <a:rPr lang="zh-CN" altLang="en-US" sz="2000" b="1" dirty="0">
                <a:latin typeface="宋体" panose="02010600030101010101" pitchFamily="2" charset="-122"/>
              </a:rPr>
              <a:t>待认证进项</a:t>
            </a:r>
            <a:r>
              <a:rPr lang="zh-CN" altLang="en-US" sz="2000" b="1" dirty="0" smtClean="0">
                <a:latin typeface="宋体" panose="02010600030101010101" pitchFamily="2" charset="-122"/>
              </a:rPr>
              <a:t>税额   </a:t>
            </a:r>
            <a:r>
              <a:rPr lang="en-US" altLang="zh-CN" sz="2000" b="1" dirty="0" smtClean="0">
                <a:latin typeface="宋体" panose="02010600030101010101" pitchFamily="2" charset="-122"/>
              </a:rPr>
              <a:t>34 000</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贷：银行存款                         </a:t>
            </a:r>
            <a:r>
              <a:rPr lang="en-US" altLang="zh-CN" sz="2000" b="1" dirty="0" smtClean="0">
                <a:latin typeface="宋体" panose="02010600030101010101" pitchFamily="2" charset="-122"/>
              </a:rPr>
              <a:t>234 000</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a:t>
            </a:r>
            <a:r>
              <a:rPr lang="en-US" altLang="zh-CN" sz="2000" b="1" dirty="0" smtClean="0">
                <a:latin typeface="宋体" panose="02010600030101010101" pitchFamily="2" charset="-122"/>
              </a:rPr>
              <a:t>2</a:t>
            </a:r>
            <a:r>
              <a:rPr lang="zh-CN" altLang="en-US" sz="2000" b="1" dirty="0" smtClean="0">
                <a:latin typeface="宋体" panose="02010600030101010101" pitchFamily="2" charset="-122"/>
              </a:rPr>
              <a:t>）</a:t>
            </a:r>
            <a:r>
              <a:rPr lang="en-US" altLang="zh-CN" sz="2000" b="1" dirty="0" smtClean="0">
                <a:latin typeface="宋体" panose="02010600030101010101" pitchFamily="2" charset="-122"/>
              </a:rPr>
              <a:t>8</a:t>
            </a:r>
            <a:r>
              <a:rPr lang="zh-CN" altLang="en-US" sz="2000" b="1" dirty="0" smtClean="0">
                <a:latin typeface="宋体" panose="02010600030101010101" pitchFamily="2" charset="-122"/>
              </a:rPr>
              <a:t>月</a:t>
            </a:r>
            <a:r>
              <a:rPr lang="en-US" altLang="zh-CN" sz="2000" b="1" dirty="0" smtClean="0">
                <a:latin typeface="宋体" panose="02010600030101010101" pitchFamily="2" charset="-122"/>
              </a:rPr>
              <a:t>16</a:t>
            </a:r>
            <a:r>
              <a:rPr lang="zh-CN" altLang="en-US" sz="2000" b="1" dirty="0" smtClean="0">
                <a:latin typeface="宋体" panose="02010600030101010101" pitchFamily="2" charset="-122"/>
              </a:rPr>
              <a:t>日，发票已经税务机关认证确认</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借：</a:t>
            </a:r>
            <a:r>
              <a:rPr lang="zh-CN" altLang="en-US" sz="2000" b="1" dirty="0">
                <a:latin typeface="宋体" panose="02010600030101010101" pitchFamily="2" charset="-122"/>
              </a:rPr>
              <a:t>应交税费</a:t>
            </a:r>
            <a:r>
              <a:rPr lang="en-US" altLang="zh-CN" sz="2000" b="1" dirty="0" smtClean="0">
                <a:latin typeface="宋体" panose="02010600030101010101" pitchFamily="2" charset="-122"/>
              </a:rPr>
              <a:t>——</a:t>
            </a:r>
            <a:r>
              <a:rPr lang="zh-CN" altLang="en-US" sz="2000" b="1" dirty="0">
                <a:latin typeface="宋体" panose="02010600030101010101" pitchFamily="2" charset="-122"/>
              </a:rPr>
              <a:t>应交增值税（进项税额）</a:t>
            </a:r>
            <a:r>
              <a:rPr lang="en-US" altLang="zh-CN" sz="2000" b="1" dirty="0" smtClean="0">
                <a:latin typeface="宋体" panose="02010600030101010101" pitchFamily="2" charset="-122"/>
              </a:rPr>
              <a:t>34 000</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贷：应交税费</a:t>
            </a:r>
            <a:r>
              <a:rPr lang="en-US" altLang="zh-CN" sz="2000" b="1" dirty="0" smtClean="0">
                <a:latin typeface="宋体" panose="02010600030101010101" pitchFamily="2" charset="-122"/>
              </a:rPr>
              <a:t>——</a:t>
            </a:r>
            <a:r>
              <a:rPr lang="zh-CN" altLang="en-US" sz="2000" b="1" dirty="0">
                <a:latin typeface="宋体" panose="02010600030101010101" pitchFamily="2" charset="-122"/>
              </a:rPr>
              <a:t>待认证进项</a:t>
            </a:r>
            <a:r>
              <a:rPr lang="zh-CN" altLang="en-US" sz="2000" b="1" dirty="0" smtClean="0">
                <a:latin typeface="宋体" panose="02010600030101010101" pitchFamily="2" charset="-122"/>
              </a:rPr>
              <a:t>税额         </a:t>
            </a:r>
            <a:r>
              <a:rPr lang="en-US" altLang="zh-CN" sz="2000" b="1" dirty="0" smtClean="0">
                <a:latin typeface="宋体" panose="02010600030101010101" pitchFamily="2" charset="-122"/>
              </a:rPr>
              <a:t>34 000</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endParaRPr lang="en-US" altLang="zh-CN" sz="2000" b="1" dirty="0">
              <a:latin typeface="宋体" panose="02010600030101010101" pitchFamily="2" charset="-122"/>
            </a:endParaRPr>
          </a:p>
          <a:p>
            <a:pPr>
              <a:lnSpc>
                <a:spcPct val="150000"/>
              </a:lnSpc>
            </a:pPr>
            <a:endParaRPr lang="zh-CN" altLang="en-US" sz="2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11560" y="627534"/>
            <a:ext cx="7848872" cy="2400657"/>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3</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8</a:t>
            </a:r>
            <a:r>
              <a:rPr lang="zh-CN" altLang="en-US" sz="2000" b="1" dirty="0" smtClean="0">
                <a:latin typeface="宋体" panose="02010600030101010101" pitchFamily="2" charset="-122"/>
                <a:ea typeface="宋体" panose="02010600030101010101" pitchFamily="2" charset="-122"/>
              </a:rPr>
              <a:t>月</a:t>
            </a:r>
            <a:r>
              <a:rPr lang="en-US" altLang="zh-CN" sz="2000" b="1" dirty="0" smtClean="0">
                <a:latin typeface="宋体" panose="02010600030101010101" pitchFamily="2" charset="-122"/>
                <a:ea typeface="宋体" panose="02010600030101010101" pitchFamily="2" charset="-122"/>
              </a:rPr>
              <a:t>21</a:t>
            </a:r>
            <a:r>
              <a:rPr lang="zh-CN" altLang="en-US" sz="2000" b="1" dirty="0" smtClean="0">
                <a:latin typeface="宋体" panose="02010600030101010101" pitchFamily="2" charset="-122"/>
                <a:ea typeface="宋体" panose="02010600030101010101" pitchFamily="2" charset="-122"/>
              </a:rPr>
              <a:t>日，</a:t>
            </a:r>
            <a:r>
              <a:rPr lang="en-US" altLang="zh-CN" sz="2000" b="1" dirty="0" smtClean="0">
                <a:latin typeface="宋体" panose="02010600030101010101" pitchFamily="2" charset="-122"/>
                <a:ea typeface="宋体" panose="02010600030101010101" pitchFamily="2" charset="-122"/>
              </a:rPr>
              <a:t>B</a:t>
            </a:r>
            <a:r>
              <a:rPr lang="zh-CN" altLang="en-US" sz="2000" b="1" dirty="0" smtClean="0">
                <a:latin typeface="宋体" panose="02010600030101010101" pitchFamily="2" charset="-122"/>
                <a:ea typeface="宋体" panose="02010600030101010101" pitchFamily="2" charset="-122"/>
              </a:rPr>
              <a:t>项目开具出库单领用了该批钢材</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借：工程施工</a:t>
            </a:r>
            <a:r>
              <a:rPr lang="en-US" altLang="zh-CN" sz="2000" b="1" dirty="0" smtClean="0">
                <a:latin typeface="宋体" panose="02010600030101010101" pitchFamily="2" charset="-122"/>
                <a:ea typeface="宋体" panose="02010600030101010101" pitchFamily="2" charset="-122"/>
              </a:rPr>
              <a:t>——B</a:t>
            </a:r>
            <a:r>
              <a:rPr lang="zh-CN" altLang="en-US" sz="2000" b="1" dirty="0" smtClean="0">
                <a:latin typeface="宋体" panose="02010600030101010101" pitchFamily="2" charset="-122"/>
                <a:ea typeface="宋体" panose="02010600030101010101" pitchFamily="2" charset="-122"/>
              </a:rPr>
              <a:t>项目           </a:t>
            </a:r>
            <a:r>
              <a:rPr lang="en-US" altLang="zh-CN" sz="2000" b="1" dirty="0" smtClean="0">
                <a:latin typeface="宋体" panose="02010600030101010101" pitchFamily="2" charset="-122"/>
                <a:ea typeface="宋体" panose="02010600030101010101" pitchFamily="2" charset="-122"/>
              </a:rPr>
              <a:t>234 000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贷：原材料</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钢材                       </a:t>
            </a:r>
            <a:r>
              <a:rPr lang="en-US" altLang="zh-CN" sz="2000" b="1" dirty="0" smtClean="0">
                <a:latin typeface="宋体" panose="02010600030101010101" pitchFamily="2" charset="-122"/>
                <a:ea typeface="宋体" panose="02010600030101010101" pitchFamily="2" charset="-122"/>
              </a:rPr>
              <a:t>200 000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应交增值税（进项税额转出）</a:t>
            </a:r>
            <a:r>
              <a:rPr lang="en-US" altLang="zh-CN" sz="2000" b="1" dirty="0" smtClean="0">
                <a:latin typeface="宋体" panose="02010600030101010101" pitchFamily="2" charset="-122"/>
                <a:ea typeface="宋体" panose="02010600030101010101" pitchFamily="2" charset="-122"/>
              </a:rPr>
              <a:t>34 000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539552" y="627534"/>
            <a:ext cx="8136904" cy="3785652"/>
          </a:xfrm>
          <a:prstGeom prst="rect">
            <a:avLst/>
          </a:prstGeom>
          <a:noFill/>
        </p:spPr>
        <p:txBody>
          <a:bodyPr wrap="square" rtlCol="0">
            <a:spAutoFit/>
          </a:bodyPr>
          <a:lstStyle/>
          <a:p>
            <a:pPr>
              <a:lnSpc>
                <a:spcPct val="150000"/>
              </a:lnSpc>
            </a:pPr>
            <a:r>
              <a:rPr lang="en-US" altLang="zh-CN" sz="2000" dirty="0" smtClean="0"/>
              <a:t>    </a:t>
            </a:r>
            <a:r>
              <a:rPr lang="zh-CN" altLang="en-US" sz="2000" b="1" dirty="0">
                <a:latin typeface="宋体" panose="02010600030101010101" pitchFamily="2" charset="-122"/>
              </a:rPr>
              <a:t>三、购进不动产或不动产在建工程按规定进项税额分年抵扣的账务处理</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en-US" altLang="zh-CN" sz="2000" b="1" dirty="0" smtClean="0">
                <a:latin typeface="宋体" panose="02010600030101010101" pitchFamily="2" charset="-122"/>
              </a:rPr>
              <a:t>   《</a:t>
            </a:r>
            <a:r>
              <a:rPr lang="zh-CN" altLang="en-US" sz="2000" b="1" dirty="0">
                <a:latin typeface="宋体" panose="02010600030101010101" pitchFamily="2" charset="-122"/>
              </a:rPr>
              <a:t>不动产进项税额分期抵扣暂行办法</a:t>
            </a:r>
            <a:r>
              <a:rPr lang="en-US" altLang="zh-CN" sz="2000" b="1" dirty="0">
                <a:latin typeface="宋体" panose="02010600030101010101" pitchFamily="2" charset="-122"/>
              </a:rPr>
              <a:t>》</a:t>
            </a:r>
            <a:r>
              <a:rPr lang="zh-CN" altLang="en-US" sz="2000" b="1" dirty="0">
                <a:latin typeface="宋体" panose="02010600030101010101" pitchFamily="2" charset="-122"/>
              </a:rPr>
              <a:t>（</a:t>
            </a:r>
            <a:r>
              <a:rPr lang="en-US" altLang="zh-CN" sz="2000" b="1" dirty="0">
                <a:latin typeface="宋体" panose="02010600030101010101" pitchFamily="2" charset="-122"/>
              </a:rPr>
              <a:t>2016</a:t>
            </a:r>
            <a:r>
              <a:rPr lang="zh-CN" altLang="en-US" sz="2000" b="1" dirty="0">
                <a:latin typeface="宋体" panose="02010600030101010101" pitchFamily="2" charset="-122"/>
              </a:rPr>
              <a:t>年第</a:t>
            </a:r>
            <a:r>
              <a:rPr lang="en-US" altLang="zh-CN" sz="2000" b="1" dirty="0">
                <a:latin typeface="宋体" panose="02010600030101010101" pitchFamily="2" charset="-122"/>
              </a:rPr>
              <a:t>15</a:t>
            </a:r>
            <a:r>
              <a:rPr lang="zh-CN" altLang="en-US" sz="2000" b="1" dirty="0">
                <a:latin typeface="宋体" panose="02010600030101010101" pitchFamily="2" charset="-122"/>
              </a:rPr>
              <a:t>号公告</a:t>
            </a:r>
            <a:r>
              <a:rPr lang="zh-CN" altLang="en-US" sz="2000" b="1" dirty="0" smtClean="0">
                <a:latin typeface="宋体" panose="02010600030101010101" pitchFamily="2" charset="-122"/>
              </a:rPr>
              <a:t>）：</a:t>
            </a:r>
            <a:endParaRPr lang="zh-CN" altLang="en-US" sz="2000" b="1" dirty="0">
              <a:latin typeface="宋体" panose="02010600030101010101" pitchFamily="2" charset="-122"/>
            </a:endParaRPr>
          </a:p>
          <a:p>
            <a:pPr>
              <a:lnSpc>
                <a:spcPct val="150000"/>
              </a:lnSpc>
            </a:pPr>
            <a:r>
              <a:rPr lang="zh-CN" altLang="en-US" sz="2000" b="1" dirty="0">
                <a:latin typeface="宋体" panose="02010600030101010101" pitchFamily="2" charset="-122"/>
              </a:rPr>
              <a:t>    </a:t>
            </a:r>
            <a:r>
              <a:rPr lang="zh-CN" altLang="en-US" sz="2000" b="1" dirty="0" smtClean="0">
                <a:latin typeface="宋体" panose="02010600030101010101" pitchFamily="2" charset="-122"/>
              </a:rPr>
              <a:t>（一）增值税</a:t>
            </a:r>
            <a:r>
              <a:rPr lang="zh-CN" altLang="en-US" sz="2000" b="1" dirty="0">
                <a:latin typeface="宋体" panose="02010600030101010101" pitchFamily="2" charset="-122"/>
              </a:rPr>
              <a:t>一般</a:t>
            </a:r>
            <a:r>
              <a:rPr lang="zh-CN" altLang="en-US" sz="2000" b="1" dirty="0" smtClean="0">
                <a:latin typeface="宋体" panose="02010600030101010101" pitchFamily="2" charset="-122"/>
              </a:rPr>
              <a:t>纳税人</a:t>
            </a:r>
            <a:r>
              <a:rPr lang="en-US" altLang="zh-CN" sz="2000" b="1" dirty="0" smtClean="0">
                <a:latin typeface="宋体" panose="02010600030101010101" pitchFamily="2" charset="-122"/>
              </a:rPr>
              <a:t>2016</a:t>
            </a:r>
            <a:r>
              <a:rPr lang="zh-CN" altLang="en-US" sz="2000" b="1" dirty="0">
                <a:latin typeface="宋体" panose="02010600030101010101" pitchFamily="2" charset="-122"/>
              </a:rPr>
              <a:t>年</a:t>
            </a:r>
            <a:r>
              <a:rPr lang="en-US" altLang="zh-CN" sz="2000" b="1" dirty="0">
                <a:latin typeface="宋体" panose="02010600030101010101" pitchFamily="2" charset="-122"/>
              </a:rPr>
              <a:t>5</a:t>
            </a:r>
            <a:r>
              <a:rPr lang="zh-CN" altLang="en-US" sz="2000" b="1" dirty="0">
                <a:latin typeface="宋体" panose="02010600030101010101" pitchFamily="2" charset="-122"/>
              </a:rPr>
              <a:t>月</a:t>
            </a:r>
            <a:r>
              <a:rPr lang="en-US" altLang="zh-CN" sz="2000" b="1" dirty="0">
                <a:latin typeface="宋体" panose="02010600030101010101" pitchFamily="2" charset="-122"/>
              </a:rPr>
              <a:t>1</a:t>
            </a:r>
            <a:r>
              <a:rPr lang="zh-CN" altLang="en-US" sz="2000" b="1" dirty="0">
                <a:latin typeface="宋体" panose="02010600030101010101" pitchFamily="2" charset="-122"/>
              </a:rPr>
              <a:t>日后取得并在会计制度上按固定资产核算的“不动产”，</a:t>
            </a:r>
            <a:r>
              <a:rPr lang="zh-CN" altLang="en-US" sz="2000" b="1" dirty="0" smtClean="0">
                <a:latin typeface="宋体" panose="02010600030101010101" pitchFamily="2" charset="-122"/>
              </a:rPr>
              <a:t>以及</a:t>
            </a:r>
            <a:r>
              <a:rPr lang="en-US" altLang="zh-CN" sz="2000" b="1" dirty="0" smtClean="0">
                <a:latin typeface="宋体" panose="02010600030101010101" pitchFamily="2" charset="-122"/>
              </a:rPr>
              <a:t>2016</a:t>
            </a:r>
            <a:r>
              <a:rPr lang="zh-CN" altLang="en-US" sz="2000" b="1" dirty="0">
                <a:latin typeface="宋体" panose="02010600030101010101" pitchFamily="2" charset="-122"/>
              </a:rPr>
              <a:t>年</a:t>
            </a:r>
            <a:r>
              <a:rPr lang="en-US" altLang="zh-CN" sz="2000" b="1" dirty="0">
                <a:latin typeface="宋体" panose="02010600030101010101" pitchFamily="2" charset="-122"/>
              </a:rPr>
              <a:t>5</a:t>
            </a:r>
            <a:r>
              <a:rPr lang="zh-CN" altLang="en-US" sz="2000" b="1" dirty="0">
                <a:latin typeface="宋体" panose="02010600030101010101" pitchFamily="2" charset="-122"/>
              </a:rPr>
              <a:t>月</a:t>
            </a:r>
            <a:r>
              <a:rPr lang="en-US" altLang="zh-CN" sz="2000" b="1" dirty="0">
                <a:latin typeface="宋体" panose="02010600030101010101" pitchFamily="2" charset="-122"/>
              </a:rPr>
              <a:t>1</a:t>
            </a:r>
            <a:r>
              <a:rPr lang="zh-CN" altLang="en-US" sz="2000" b="1" dirty="0">
                <a:latin typeface="宋体" panose="02010600030101010101" pitchFamily="2" charset="-122"/>
              </a:rPr>
              <a:t>日后发生的“不动产在建工程”，其进项税额应按照本办法有关规定分</a:t>
            </a:r>
            <a:r>
              <a:rPr lang="en-US" altLang="zh-CN" sz="2000" b="1" dirty="0">
                <a:latin typeface="宋体" panose="02010600030101010101" pitchFamily="2" charset="-122"/>
              </a:rPr>
              <a:t>2</a:t>
            </a:r>
            <a:r>
              <a:rPr lang="zh-CN" altLang="en-US" sz="2000" b="1" dirty="0">
                <a:latin typeface="宋体" panose="02010600030101010101" pitchFamily="2" charset="-122"/>
              </a:rPr>
              <a:t>年从销项税额中抵扣，第一年抵扣比例为</a:t>
            </a:r>
            <a:r>
              <a:rPr lang="en-US" altLang="zh-CN" sz="2000" b="1" dirty="0">
                <a:latin typeface="宋体" panose="02010600030101010101" pitchFamily="2" charset="-122"/>
              </a:rPr>
              <a:t>60%</a:t>
            </a:r>
            <a:r>
              <a:rPr lang="zh-CN" altLang="en-US" sz="2000" b="1" dirty="0">
                <a:latin typeface="宋体" panose="02010600030101010101" pitchFamily="2" charset="-122"/>
              </a:rPr>
              <a:t>，第二年抵扣比例为</a:t>
            </a:r>
            <a:r>
              <a:rPr lang="en-US" altLang="zh-CN" sz="2000" b="1" dirty="0">
                <a:latin typeface="宋体" panose="02010600030101010101" pitchFamily="2" charset="-122"/>
              </a:rPr>
              <a:t>40%</a:t>
            </a:r>
            <a:r>
              <a:rPr lang="zh-CN" altLang="en-US" sz="2000" b="1" dirty="0">
                <a:latin typeface="宋体" panose="02010600030101010101" pitchFamily="2" charset="-122"/>
              </a:rPr>
              <a:t>。</a:t>
            </a:r>
            <a:endParaRPr lang="zh-CN" altLang="en-US" sz="2000" b="1" dirty="0">
              <a:latin typeface="宋体" panose="02010600030101010101" pitchFamily="2" charset="-122"/>
            </a:endParaRPr>
          </a:p>
          <a:p>
            <a:pPr>
              <a:lnSpc>
                <a:spcPct val="150000"/>
              </a:lnSpc>
            </a:pP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0" y="843558"/>
            <a:ext cx="8820472" cy="2862322"/>
          </a:xfrm>
          <a:prstGeom prst="rect">
            <a:avLst/>
          </a:prstGeom>
          <a:noFill/>
        </p:spPr>
        <p:txBody>
          <a:bodyPr wrap="square" rtlCol="0">
            <a:spAutoFit/>
          </a:bodyPr>
          <a:lstStyle/>
          <a:p>
            <a:pPr>
              <a:lnSpc>
                <a:spcPct val="150000"/>
              </a:lnSpc>
            </a:pPr>
            <a:r>
              <a:rPr lang="en-US" altLang="zh-CN" sz="2000" b="1" dirty="0" smtClean="0">
                <a:latin typeface="+mn-ea"/>
                <a:ea typeface="+mn-ea"/>
              </a:rPr>
              <a:t>    </a:t>
            </a:r>
            <a:r>
              <a:rPr lang="zh-CN" altLang="en-US" sz="2000" b="1" dirty="0" smtClean="0">
                <a:latin typeface="+mn-ea"/>
                <a:ea typeface="+mn-ea"/>
              </a:rPr>
              <a:t>例</a:t>
            </a:r>
            <a:r>
              <a:rPr lang="en-US" altLang="zh-CN" sz="2000" b="1" dirty="0" smtClean="0">
                <a:latin typeface="+mn-ea"/>
              </a:rPr>
              <a:t>2</a:t>
            </a:r>
            <a:r>
              <a:rPr lang="en-US" altLang="zh-CN" sz="2000" b="1" dirty="0" smtClean="0">
                <a:latin typeface="+mn-ea"/>
                <a:ea typeface="+mn-ea"/>
              </a:rPr>
              <a:t>—2</a:t>
            </a:r>
            <a:r>
              <a:rPr lang="zh-CN" altLang="en-US" sz="2000" b="1" dirty="0" smtClean="0">
                <a:latin typeface="+mn-ea"/>
                <a:ea typeface="+mn-ea"/>
              </a:rPr>
              <a:t>、</a:t>
            </a:r>
            <a:r>
              <a:rPr lang="en-US" altLang="zh-CN" sz="2000" b="1" dirty="0" smtClean="0">
                <a:latin typeface="+mn-ea"/>
                <a:ea typeface="+mn-ea"/>
              </a:rPr>
              <a:t>2016 </a:t>
            </a:r>
            <a:r>
              <a:rPr lang="zh-CN" altLang="en-US" sz="2000" b="1" dirty="0" smtClean="0">
                <a:latin typeface="+mn-ea"/>
                <a:ea typeface="+mn-ea"/>
              </a:rPr>
              <a:t>年</a:t>
            </a:r>
            <a:r>
              <a:rPr lang="en-US" altLang="zh-CN" sz="2000" b="1" dirty="0" smtClean="0">
                <a:latin typeface="+mn-ea"/>
                <a:ea typeface="+mn-ea"/>
              </a:rPr>
              <a:t>9 </a:t>
            </a:r>
            <a:r>
              <a:rPr lang="zh-CN" altLang="en-US" sz="2000" b="1" dirty="0" smtClean="0">
                <a:latin typeface="+mn-ea"/>
                <a:ea typeface="+mn-ea"/>
              </a:rPr>
              <a:t>月</a:t>
            </a:r>
            <a:r>
              <a:rPr lang="en-US" altLang="zh-CN" sz="2000" b="1" dirty="0" smtClean="0">
                <a:latin typeface="+mn-ea"/>
                <a:ea typeface="+mn-ea"/>
              </a:rPr>
              <a:t>5 </a:t>
            </a:r>
            <a:r>
              <a:rPr lang="zh-CN" altLang="en-US" sz="2000" b="1" dirty="0" smtClean="0">
                <a:latin typeface="+mn-ea"/>
                <a:ea typeface="+mn-ea"/>
              </a:rPr>
              <a:t>日，甲</a:t>
            </a:r>
            <a:r>
              <a:rPr lang="zh-CN" altLang="en-US" sz="2000" b="1" dirty="0">
                <a:latin typeface="+mn-ea"/>
                <a:ea typeface="+mn-ea"/>
              </a:rPr>
              <a:t>建筑</a:t>
            </a:r>
            <a:r>
              <a:rPr lang="zh-CN" altLang="en-US" sz="2000" b="1" dirty="0" smtClean="0">
                <a:latin typeface="+mn-ea"/>
                <a:ea typeface="+mn-ea"/>
              </a:rPr>
              <a:t>公司（增值税一般纳税人）购置办公大楼一座，该大楼用于公司办公使用。</a:t>
            </a:r>
            <a:r>
              <a:rPr lang="en-US" altLang="zh-CN" sz="2000" b="1" dirty="0" smtClean="0">
                <a:latin typeface="+mn-ea"/>
                <a:ea typeface="+mn-ea"/>
              </a:rPr>
              <a:t>9</a:t>
            </a:r>
            <a:r>
              <a:rPr lang="zh-CN" altLang="en-US" sz="2000" b="1" dirty="0" smtClean="0">
                <a:latin typeface="+mn-ea"/>
                <a:ea typeface="+mn-ea"/>
              </a:rPr>
              <a:t>月</a:t>
            </a:r>
            <a:r>
              <a:rPr lang="en-US" altLang="zh-CN" sz="2000" b="1" dirty="0" smtClean="0">
                <a:latin typeface="+mn-ea"/>
                <a:ea typeface="+mn-ea"/>
              </a:rPr>
              <a:t>20 </a:t>
            </a:r>
            <a:r>
              <a:rPr lang="zh-CN" altLang="en-US" sz="2000" b="1" dirty="0" smtClean="0">
                <a:latin typeface="+mn-ea"/>
                <a:ea typeface="+mn-ea"/>
              </a:rPr>
              <a:t>日，该纳税人取得该大楼的增值税专用发票，大楼价款</a:t>
            </a:r>
            <a:r>
              <a:rPr lang="en-US" altLang="zh-CN" sz="2000" b="1" dirty="0" smtClean="0">
                <a:latin typeface="+mn-ea"/>
                <a:ea typeface="+mn-ea"/>
              </a:rPr>
              <a:t>20 000</a:t>
            </a:r>
            <a:r>
              <a:rPr lang="zh-CN" altLang="en-US" sz="2000" b="1" dirty="0" smtClean="0">
                <a:latin typeface="+mn-ea"/>
                <a:ea typeface="+mn-ea"/>
              </a:rPr>
              <a:t>万元，增值税征收率</a:t>
            </a:r>
            <a:r>
              <a:rPr lang="en-US" altLang="zh-CN" sz="2000" b="1" dirty="0" smtClean="0">
                <a:latin typeface="+mn-ea"/>
                <a:ea typeface="+mn-ea"/>
              </a:rPr>
              <a:t>5%</a:t>
            </a:r>
            <a:r>
              <a:rPr lang="zh-CN" altLang="en-US" sz="2000" b="1" dirty="0" smtClean="0">
                <a:latin typeface="+mn-ea"/>
                <a:ea typeface="+mn-ea"/>
              </a:rPr>
              <a:t>，</a:t>
            </a:r>
            <a:r>
              <a:rPr lang="zh-CN" altLang="en-US" sz="2000" b="1" dirty="0" smtClean="0">
                <a:latin typeface="+mn-ea"/>
              </a:rPr>
              <a:t>增值税税额为</a:t>
            </a:r>
            <a:r>
              <a:rPr lang="en-US" altLang="zh-CN" sz="2000" b="1" dirty="0" smtClean="0">
                <a:latin typeface="+mn-ea"/>
              </a:rPr>
              <a:t>1000</a:t>
            </a:r>
            <a:r>
              <a:rPr lang="zh-CN" altLang="en-US" sz="2000" b="1" dirty="0" smtClean="0">
                <a:latin typeface="+mn-ea"/>
              </a:rPr>
              <a:t>万元，甲公司以银行存款支付，计入“固定资产”科目核算，并于次月开始计提折旧。增值税专用发票经认证，</a:t>
            </a:r>
            <a:r>
              <a:rPr lang="zh-CN" altLang="en-US" sz="2000" b="1" dirty="0" smtClean="0">
                <a:latin typeface="+mn-ea"/>
                <a:ea typeface="+mn-ea"/>
              </a:rPr>
              <a:t>认证相符</a:t>
            </a:r>
            <a:r>
              <a:rPr lang="zh-CN" altLang="en-US" sz="2000" b="1" dirty="0">
                <a:latin typeface="+mn-ea"/>
              </a:rPr>
              <a:t>并</a:t>
            </a:r>
            <a:r>
              <a:rPr lang="zh-CN" altLang="en-US" sz="2000" b="1" dirty="0" smtClean="0">
                <a:latin typeface="+mn-ea"/>
                <a:ea typeface="+mn-ea"/>
              </a:rPr>
              <a:t>申报抵扣，增值税额可以作为进项税额抵扣。</a:t>
            </a:r>
            <a:endParaRPr lang="en-US" altLang="zh-CN" sz="2000" b="1" dirty="0" smtClean="0">
              <a:latin typeface="+mn-ea"/>
              <a:ea typeface="+mn-ea"/>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0" y="627534"/>
            <a:ext cx="8748464" cy="4247317"/>
          </a:xfrm>
          <a:prstGeom prst="rect">
            <a:avLst/>
          </a:prstGeom>
          <a:noFill/>
        </p:spPr>
        <p:txBody>
          <a:bodyPr wrap="square" rtlCol="0">
            <a:spAutoFit/>
          </a:bodyPr>
          <a:lstStyle/>
          <a:p>
            <a:pPr>
              <a:lnSpc>
                <a:spcPct val="150000"/>
              </a:lnSpc>
            </a:pPr>
            <a:r>
              <a:rPr lang="en-US" altLang="zh-CN" sz="2000" dirty="0" smtClean="0"/>
              <a:t>      </a:t>
            </a:r>
            <a:r>
              <a:rPr lang="en-US" altLang="zh-CN" sz="2000" b="1" dirty="0" smtClean="0">
                <a:latin typeface="+mn-ea"/>
              </a:rPr>
              <a:t> [</a:t>
            </a:r>
            <a:r>
              <a:rPr lang="zh-CN" altLang="en-US" sz="2000" b="1" dirty="0" smtClean="0">
                <a:latin typeface="+mn-ea"/>
              </a:rPr>
              <a:t>案例分析</a:t>
            </a:r>
            <a:r>
              <a:rPr lang="en-US" altLang="zh-CN" sz="2000" b="1" dirty="0" smtClean="0">
                <a:latin typeface="+mn-ea"/>
              </a:rPr>
              <a:t>]  </a:t>
            </a:r>
            <a:r>
              <a:rPr lang="zh-CN" altLang="en-US" sz="2000" b="1" dirty="0" smtClean="0">
                <a:latin typeface="+mn-ea"/>
              </a:rPr>
              <a:t>根据第</a:t>
            </a:r>
            <a:r>
              <a:rPr lang="en-US" altLang="zh-CN" sz="2000" b="1" dirty="0" smtClean="0">
                <a:latin typeface="+mn-ea"/>
              </a:rPr>
              <a:t>15</a:t>
            </a:r>
            <a:r>
              <a:rPr lang="zh-CN" altLang="en-US" sz="2000" b="1" dirty="0" smtClean="0">
                <a:latin typeface="+mn-ea"/>
              </a:rPr>
              <a:t>号公告的相关规定，</a:t>
            </a:r>
            <a:r>
              <a:rPr lang="en-US" altLang="zh-CN" sz="2000" b="1" dirty="0" smtClean="0">
                <a:latin typeface="+mn-ea"/>
              </a:rPr>
              <a:t>1000 </a:t>
            </a:r>
            <a:r>
              <a:rPr lang="zh-CN" altLang="en-US" sz="2000" b="1" dirty="0" smtClean="0">
                <a:latin typeface="+mn-ea"/>
              </a:rPr>
              <a:t>万元进项税额中的</a:t>
            </a:r>
            <a:r>
              <a:rPr lang="en-US" altLang="zh-CN" sz="2000" b="1" dirty="0" smtClean="0">
                <a:latin typeface="+mn-ea"/>
              </a:rPr>
              <a:t>60%</a:t>
            </a:r>
            <a:r>
              <a:rPr lang="zh-CN" altLang="en-US" sz="2000" b="1" dirty="0" smtClean="0">
                <a:latin typeface="+mn-ea"/>
              </a:rPr>
              <a:t>，计</a:t>
            </a:r>
            <a:r>
              <a:rPr lang="en-US" altLang="zh-CN" sz="2000" b="1" dirty="0" smtClean="0">
                <a:latin typeface="+mn-ea"/>
              </a:rPr>
              <a:t>600</a:t>
            </a:r>
            <a:r>
              <a:rPr lang="zh-CN" altLang="en-US" sz="2000" b="1" dirty="0" smtClean="0">
                <a:latin typeface="+mn-ea"/>
              </a:rPr>
              <a:t>万元可以在本期（</a:t>
            </a:r>
            <a:r>
              <a:rPr lang="en-US" altLang="zh-CN" sz="2000" b="1" dirty="0" smtClean="0">
                <a:latin typeface="+mn-ea"/>
              </a:rPr>
              <a:t>2016 </a:t>
            </a:r>
            <a:r>
              <a:rPr lang="zh-CN" altLang="en-US" sz="2000" b="1" dirty="0" smtClean="0">
                <a:latin typeface="+mn-ea"/>
              </a:rPr>
              <a:t>年</a:t>
            </a:r>
            <a:r>
              <a:rPr lang="en-US" altLang="zh-CN" sz="2000" b="1" dirty="0" smtClean="0">
                <a:latin typeface="+mn-ea"/>
              </a:rPr>
              <a:t>9</a:t>
            </a:r>
            <a:r>
              <a:rPr lang="zh-CN" altLang="en-US" sz="2000" b="1" dirty="0" smtClean="0">
                <a:latin typeface="+mn-ea"/>
              </a:rPr>
              <a:t>月）抵扣，剩余的</a:t>
            </a:r>
            <a:r>
              <a:rPr lang="en-US" altLang="zh-CN" sz="2000" b="1" dirty="0" smtClean="0">
                <a:latin typeface="+mn-ea"/>
              </a:rPr>
              <a:t>40%</a:t>
            </a:r>
            <a:r>
              <a:rPr lang="zh-CN" altLang="en-US" sz="2000" b="1" dirty="0" smtClean="0">
                <a:latin typeface="+mn-ea"/>
              </a:rPr>
              <a:t>，计</a:t>
            </a:r>
            <a:r>
              <a:rPr lang="en-US" altLang="zh-CN" sz="2000" b="1" dirty="0" smtClean="0">
                <a:latin typeface="+mn-ea"/>
              </a:rPr>
              <a:t>400</a:t>
            </a:r>
            <a:r>
              <a:rPr lang="zh-CN" altLang="en-US" sz="2000" b="1" dirty="0" smtClean="0">
                <a:latin typeface="+mn-ea"/>
              </a:rPr>
              <a:t>万元于取得扣税凭证的当月起的第</a:t>
            </a:r>
            <a:r>
              <a:rPr lang="en-US" altLang="zh-CN" sz="2000" b="1" dirty="0" smtClean="0">
                <a:latin typeface="+mn-ea"/>
              </a:rPr>
              <a:t>13 </a:t>
            </a:r>
            <a:r>
              <a:rPr lang="zh-CN" altLang="en-US" sz="2000" b="1" dirty="0" smtClean="0">
                <a:latin typeface="+mn-ea"/>
              </a:rPr>
              <a:t>个月（</a:t>
            </a:r>
            <a:r>
              <a:rPr lang="en-US" altLang="zh-CN" sz="2000" b="1" dirty="0" smtClean="0">
                <a:latin typeface="+mn-ea"/>
              </a:rPr>
              <a:t>2017 </a:t>
            </a:r>
            <a:r>
              <a:rPr lang="zh-CN" altLang="en-US" sz="2000" b="1" dirty="0" smtClean="0">
                <a:latin typeface="+mn-ea"/>
              </a:rPr>
              <a:t>年</a:t>
            </a:r>
            <a:r>
              <a:rPr lang="en-US" altLang="zh-CN" sz="2000" b="1" dirty="0" smtClean="0">
                <a:latin typeface="+mn-ea"/>
              </a:rPr>
              <a:t>9</a:t>
            </a:r>
            <a:r>
              <a:rPr lang="zh-CN" altLang="en-US" sz="2000" b="1" dirty="0" smtClean="0">
                <a:latin typeface="+mn-ea"/>
              </a:rPr>
              <a:t>月）抵扣。</a:t>
            </a:r>
            <a:r>
              <a:rPr lang="zh-CN" altLang="en-US" sz="2000" b="1" dirty="0" smtClean="0">
                <a:latin typeface="+mn-ea"/>
                <a:ea typeface="+mn-ea"/>
              </a:rPr>
              <a:t>账务处理如下：</a:t>
            </a:r>
            <a:endParaRPr lang="en-US" altLang="zh-CN" sz="2000" b="1" dirty="0" smtClean="0">
              <a:latin typeface="+mn-ea"/>
              <a:ea typeface="+mn-ea"/>
            </a:endParaRPr>
          </a:p>
          <a:p>
            <a:pPr>
              <a:lnSpc>
                <a:spcPct val="150000"/>
              </a:lnSpc>
            </a:pPr>
            <a:r>
              <a:rPr lang="en-US" altLang="zh-CN" sz="2000" b="1" dirty="0" smtClean="0">
                <a:latin typeface="+mn-ea"/>
                <a:ea typeface="+mn-ea"/>
              </a:rPr>
              <a:t>    </a:t>
            </a:r>
            <a:r>
              <a:rPr lang="zh-CN" altLang="en-US" sz="2000" b="1" dirty="0" smtClean="0">
                <a:latin typeface="+mn-ea"/>
                <a:ea typeface="+mn-ea"/>
              </a:rPr>
              <a:t>（</a:t>
            </a:r>
            <a:r>
              <a:rPr lang="en-US" altLang="zh-CN" sz="2000" b="1" dirty="0" smtClean="0">
                <a:latin typeface="+mn-ea"/>
                <a:ea typeface="+mn-ea"/>
              </a:rPr>
              <a:t>1</a:t>
            </a:r>
            <a:r>
              <a:rPr lang="zh-CN" altLang="en-US" sz="2000" b="1" dirty="0" smtClean="0">
                <a:latin typeface="+mn-ea"/>
                <a:ea typeface="+mn-ea"/>
              </a:rPr>
              <a:t>）</a:t>
            </a:r>
            <a:r>
              <a:rPr lang="en-US" altLang="zh-CN" sz="2000" b="1" dirty="0" smtClean="0">
                <a:latin typeface="+mn-ea"/>
                <a:ea typeface="+mn-ea"/>
              </a:rPr>
              <a:t>2016</a:t>
            </a:r>
            <a:r>
              <a:rPr lang="zh-CN" altLang="en-US" sz="2000" b="1" dirty="0" smtClean="0">
                <a:latin typeface="+mn-ea"/>
                <a:ea typeface="+mn-ea"/>
              </a:rPr>
              <a:t>年</a:t>
            </a:r>
            <a:r>
              <a:rPr lang="en-US" altLang="zh-CN" sz="2000" b="1" dirty="0" smtClean="0">
                <a:latin typeface="+mn-ea"/>
                <a:ea typeface="+mn-ea"/>
              </a:rPr>
              <a:t>9</a:t>
            </a:r>
            <a:r>
              <a:rPr lang="zh-CN" altLang="en-US" sz="2000" b="1" dirty="0" smtClean="0">
                <a:latin typeface="+mn-ea"/>
                <a:ea typeface="+mn-ea"/>
              </a:rPr>
              <a:t>月购置办公楼。</a:t>
            </a:r>
            <a:endParaRPr lang="en-US" altLang="zh-CN" sz="2000" b="1" dirty="0" smtClean="0">
              <a:latin typeface="+mn-ea"/>
              <a:ea typeface="+mn-ea"/>
            </a:endParaRPr>
          </a:p>
          <a:p>
            <a:pPr>
              <a:lnSpc>
                <a:spcPct val="150000"/>
              </a:lnSpc>
            </a:pPr>
            <a:r>
              <a:rPr lang="en-US" altLang="zh-CN" sz="2000" b="1" dirty="0" smtClean="0">
                <a:latin typeface="+mn-ea"/>
                <a:ea typeface="+mn-ea"/>
              </a:rPr>
              <a:t>     </a:t>
            </a:r>
            <a:r>
              <a:rPr lang="zh-CN" altLang="en-US" sz="2000" b="1" dirty="0" smtClean="0">
                <a:latin typeface="+mn-ea"/>
                <a:ea typeface="+mn-ea"/>
              </a:rPr>
              <a:t>借：固定资产（办公楼）                </a:t>
            </a:r>
            <a:r>
              <a:rPr lang="en-US" altLang="zh-CN" sz="2000" b="1" dirty="0" smtClean="0">
                <a:latin typeface="+mn-ea"/>
                <a:ea typeface="+mn-ea"/>
              </a:rPr>
              <a:t>200 000 000</a:t>
            </a:r>
            <a:endParaRPr lang="en-US" altLang="zh-CN" sz="2000" b="1" dirty="0" smtClean="0">
              <a:latin typeface="+mn-ea"/>
              <a:ea typeface="+mn-ea"/>
            </a:endParaRPr>
          </a:p>
          <a:p>
            <a:pPr>
              <a:lnSpc>
                <a:spcPct val="150000"/>
              </a:lnSpc>
            </a:pPr>
            <a:r>
              <a:rPr lang="en-US" altLang="zh-CN" sz="2000" b="1" dirty="0" smtClean="0">
                <a:latin typeface="+mn-ea"/>
                <a:ea typeface="+mn-ea"/>
              </a:rPr>
              <a:t>         </a:t>
            </a:r>
            <a:r>
              <a:rPr lang="zh-CN" altLang="en-US" sz="2000" b="1" dirty="0" smtClean="0">
                <a:latin typeface="+mn-ea"/>
                <a:ea typeface="+mn-ea"/>
              </a:rPr>
              <a:t>应交税费</a:t>
            </a:r>
            <a:r>
              <a:rPr lang="en-US" altLang="zh-CN" sz="2000" b="1" dirty="0" smtClean="0">
                <a:latin typeface="+mn-ea"/>
                <a:ea typeface="+mn-ea"/>
              </a:rPr>
              <a:t>——</a:t>
            </a:r>
            <a:r>
              <a:rPr lang="zh-CN" altLang="en-US" sz="2000" b="1" dirty="0" smtClean="0">
                <a:latin typeface="+mn-ea"/>
                <a:ea typeface="+mn-ea"/>
              </a:rPr>
              <a:t>应交增值税（进项税额）  </a:t>
            </a:r>
            <a:r>
              <a:rPr lang="en-US" altLang="zh-CN" sz="2000" b="1" dirty="0" smtClean="0">
                <a:latin typeface="+mn-ea"/>
                <a:ea typeface="+mn-ea"/>
              </a:rPr>
              <a:t>6 000 000</a:t>
            </a:r>
            <a:endParaRPr lang="en-US" altLang="zh-CN" sz="2000" b="1" dirty="0" smtClean="0">
              <a:latin typeface="+mn-ea"/>
              <a:ea typeface="+mn-ea"/>
            </a:endParaRPr>
          </a:p>
          <a:p>
            <a:pPr>
              <a:lnSpc>
                <a:spcPct val="150000"/>
              </a:lnSpc>
            </a:pPr>
            <a:r>
              <a:rPr lang="en-US" altLang="zh-CN" sz="2000" b="1" dirty="0" smtClean="0">
                <a:latin typeface="+mn-ea"/>
                <a:ea typeface="+mn-ea"/>
              </a:rPr>
              <a:t>         </a:t>
            </a:r>
            <a:r>
              <a:rPr lang="zh-CN" altLang="en-US" sz="2000" b="1" dirty="0" smtClean="0">
                <a:latin typeface="+mn-ea"/>
                <a:ea typeface="+mn-ea"/>
              </a:rPr>
              <a:t>应交税费</a:t>
            </a:r>
            <a:r>
              <a:rPr lang="en-US" altLang="zh-CN" sz="2000" b="1" dirty="0" smtClean="0">
                <a:latin typeface="+mn-ea"/>
                <a:ea typeface="+mn-ea"/>
              </a:rPr>
              <a:t>——</a:t>
            </a:r>
            <a:r>
              <a:rPr lang="zh-CN" altLang="en-US" sz="2000" b="1" dirty="0" smtClean="0">
                <a:latin typeface="+mn-ea"/>
                <a:ea typeface="+mn-ea"/>
              </a:rPr>
              <a:t>待抵扣进项税额          </a:t>
            </a:r>
            <a:r>
              <a:rPr lang="en-US" altLang="zh-CN" sz="2000" b="1" dirty="0" smtClean="0">
                <a:latin typeface="+mn-ea"/>
                <a:ea typeface="+mn-ea"/>
              </a:rPr>
              <a:t>4 000 000</a:t>
            </a:r>
            <a:endParaRPr lang="en-US" altLang="zh-CN" sz="2000" b="1" dirty="0" smtClean="0">
              <a:latin typeface="+mn-ea"/>
              <a:ea typeface="+mn-ea"/>
            </a:endParaRPr>
          </a:p>
          <a:p>
            <a:pPr>
              <a:lnSpc>
                <a:spcPct val="150000"/>
              </a:lnSpc>
            </a:pPr>
            <a:r>
              <a:rPr lang="en-US" altLang="zh-CN" sz="2000" b="1" dirty="0" smtClean="0">
                <a:latin typeface="+mn-ea"/>
                <a:ea typeface="+mn-ea"/>
              </a:rPr>
              <a:t>         </a:t>
            </a:r>
            <a:r>
              <a:rPr lang="zh-CN" altLang="en-US" sz="2000" b="1" dirty="0" smtClean="0">
                <a:latin typeface="+mn-ea"/>
                <a:ea typeface="+mn-ea"/>
              </a:rPr>
              <a:t>贷：银行存款                              </a:t>
            </a:r>
            <a:r>
              <a:rPr lang="en-US" altLang="zh-CN" sz="2000" b="1" dirty="0" smtClean="0">
                <a:latin typeface="+mn-ea"/>
                <a:ea typeface="+mn-ea"/>
              </a:rPr>
              <a:t>210 000 000</a:t>
            </a:r>
            <a:endParaRPr lang="en-US" altLang="zh-CN" sz="2000" b="1" dirty="0" smtClean="0">
              <a:latin typeface="+mn-ea"/>
              <a:ea typeface="+mn-ea"/>
            </a:endParaRPr>
          </a:p>
          <a:p>
            <a:pPr>
              <a:lnSpc>
                <a:spcPct val="150000"/>
              </a:lnSpc>
            </a:pPr>
            <a:r>
              <a:rPr lang="en-US" altLang="zh-CN" sz="2000" b="1" dirty="0" smtClean="0"/>
              <a:t>    </a:t>
            </a:r>
            <a:endParaRPr lang="zh-CN" altLang="en-US" sz="2000" b="1"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07504" y="627534"/>
            <a:ext cx="8856984" cy="3251852"/>
          </a:xfrm>
          <a:prstGeom prst="rect">
            <a:avLst/>
          </a:prstGeom>
          <a:noFill/>
        </p:spPr>
        <p:txBody>
          <a:bodyPr wrap="square" rtlCol="0">
            <a:spAutoFit/>
          </a:bodyPr>
          <a:lstStyle/>
          <a:p>
            <a:pPr>
              <a:lnSpc>
                <a:spcPct val="150000"/>
              </a:lnSpc>
            </a:pPr>
            <a:r>
              <a:rPr lang="zh-CN" altLang="en-US" sz="2000" dirty="0" smtClean="0"/>
              <a:t>      </a:t>
            </a:r>
            <a:r>
              <a:rPr lang="en-US" altLang="zh-CN" sz="2000" b="1" dirty="0">
                <a:latin typeface="+mn-ea"/>
              </a:rPr>
              <a:t> </a:t>
            </a:r>
            <a:r>
              <a:rPr lang="zh-CN" altLang="en-US" sz="2000" b="1" dirty="0" smtClean="0">
                <a:latin typeface="+mn-ea"/>
              </a:rPr>
              <a:t>（</a:t>
            </a:r>
            <a:r>
              <a:rPr lang="en-US" altLang="zh-CN" sz="2000" b="1" dirty="0" smtClean="0">
                <a:latin typeface="+mn-ea"/>
              </a:rPr>
              <a:t>2</a:t>
            </a:r>
            <a:r>
              <a:rPr lang="zh-CN" altLang="en-US" sz="2000" b="1" dirty="0" smtClean="0">
                <a:latin typeface="+mn-ea"/>
              </a:rPr>
              <a:t>）</a:t>
            </a:r>
            <a:r>
              <a:rPr lang="zh-CN" altLang="en-US" sz="2000" b="1" dirty="0" smtClean="0">
                <a:latin typeface="+mn-ea"/>
                <a:ea typeface="+mn-ea"/>
              </a:rPr>
              <a:t>待抵扣进项税额</a:t>
            </a:r>
            <a:r>
              <a:rPr lang="en-US" altLang="zh-CN" sz="2000" b="1" dirty="0" smtClean="0">
                <a:latin typeface="+mn-ea"/>
                <a:ea typeface="+mn-ea"/>
              </a:rPr>
              <a:t>400</a:t>
            </a:r>
            <a:r>
              <a:rPr lang="zh-CN" altLang="en-US" sz="2000" b="1" dirty="0" smtClean="0">
                <a:latin typeface="+mn-ea"/>
                <a:ea typeface="+mn-ea"/>
              </a:rPr>
              <a:t>万元的处理：  </a:t>
            </a:r>
            <a:endParaRPr lang="zh-CN" altLang="en-US" sz="2000" b="1" dirty="0" smtClean="0">
              <a:latin typeface="+mn-ea"/>
              <a:ea typeface="+mn-ea"/>
            </a:endParaRPr>
          </a:p>
          <a:p>
            <a:pPr>
              <a:lnSpc>
                <a:spcPct val="150000"/>
              </a:lnSpc>
            </a:pPr>
            <a:r>
              <a:rPr lang="en-US" altLang="zh-CN" sz="2000" b="1" dirty="0" smtClean="0">
                <a:latin typeface="+mn-ea"/>
                <a:ea typeface="+mn-ea"/>
              </a:rPr>
              <a:t>    2017 </a:t>
            </a:r>
            <a:r>
              <a:rPr lang="zh-CN" altLang="en-US" sz="2000" b="1" dirty="0" smtClean="0">
                <a:latin typeface="+mn-ea"/>
                <a:ea typeface="+mn-ea"/>
              </a:rPr>
              <a:t>年</a:t>
            </a:r>
            <a:r>
              <a:rPr lang="en-US" altLang="zh-CN" sz="2000" b="1" dirty="0" smtClean="0">
                <a:latin typeface="+mn-ea"/>
                <a:ea typeface="+mn-ea"/>
              </a:rPr>
              <a:t>9</a:t>
            </a:r>
            <a:r>
              <a:rPr lang="zh-CN" altLang="en-US" sz="2000" b="1" dirty="0" smtClean="0">
                <a:latin typeface="+mn-ea"/>
                <a:ea typeface="+mn-ea"/>
              </a:rPr>
              <a:t>月，“待抵扣进项税额” </a:t>
            </a:r>
            <a:r>
              <a:rPr lang="en-US" altLang="zh-CN" sz="2000" b="1" dirty="0" smtClean="0">
                <a:latin typeface="+mn-ea"/>
                <a:ea typeface="+mn-ea"/>
              </a:rPr>
              <a:t>400 </a:t>
            </a:r>
            <a:r>
              <a:rPr lang="zh-CN" altLang="en-US" sz="2000" b="1" dirty="0" smtClean="0">
                <a:latin typeface="+mn-ea"/>
                <a:ea typeface="+mn-ea"/>
              </a:rPr>
              <a:t>万元到了允许抵扣的期限，可从当期销项税额中抵扣。</a:t>
            </a:r>
            <a:endParaRPr lang="en-US" altLang="zh-CN" sz="2000" b="1" dirty="0" smtClean="0">
              <a:latin typeface="+mn-ea"/>
              <a:ea typeface="+mn-ea"/>
            </a:endParaRPr>
          </a:p>
          <a:p>
            <a:pPr>
              <a:lnSpc>
                <a:spcPct val="150000"/>
              </a:lnSpc>
            </a:pPr>
            <a:r>
              <a:rPr lang="en-US" altLang="zh-CN" sz="2000" b="1" dirty="0" smtClean="0">
                <a:latin typeface="+mn-ea"/>
                <a:ea typeface="+mn-ea"/>
              </a:rPr>
              <a:t>    </a:t>
            </a:r>
            <a:r>
              <a:rPr lang="zh-CN" altLang="en-US" sz="2000" b="1" dirty="0" smtClean="0">
                <a:latin typeface="+mn-ea"/>
                <a:ea typeface="+mn-ea"/>
              </a:rPr>
              <a:t>借：应交税费</a:t>
            </a:r>
            <a:r>
              <a:rPr lang="en-US" altLang="zh-CN" sz="2000" b="1" dirty="0" smtClean="0">
                <a:latin typeface="+mn-ea"/>
                <a:ea typeface="+mn-ea"/>
              </a:rPr>
              <a:t>——</a:t>
            </a:r>
            <a:r>
              <a:rPr lang="zh-CN" altLang="en-US" sz="2000" b="1" dirty="0" smtClean="0">
                <a:latin typeface="+mn-ea"/>
                <a:ea typeface="+mn-ea"/>
              </a:rPr>
              <a:t>应交增值税（进项税额）     </a:t>
            </a:r>
            <a:r>
              <a:rPr lang="en-US" altLang="zh-CN" sz="2000" b="1" dirty="0" smtClean="0">
                <a:latin typeface="+mn-ea"/>
                <a:ea typeface="+mn-ea"/>
              </a:rPr>
              <a:t>4 000 000    </a:t>
            </a:r>
            <a:endParaRPr lang="en-US" altLang="zh-CN" sz="2000" b="1" dirty="0" smtClean="0">
              <a:latin typeface="+mn-ea"/>
              <a:ea typeface="+mn-ea"/>
            </a:endParaRPr>
          </a:p>
          <a:p>
            <a:pPr>
              <a:lnSpc>
                <a:spcPct val="150000"/>
              </a:lnSpc>
            </a:pPr>
            <a:r>
              <a:rPr lang="en-US" altLang="zh-CN" sz="2000" b="1" dirty="0" smtClean="0">
                <a:latin typeface="+mn-ea"/>
                <a:ea typeface="+mn-ea"/>
              </a:rPr>
              <a:t>        </a:t>
            </a:r>
            <a:r>
              <a:rPr lang="zh-CN" altLang="en-US" sz="2000" b="1" dirty="0" smtClean="0">
                <a:latin typeface="+mn-ea"/>
                <a:ea typeface="+mn-ea"/>
              </a:rPr>
              <a:t>贷：应交税费</a:t>
            </a:r>
            <a:r>
              <a:rPr lang="en-US" altLang="zh-CN" sz="2000" b="1" dirty="0" smtClean="0">
                <a:latin typeface="+mn-ea"/>
                <a:ea typeface="+mn-ea"/>
              </a:rPr>
              <a:t>——</a:t>
            </a:r>
            <a:r>
              <a:rPr lang="zh-CN" altLang="en-US" sz="2000" b="1" dirty="0" smtClean="0">
                <a:latin typeface="+mn-ea"/>
                <a:ea typeface="+mn-ea"/>
              </a:rPr>
              <a:t>待抵扣进项税额                 </a:t>
            </a:r>
            <a:r>
              <a:rPr lang="en-US" altLang="zh-CN" sz="2000" b="1" dirty="0" smtClean="0">
                <a:latin typeface="+mn-ea"/>
                <a:ea typeface="+mn-ea"/>
              </a:rPr>
              <a:t>4 000 000</a:t>
            </a:r>
            <a:endParaRPr lang="en-US" altLang="zh-CN" sz="2000" b="1" dirty="0" smtClean="0">
              <a:latin typeface="+mn-ea"/>
              <a:ea typeface="+mn-ea"/>
            </a:endParaRPr>
          </a:p>
          <a:p>
            <a:pPr>
              <a:lnSpc>
                <a:spcPct val="150000"/>
              </a:lnSpc>
            </a:pPr>
            <a:r>
              <a:rPr lang="zh-CN" altLang="en-US" sz="2000" b="1" dirty="0" smtClean="0">
                <a:latin typeface="+mn-ea"/>
                <a:ea typeface="+mn-ea"/>
              </a:rPr>
              <a:t>   </a:t>
            </a:r>
            <a:endParaRPr lang="zh-CN" altLang="en-US" sz="2000" b="1" dirty="0" smtClean="0">
              <a:latin typeface="+mn-ea"/>
              <a:ea typeface="+mn-ea"/>
            </a:endParaRPr>
          </a:p>
          <a:p>
            <a:pPr>
              <a:lnSpc>
                <a:spcPct val="150000"/>
              </a:lnSpc>
            </a:pPr>
            <a:r>
              <a:rPr lang="zh-CN" altLang="en-US" sz="2000" b="1" dirty="0" smtClean="0">
                <a:latin typeface="+mn-ea"/>
                <a:ea typeface="+mn-ea"/>
              </a:rPr>
              <a:t>   </a:t>
            </a:r>
            <a:endParaRPr lang="en-US" altLang="zh-CN" sz="2000" b="1" dirty="0" smtClean="0">
              <a:latin typeface="+mn-ea"/>
              <a:ea typeface="+mn-ea"/>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539552" y="627534"/>
            <a:ext cx="8064896" cy="4247317"/>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（二）</a:t>
            </a:r>
            <a:r>
              <a:rPr lang="en-US" altLang="zh-CN" sz="2000" b="1" dirty="0" smtClean="0">
                <a:latin typeface="宋体" panose="02010600030101010101" pitchFamily="2" charset="-122"/>
                <a:ea typeface="宋体" panose="02010600030101010101" pitchFamily="2" charset="-122"/>
              </a:rPr>
              <a:t>15</a:t>
            </a:r>
            <a:r>
              <a:rPr lang="zh-CN" altLang="en-US" sz="2000" b="1" dirty="0" smtClean="0">
                <a:latin typeface="宋体" panose="02010600030101010101" pitchFamily="2" charset="-122"/>
                <a:ea typeface="宋体" panose="02010600030101010101" pitchFamily="2" charset="-122"/>
              </a:rPr>
              <a:t>号公告</a:t>
            </a:r>
            <a:r>
              <a:rPr lang="zh-CN" altLang="en-US" sz="2000" b="1" dirty="0">
                <a:latin typeface="宋体" panose="02010600030101010101" pitchFamily="2" charset="-122"/>
              </a:rPr>
              <a:t>规定：纳税人</a:t>
            </a:r>
            <a:r>
              <a:rPr lang="en-US" altLang="zh-CN" sz="2000" b="1" dirty="0">
                <a:latin typeface="宋体" panose="02010600030101010101" pitchFamily="2" charset="-122"/>
              </a:rPr>
              <a:t>2016</a:t>
            </a:r>
            <a:r>
              <a:rPr lang="zh-CN" altLang="en-US" sz="2000" b="1" dirty="0">
                <a:latin typeface="宋体" panose="02010600030101010101" pitchFamily="2" charset="-122"/>
              </a:rPr>
              <a:t>年</a:t>
            </a:r>
            <a:r>
              <a:rPr lang="en-US" altLang="zh-CN" sz="2000" b="1" dirty="0">
                <a:latin typeface="宋体" panose="02010600030101010101" pitchFamily="2" charset="-122"/>
              </a:rPr>
              <a:t>5</a:t>
            </a:r>
            <a:r>
              <a:rPr lang="zh-CN" altLang="en-US" sz="2000" b="1" dirty="0">
                <a:latin typeface="宋体" panose="02010600030101010101" pitchFamily="2" charset="-122"/>
              </a:rPr>
              <a:t>月</a:t>
            </a:r>
            <a:r>
              <a:rPr lang="en-US" altLang="zh-CN" sz="2000" b="1" dirty="0">
                <a:latin typeface="宋体" panose="02010600030101010101" pitchFamily="2" charset="-122"/>
              </a:rPr>
              <a:t>1</a:t>
            </a:r>
            <a:r>
              <a:rPr lang="zh-CN" altLang="en-US" sz="2000" b="1" dirty="0">
                <a:latin typeface="宋体" panose="02010600030101010101" pitchFamily="2" charset="-122"/>
              </a:rPr>
              <a:t>日后购进货物和设计服务、建筑服务，用于新建不动产，或者用于改建、扩建、修缮、装饰不动产并增加不动产原值超过</a:t>
            </a:r>
            <a:r>
              <a:rPr lang="en-US" altLang="zh-CN" sz="2000" b="1" dirty="0">
                <a:latin typeface="宋体" panose="02010600030101010101" pitchFamily="2" charset="-122"/>
              </a:rPr>
              <a:t>50%</a:t>
            </a:r>
            <a:r>
              <a:rPr lang="zh-CN" altLang="en-US" sz="2000" b="1" dirty="0">
                <a:latin typeface="宋体" panose="02010600030101010101" pitchFamily="2" charset="-122"/>
              </a:rPr>
              <a:t>的，其进项税额依照本办法有关规定分</a:t>
            </a:r>
            <a:r>
              <a:rPr lang="en-US" altLang="zh-CN" sz="2000" b="1" dirty="0">
                <a:latin typeface="宋体" panose="02010600030101010101" pitchFamily="2" charset="-122"/>
              </a:rPr>
              <a:t>2</a:t>
            </a:r>
            <a:r>
              <a:rPr lang="zh-CN" altLang="en-US" sz="2000" b="1" dirty="0">
                <a:latin typeface="宋体" panose="02010600030101010101" pitchFamily="2" charset="-122"/>
              </a:rPr>
              <a:t>年从销项税额中抵扣。</a:t>
            </a:r>
            <a:endParaRPr lang="zh-CN" altLang="en-US" sz="2000" b="1" dirty="0">
              <a:latin typeface="宋体" panose="02010600030101010101" pitchFamily="2" charset="-122"/>
            </a:endParaRPr>
          </a:p>
          <a:p>
            <a:pPr>
              <a:lnSpc>
                <a:spcPct val="150000"/>
              </a:lnSpc>
            </a:pPr>
            <a:r>
              <a:rPr lang="zh-CN" altLang="en-US" sz="2000" b="1" dirty="0">
                <a:latin typeface="宋体" panose="02010600030101010101" pitchFamily="2" charset="-122"/>
              </a:rPr>
              <a:t>    （</a:t>
            </a:r>
            <a:r>
              <a:rPr lang="en-US" altLang="zh-CN" sz="2000" b="1" dirty="0">
                <a:latin typeface="宋体" panose="02010600030101010101" pitchFamily="2" charset="-122"/>
              </a:rPr>
              <a:t>1</a:t>
            </a:r>
            <a:r>
              <a:rPr lang="zh-CN" altLang="en-US" sz="2000" b="1" dirty="0">
                <a:latin typeface="宋体" panose="02010600030101010101" pitchFamily="2" charset="-122"/>
              </a:rPr>
              <a:t>）新建不动产的购进货物和设计服务、建筑</a:t>
            </a:r>
            <a:r>
              <a:rPr lang="zh-CN" altLang="en-US" sz="2000" b="1" dirty="0" smtClean="0">
                <a:latin typeface="宋体" panose="02010600030101010101" pitchFamily="2" charset="-122"/>
              </a:rPr>
              <a:t>服务全部进项税额应当分</a:t>
            </a:r>
            <a:r>
              <a:rPr lang="en-US" altLang="zh-CN" sz="2000" b="1" dirty="0" smtClean="0">
                <a:latin typeface="宋体" panose="02010600030101010101" pitchFamily="2" charset="-122"/>
              </a:rPr>
              <a:t>2</a:t>
            </a:r>
            <a:r>
              <a:rPr lang="zh-CN" altLang="en-US" sz="2000" b="1" dirty="0" smtClean="0">
                <a:latin typeface="宋体" panose="02010600030101010101" pitchFamily="2" charset="-122"/>
              </a:rPr>
              <a:t>年抵</a:t>
            </a:r>
            <a:r>
              <a:rPr lang="zh-CN" altLang="en-US" sz="2000" b="1" dirty="0">
                <a:latin typeface="宋体" panose="02010600030101010101" pitchFamily="2" charset="-122"/>
              </a:rPr>
              <a:t>扣。</a:t>
            </a:r>
            <a:endParaRPr lang="zh-CN" altLang="en-US" sz="2000" b="1" dirty="0">
              <a:latin typeface="宋体" panose="02010600030101010101" pitchFamily="2" charset="-122"/>
            </a:endParaRPr>
          </a:p>
          <a:p>
            <a:pPr>
              <a:lnSpc>
                <a:spcPct val="150000"/>
              </a:lnSpc>
            </a:pPr>
            <a:r>
              <a:rPr lang="zh-CN" altLang="en-US" sz="2000" b="1" dirty="0">
                <a:latin typeface="宋体" panose="02010600030101010101" pitchFamily="2" charset="-122"/>
              </a:rPr>
              <a:t>    （</a:t>
            </a:r>
            <a:r>
              <a:rPr lang="en-US" altLang="zh-CN" sz="2000" b="1" dirty="0">
                <a:latin typeface="宋体" panose="02010600030101010101" pitchFamily="2" charset="-122"/>
              </a:rPr>
              <a:t>2</a:t>
            </a:r>
            <a:r>
              <a:rPr lang="zh-CN" altLang="en-US" sz="2000" b="1" dirty="0">
                <a:latin typeface="宋体" panose="02010600030101010101" pitchFamily="2" charset="-122"/>
              </a:rPr>
              <a:t>）改</a:t>
            </a:r>
            <a:r>
              <a:rPr lang="zh-CN" altLang="en-US" sz="2000" b="1" dirty="0" smtClean="0">
                <a:latin typeface="宋体" panose="02010600030101010101" pitchFamily="2" charset="-122"/>
              </a:rPr>
              <a:t>扩建、修缮、装修</a:t>
            </a:r>
            <a:r>
              <a:rPr lang="zh-CN" altLang="en-US" sz="2000" b="1" dirty="0">
                <a:latin typeface="宋体" panose="02010600030101010101" pitchFamily="2" charset="-122"/>
              </a:rPr>
              <a:t>等不动产的购进货物和设计服务、建筑服务的支出总额超过原值</a:t>
            </a:r>
            <a:r>
              <a:rPr lang="en-US" altLang="zh-CN" sz="2000" b="1" dirty="0">
                <a:latin typeface="宋体" panose="02010600030101010101" pitchFamily="2" charset="-122"/>
              </a:rPr>
              <a:t>50%</a:t>
            </a:r>
            <a:r>
              <a:rPr lang="zh-CN" altLang="en-US" sz="2000" b="1" dirty="0">
                <a:latin typeface="宋体" panose="02010600030101010101" pitchFamily="2" charset="-122"/>
              </a:rPr>
              <a:t>的，进项</a:t>
            </a:r>
            <a:r>
              <a:rPr lang="zh-CN" altLang="en-US" sz="2000" b="1" dirty="0" smtClean="0">
                <a:latin typeface="宋体" panose="02010600030101010101" pitchFamily="2" charset="-122"/>
              </a:rPr>
              <a:t>税额分</a:t>
            </a:r>
            <a:r>
              <a:rPr lang="en-US" altLang="zh-CN" sz="2000" b="1" dirty="0">
                <a:latin typeface="宋体" panose="02010600030101010101" pitchFamily="2" charset="-122"/>
              </a:rPr>
              <a:t>2</a:t>
            </a:r>
            <a:r>
              <a:rPr lang="zh-CN" altLang="en-US" sz="2000" b="1" dirty="0">
                <a:latin typeface="宋体" panose="02010600030101010101" pitchFamily="2" charset="-122"/>
              </a:rPr>
              <a:t>年抵</a:t>
            </a:r>
            <a:r>
              <a:rPr lang="zh-CN" altLang="en-US" sz="2000" b="1" dirty="0" smtClean="0">
                <a:latin typeface="宋体" panose="02010600030101010101" pitchFamily="2" charset="-122"/>
              </a:rPr>
              <a:t>扣；否则当年抵扣。</a:t>
            </a:r>
            <a:endParaRPr lang="zh-CN" altLang="en-US" sz="2000" b="1" dirty="0">
              <a:latin typeface="宋体" panose="02010600030101010101" pitchFamily="2" charset="-122"/>
            </a:endParaRPr>
          </a:p>
          <a:p>
            <a:pPr>
              <a:lnSpc>
                <a:spcPct val="150000"/>
              </a:lnSpc>
            </a:pP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755576" y="627534"/>
            <a:ext cx="7704856" cy="2347950"/>
          </a:xfrm>
          <a:prstGeom prst="rect">
            <a:avLst/>
          </a:prstGeom>
          <a:noFill/>
        </p:spPr>
        <p:txBody>
          <a:bodyPr wrap="square" rtlCol="0">
            <a:spAutoFit/>
          </a:bodyPr>
          <a:lstStyle/>
          <a:p>
            <a:pPr>
              <a:lnSpc>
                <a:spcPct val="150000"/>
              </a:lnSpc>
            </a:pPr>
            <a:r>
              <a:rPr lang="zh-CN" altLang="en-US" sz="2000" b="1" dirty="0" smtClean="0">
                <a:latin typeface="宋体" panose="02010600030101010101" pitchFamily="2" charset="-122"/>
                <a:ea typeface="宋体" panose="02010600030101010101" pitchFamily="2" charset="-122"/>
              </a:rPr>
              <a:t>    不动产</a:t>
            </a:r>
            <a:r>
              <a:rPr lang="zh-CN" altLang="en-US" sz="2000" b="1" dirty="0">
                <a:latin typeface="宋体" panose="02010600030101010101" pitchFamily="2" charset="-122"/>
                <a:ea typeface="宋体" panose="02010600030101010101" pitchFamily="2" charset="-122"/>
              </a:rPr>
              <a:t>原值</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是指取得不动产时的购置原价或作价。</a:t>
            </a:r>
            <a:endParaRPr lang="zh-CN" altLang="en-US" sz="2000" b="1" dirty="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上述</a:t>
            </a:r>
            <a:r>
              <a:rPr lang="zh-CN" altLang="en-US" sz="2000" b="1" dirty="0">
                <a:latin typeface="宋体" panose="02010600030101010101" pitchFamily="2" charset="-122"/>
                <a:ea typeface="宋体" panose="02010600030101010101" pitchFamily="2" charset="-122"/>
              </a:rPr>
              <a:t>分</a:t>
            </a:r>
            <a:r>
              <a:rPr lang="en-US" altLang="zh-CN" sz="2000" b="1" dirty="0">
                <a:latin typeface="宋体" panose="02010600030101010101" pitchFamily="2" charset="-122"/>
                <a:ea typeface="宋体" panose="02010600030101010101" pitchFamily="2" charset="-122"/>
              </a:rPr>
              <a:t>2</a:t>
            </a:r>
            <a:r>
              <a:rPr lang="zh-CN" altLang="en-US" sz="2000" b="1" dirty="0">
                <a:latin typeface="宋体" panose="02010600030101010101" pitchFamily="2" charset="-122"/>
                <a:ea typeface="宋体" panose="02010600030101010101" pitchFamily="2" charset="-122"/>
              </a:rPr>
              <a:t>年从销项税额中抵扣的购进货物，是指构成不动产实体的材料和设备，包括建筑装饰材料和给排水、采暖、卫生、通风、照明、通讯、煤气、消防、中央空调、电梯、电气、智能化楼宇设备及配套设施。</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251520" y="627534"/>
            <a:ext cx="8496944" cy="4252833"/>
          </a:xfrm>
          <a:prstGeom prst="rect">
            <a:avLst/>
          </a:prstGeom>
          <a:noFill/>
        </p:spPr>
        <p:txBody>
          <a:bodyPr wrap="square" rtlCol="0">
            <a:spAutoFit/>
          </a:bodyPr>
          <a:lstStyle/>
          <a:p>
            <a:pPr>
              <a:lnSpc>
                <a:spcPct val="145000"/>
              </a:lnSpc>
            </a:pPr>
            <a:r>
              <a:rPr lang="zh-CN" altLang="en-US" sz="2000" b="1" dirty="0" smtClean="0">
                <a:latin typeface="宋体" panose="02010600030101010101" pitchFamily="2" charset="-122"/>
                <a:ea typeface="宋体" panose="02010600030101010101" pitchFamily="2" charset="-122"/>
              </a:rPr>
              <a:t>    例</a:t>
            </a:r>
            <a:r>
              <a:rPr lang="en-US" altLang="zh-CN" sz="2000" b="1" dirty="0" smtClean="0">
                <a:latin typeface="宋体" panose="02010600030101010101" pitchFamily="2" charset="-122"/>
                <a:ea typeface="宋体" panose="02010600030101010101" pitchFamily="2" charset="-122"/>
              </a:rPr>
              <a:t>2—3</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2016</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7</a:t>
            </a:r>
            <a:r>
              <a:rPr lang="zh-CN" altLang="en-US" sz="2000" b="1" dirty="0" smtClean="0">
                <a:latin typeface="宋体" panose="02010600030101010101" pitchFamily="2" charset="-122"/>
                <a:ea typeface="宋体" panose="02010600030101010101" pitchFamily="2" charset="-122"/>
              </a:rPr>
              <a:t>月，甲宾馆公司进行宾馆大修，大修工程由乙建筑工程公司包工包料包设备。宾馆大楼原价</a:t>
            </a:r>
            <a:r>
              <a:rPr lang="en-US" altLang="zh-CN" sz="2000" b="1" dirty="0" smtClean="0">
                <a:latin typeface="宋体" panose="02010600030101010101" pitchFamily="2" charset="-122"/>
                <a:ea typeface="宋体" panose="02010600030101010101" pitchFamily="2" charset="-122"/>
              </a:rPr>
              <a:t>20 000</a:t>
            </a:r>
            <a:r>
              <a:rPr lang="zh-CN" altLang="en-US" sz="2000" b="1" dirty="0" smtClean="0">
                <a:latin typeface="宋体" panose="02010600030101010101" pitchFamily="2" charset="-122"/>
                <a:ea typeface="宋体" panose="02010600030101010101" pitchFamily="2" charset="-122"/>
              </a:rPr>
              <a:t>万元，已提折旧</a:t>
            </a:r>
            <a:r>
              <a:rPr lang="en-US" altLang="zh-CN" sz="2000" b="1" dirty="0" smtClean="0">
                <a:latin typeface="宋体" panose="02010600030101010101" pitchFamily="2" charset="-122"/>
                <a:ea typeface="宋体" panose="02010600030101010101" pitchFamily="2" charset="-122"/>
              </a:rPr>
              <a:t>12 000</a:t>
            </a:r>
            <a:r>
              <a:rPr lang="zh-CN" altLang="en-US" sz="2000" b="1" dirty="0" smtClean="0">
                <a:latin typeface="宋体" panose="02010600030101010101" pitchFamily="2" charset="-122"/>
                <a:ea typeface="宋体" panose="02010600030101010101" pitchFamily="2" charset="-122"/>
              </a:rPr>
              <a:t>万元，净值为 </a:t>
            </a:r>
            <a:r>
              <a:rPr lang="en-US" altLang="zh-CN" sz="2000" b="1" dirty="0">
                <a:latin typeface="宋体" panose="02010600030101010101" pitchFamily="2" charset="-122"/>
                <a:ea typeface="宋体" panose="02010600030101010101" pitchFamily="2" charset="-122"/>
              </a:rPr>
              <a:t>8</a:t>
            </a:r>
            <a:r>
              <a:rPr lang="en-US" altLang="zh-CN" sz="2000" b="1" dirty="0" smtClean="0">
                <a:latin typeface="宋体" panose="02010600030101010101" pitchFamily="2" charset="-122"/>
                <a:ea typeface="宋体" panose="02010600030101010101" pitchFamily="2" charset="-122"/>
              </a:rPr>
              <a:t> 000</a:t>
            </a:r>
            <a:r>
              <a:rPr lang="zh-CN" altLang="en-US" sz="2000" b="1" dirty="0" smtClean="0">
                <a:latin typeface="宋体" panose="02010600030101010101" pitchFamily="2" charset="-122"/>
                <a:ea typeface="宋体" panose="02010600030101010101" pitchFamily="2" charset="-122"/>
              </a:rPr>
              <a:t>万元。由于从墙体到内外装修，电梯、中央空调、智能化设施及配套设施全部更换，预算费用较大。</a:t>
            </a:r>
            <a:r>
              <a:rPr lang="en-US" altLang="zh-CN" sz="2000" b="1" dirty="0" smtClean="0">
                <a:latin typeface="宋体" panose="02010600030101010101" pitchFamily="2" charset="-122"/>
                <a:ea typeface="宋体" panose="02010600030101010101" pitchFamily="2" charset="-122"/>
              </a:rPr>
              <a:t>2016</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7</a:t>
            </a:r>
            <a:r>
              <a:rPr lang="zh-CN" altLang="en-US" sz="2000" b="1" dirty="0" smtClean="0">
                <a:latin typeface="宋体" panose="02010600030101010101" pitchFamily="2" charset="-122"/>
                <a:ea typeface="宋体" panose="02010600030101010101" pitchFamily="2" charset="-122"/>
              </a:rPr>
              <a:t>月预付工程款</a:t>
            </a:r>
            <a:r>
              <a:rPr lang="en-US" altLang="zh-CN" sz="2000" b="1" dirty="0" smtClean="0">
                <a:latin typeface="宋体" panose="02010600030101010101" pitchFamily="2" charset="-122"/>
                <a:ea typeface="宋体" panose="02010600030101010101" pitchFamily="2" charset="-122"/>
              </a:rPr>
              <a:t>4 440</a:t>
            </a:r>
            <a:r>
              <a:rPr lang="zh-CN" altLang="en-US" sz="2000" b="1" dirty="0" smtClean="0">
                <a:latin typeface="宋体" panose="02010600030101010101" pitchFamily="2" charset="-122"/>
                <a:ea typeface="宋体" panose="02010600030101010101" pitchFamily="2" charset="-122"/>
              </a:rPr>
              <a:t>万元，乙公司开具了增值税专用发票；</a:t>
            </a:r>
            <a:r>
              <a:rPr lang="en-US" altLang="zh-CN" sz="2000" b="1" dirty="0" smtClean="0">
                <a:latin typeface="宋体" panose="02010600030101010101" pitchFamily="2" charset="-122"/>
                <a:ea typeface="宋体" panose="02010600030101010101" pitchFamily="2" charset="-122"/>
              </a:rPr>
              <a:t>12</a:t>
            </a:r>
            <a:r>
              <a:rPr lang="zh-CN" altLang="en-US" sz="2000" b="1" dirty="0" smtClean="0">
                <a:latin typeface="宋体" panose="02010600030101010101" pitchFamily="2" charset="-122"/>
                <a:ea typeface="宋体" panose="02010600030101010101" pitchFamily="2" charset="-122"/>
              </a:rPr>
              <a:t>月</a:t>
            </a:r>
            <a:r>
              <a:rPr lang="en-US" altLang="zh-CN" sz="2000" b="1" dirty="0" smtClean="0">
                <a:latin typeface="宋体" panose="02010600030101010101" pitchFamily="2" charset="-122"/>
                <a:ea typeface="宋体" panose="02010600030101010101" pitchFamily="2" charset="-122"/>
              </a:rPr>
              <a:t>25</a:t>
            </a:r>
            <a:r>
              <a:rPr lang="zh-CN" altLang="en-US" sz="2000" b="1" dirty="0" smtClean="0">
                <a:latin typeface="宋体" panose="02010600030101010101" pitchFamily="2" charset="-122"/>
                <a:ea typeface="宋体" panose="02010600030101010101" pitchFamily="2" charset="-122"/>
              </a:rPr>
              <a:t>日支付工程进度款</a:t>
            </a:r>
            <a:r>
              <a:rPr lang="en-US" altLang="zh-CN" sz="2000" b="1" dirty="0" smtClean="0">
                <a:latin typeface="宋体" panose="02010600030101010101" pitchFamily="2" charset="-122"/>
                <a:ea typeface="宋体" panose="02010600030101010101" pitchFamily="2" charset="-122"/>
              </a:rPr>
              <a:t>5 550</a:t>
            </a:r>
            <a:r>
              <a:rPr lang="zh-CN" altLang="en-US" sz="2000" b="1" dirty="0" smtClean="0">
                <a:latin typeface="宋体" panose="02010600030101010101" pitchFamily="2" charset="-122"/>
                <a:ea typeface="宋体" panose="02010600030101010101" pitchFamily="2" charset="-122"/>
              </a:rPr>
              <a:t>万元，乙公司开具了增值税专用发票。</a:t>
            </a:r>
            <a:r>
              <a:rPr lang="en-US" altLang="zh-CN" sz="2000" b="1" dirty="0" smtClean="0">
                <a:latin typeface="宋体" panose="02010600030101010101" pitchFamily="2" charset="-122"/>
                <a:ea typeface="宋体" panose="02010600030101010101" pitchFamily="2" charset="-122"/>
              </a:rPr>
              <a:t>2017</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6</a:t>
            </a:r>
            <a:r>
              <a:rPr lang="zh-CN" altLang="en-US" sz="2000" b="1" dirty="0" smtClean="0">
                <a:latin typeface="宋体" panose="02010600030101010101" pitchFamily="2" charset="-122"/>
                <a:ea typeface="宋体" panose="02010600030101010101" pitchFamily="2" charset="-122"/>
              </a:rPr>
              <a:t>月工程竣工验收合格，工程决算（含税价）</a:t>
            </a:r>
            <a:r>
              <a:rPr lang="en-US" altLang="zh-CN" sz="2000" b="1" dirty="0" smtClean="0">
                <a:latin typeface="宋体" panose="02010600030101010101" pitchFamily="2" charset="-122"/>
                <a:ea typeface="宋体" panose="02010600030101010101" pitchFamily="2" charset="-122"/>
              </a:rPr>
              <a:t>14 430</a:t>
            </a:r>
            <a:r>
              <a:rPr lang="zh-CN" altLang="en-US" sz="2000" b="1" dirty="0" smtClean="0">
                <a:latin typeface="宋体" panose="02010600030101010101" pitchFamily="2" charset="-122"/>
                <a:ea typeface="宋体" panose="02010600030101010101" pitchFamily="2" charset="-122"/>
              </a:rPr>
              <a:t>万元，甲宾馆支付工程余款</a:t>
            </a:r>
            <a:r>
              <a:rPr lang="en-US" altLang="zh-CN" sz="2000" b="1" dirty="0" smtClean="0">
                <a:latin typeface="宋体" panose="02010600030101010101" pitchFamily="2" charset="-122"/>
                <a:ea typeface="宋体" panose="02010600030101010101" pitchFamily="2" charset="-122"/>
              </a:rPr>
              <a:t>4 440</a:t>
            </a:r>
            <a:r>
              <a:rPr lang="zh-CN" altLang="en-US" sz="2000" b="1" dirty="0" smtClean="0">
                <a:latin typeface="宋体" panose="02010600030101010101" pitchFamily="2" charset="-122"/>
                <a:ea typeface="宋体" panose="02010600030101010101" pitchFamily="2" charset="-122"/>
              </a:rPr>
              <a:t>万元，乙公司开具了增值税专用发票。全部工程款甲公司均以银行存款支付，请进行财税处理。</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11560" y="627534"/>
            <a:ext cx="8208912" cy="3785652"/>
          </a:xfrm>
          <a:prstGeom prst="rect">
            <a:avLst/>
          </a:prstGeom>
          <a:noFill/>
        </p:spPr>
        <p:txBody>
          <a:bodyPr wrap="square" rtlCol="0">
            <a:spAutoFit/>
          </a:bodyPr>
          <a:lstStyle/>
          <a:p>
            <a:pPr>
              <a:lnSpc>
                <a:spcPct val="150000"/>
              </a:lnSpc>
            </a:pPr>
            <a:r>
              <a:rPr lang="zh-CN" altLang="en-US" sz="2000" b="1" dirty="0">
                <a:latin typeface="宋体" panose="02010600030101010101" pitchFamily="2" charset="-122"/>
              </a:rPr>
              <a:t>（</a:t>
            </a:r>
            <a:r>
              <a:rPr lang="en-US" altLang="zh-CN" sz="2000" b="1" dirty="0">
                <a:latin typeface="宋体" panose="02010600030101010101" pitchFamily="2" charset="-122"/>
              </a:rPr>
              <a:t>1</a:t>
            </a:r>
            <a:r>
              <a:rPr lang="zh-CN" altLang="en-US" sz="2000" b="1" dirty="0">
                <a:latin typeface="宋体" panose="02010600030101010101" pitchFamily="2" charset="-122"/>
              </a:rPr>
              <a:t>）固定资产进行大修理</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借：在建工程</a:t>
            </a:r>
            <a:r>
              <a:rPr lang="en-US" altLang="zh-CN" sz="2000" b="1" dirty="0">
                <a:latin typeface="宋体" panose="02010600030101010101" pitchFamily="2" charset="-122"/>
              </a:rPr>
              <a:t>——</a:t>
            </a:r>
            <a:r>
              <a:rPr lang="zh-CN" altLang="en-US" sz="2000" b="1" dirty="0">
                <a:latin typeface="宋体" panose="02010600030101010101" pitchFamily="2" charset="-122"/>
              </a:rPr>
              <a:t>宾馆大楼          </a:t>
            </a:r>
            <a:r>
              <a:rPr lang="en-US" altLang="zh-CN" sz="2000" b="1" dirty="0" smtClean="0">
                <a:latin typeface="宋体" panose="02010600030101010101" pitchFamily="2" charset="-122"/>
              </a:rPr>
              <a:t>80 </a:t>
            </a:r>
            <a:r>
              <a:rPr lang="en-US" altLang="zh-CN" sz="2000" b="1" dirty="0">
                <a:latin typeface="宋体" panose="02010600030101010101" pitchFamily="2" charset="-122"/>
              </a:rPr>
              <a:t>000 000</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累计折旧                     </a:t>
            </a:r>
            <a:r>
              <a:rPr lang="en-US" altLang="zh-CN" sz="2000" b="1" dirty="0" smtClean="0">
                <a:latin typeface="宋体" panose="02010600030101010101" pitchFamily="2" charset="-122"/>
              </a:rPr>
              <a:t>120 </a:t>
            </a:r>
            <a:r>
              <a:rPr lang="en-US" altLang="zh-CN" sz="2000" b="1" dirty="0">
                <a:latin typeface="宋体" panose="02010600030101010101" pitchFamily="2" charset="-122"/>
              </a:rPr>
              <a:t>000 000</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贷：固定资产</a:t>
            </a:r>
            <a:r>
              <a:rPr lang="en-US" altLang="zh-CN" sz="2000" b="1" dirty="0">
                <a:latin typeface="宋体" panose="02010600030101010101" pitchFamily="2" charset="-122"/>
              </a:rPr>
              <a:t>——</a:t>
            </a:r>
            <a:r>
              <a:rPr lang="zh-CN" altLang="en-US" sz="2000" b="1" dirty="0">
                <a:latin typeface="宋体" panose="02010600030101010101" pitchFamily="2" charset="-122"/>
              </a:rPr>
              <a:t>宾馆大楼              </a:t>
            </a:r>
            <a:r>
              <a:rPr lang="en-US" altLang="zh-CN" sz="2000" b="1" dirty="0" smtClean="0">
                <a:latin typeface="宋体" panose="02010600030101010101" pitchFamily="2" charset="-122"/>
              </a:rPr>
              <a:t>200 </a:t>
            </a:r>
            <a:r>
              <a:rPr lang="en-US" altLang="zh-CN" sz="2000" b="1" dirty="0">
                <a:latin typeface="宋体" panose="02010600030101010101" pitchFamily="2" charset="-122"/>
              </a:rPr>
              <a:t>000 </a:t>
            </a:r>
            <a:r>
              <a:rPr lang="en-US" altLang="zh-CN" sz="2000" b="1" dirty="0" smtClean="0">
                <a:latin typeface="宋体" panose="02010600030101010101" pitchFamily="2" charset="-122"/>
              </a:rPr>
              <a:t>000</a:t>
            </a:r>
            <a:endParaRPr lang="en-US" altLang="zh-CN" sz="2000" b="1" dirty="0" smtClean="0">
              <a:latin typeface="宋体" panose="02010600030101010101" pitchFamily="2" charset="-122"/>
            </a:endParaRPr>
          </a:p>
          <a:p>
            <a:pPr>
              <a:lnSpc>
                <a:spcPct val="150000"/>
              </a:lnSpc>
            </a:pPr>
            <a:r>
              <a:rPr lang="zh-CN" altLang="en-US" sz="2000" b="1" dirty="0" smtClean="0">
                <a:latin typeface="宋体" panose="02010600030101010101" pitchFamily="2" charset="-122"/>
              </a:rPr>
              <a:t>（</a:t>
            </a:r>
            <a:r>
              <a:rPr lang="en-US" altLang="zh-CN" sz="2000" b="1" dirty="0" smtClean="0">
                <a:latin typeface="宋体" panose="02010600030101010101" pitchFamily="2" charset="-122"/>
              </a:rPr>
              <a:t>2</a:t>
            </a:r>
            <a:r>
              <a:rPr lang="zh-CN" altLang="en-US" sz="2000" b="1" dirty="0" smtClean="0">
                <a:latin typeface="宋体" panose="02010600030101010101" pitchFamily="2" charset="-122"/>
              </a:rPr>
              <a:t>）</a:t>
            </a:r>
            <a:r>
              <a:rPr lang="en-US" altLang="zh-CN" sz="2000" b="1" dirty="0">
                <a:latin typeface="宋体" panose="02010600030101010101" pitchFamily="2" charset="-122"/>
              </a:rPr>
              <a:t>2016</a:t>
            </a:r>
            <a:r>
              <a:rPr lang="zh-CN" altLang="en-US" sz="2000" b="1" dirty="0">
                <a:latin typeface="宋体" panose="02010600030101010101" pitchFamily="2" charset="-122"/>
              </a:rPr>
              <a:t>年</a:t>
            </a:r>
            <a:r>
              <a:rPr lang="en-US" altLang="zh-CN" sz="2000" b="1" dirty="0">
                <a:latin typeface="宋体" panose="02010600030101010101" pitchFamily="2" charset="-122"/>
              </a:rPr>
              <a:t>7</a:t>
            </a:r>
            <a:r>
              <a:rPr lang="zh-CN" altLang="en-US" sz="2000" b="1" dirty="0">
                <a:latin typeface="宋体" panose="02010600030101010101" pitchFamily="2" charset="-122"/>
              </a:rPr>
              <a:t>月预付工程款</a:t>
            </a:r>
            <a:r>
              <a:rPr lang="en-US" altLang="zh-CN" sz="2000" b="1" dirty="0">
                <a:latin typeface="宋体" panose="02010600030101010101" pitchFamily="2" charset="-122"/>
              </a:rPr>
              <a:t>4440</a:t>
            </a:r>
            <a:r>
              <a:rPr lang="zh-CN" altLang="en-US" sz="2000" b="1" dirty="0">
                <a:latin typeface="宋体" panose="02010600030101010101" pitchFamily="2" charset="-122"/>
              </a:rPr>
              <a:t>万</a:t>
            </a:r>
            <a:r>
              <a:rPr lang="zh-CN" altLang="en-US" sz="2000" b="1" dirty="0" smtClean="0">
                <a:latin typeface="宋体" panose="02010600030101010101" pitchFamily="2" charset="-122"/>
              </a:rPr>
              <a:t>元，专用发票已经验证申报</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借：在建工程</a:t>
            </a:r>
            <a:r>
              <a:rPr lang="en-US" altLang="zh-CN" sz="2000" b="1" dirty="0" smtClean="0">
                <a:latin typeface="宋体" panose="02010600030101010101" pitchFamily="2" charset="-122"/>
              </a:rPr>
              <a:t>——</a:t>
            </a:r>
            <a:r>
              <a:rPr lang="zh-CN" altLang="en-US" sz="2000" b="1" dirty="0">
                <a:latin typeface="宋体" panose="02010600030101010101" pitchFamily="2" charset="-122"/>
              </a:rPr>
              <a:t>宾馆</a:t>
            </a:r>
            <a:r>
              <a:rPr lang="zh-CN" altLang="en-US" sz="2000" b="1" dirty="0" smtClean="0">
                <a:latin typeface="宋体" panose="02010600030101010101" pitchFamily="2" charset="-122"/>
              </a:rPr>
              <a:t>大楼              </a:t>
            </a:r>
            <a:r>
              <a:rPr lang="en-US" altLang="zh-CN" sz="2000" b="1" dirty="0" smtClean="0">
                <a:latin typeface="宋体" panose="02010600030101010101" pitchFamily="2" charset="-122"/>
              </a:rPr>
              <a:t>40 000 000</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应交税费</a:t>
            </a:r>
            <a:r>
              <a:rPr lang="en-US" altLang="zh-CN" sz="2000" b="1" dirty="0" smtClean="0">
                <a:latin typeface="宋体" panose="02010600030101010101" pitchFamily="2" charset="-122"/>
              </a:rPr>
              <a:t>——</a:t>
            </a:r>
            <a:r>
              <a:rPr lang="zh-CN" altLang="en-US" sz="2000" b="1" dirty="0" smtClean="0">
                <a:latin typeface="宋体" panose="02010600030101010101" pitchFamily="2" charset="-122"/>
              </a:rPr>
              <a:t>应交增值税（进项税额）  </a:t>
            </a:r>
            <a:r>
              <a:rPr lang="en-US" altLang="zh-CN" sz="2000" b="1" dirty="0" smtClean="0">
                <a:latin typeface="宋体" panose="02010600030101010101" pitchFamily="2" charset="-122"/>
              </a:rPr>
              <a:t>4 400 000</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贷：银行存款                            </a:t>
            </a:r>
            <a:r>
              <a:rPr lang="en-US" altLang="zh-CN" sz="2000" b="1" dirty="0" smtClean="0">
                <a:latin typeface="宋体" panose="02010600030101010101" pitchFamily="2" charset="-122"/>
              </a:rPr>
              <a:t>44 400 000</a:t>
            </a:r>
            <a:endParaRPr lang="zh-CN" alt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755576" y="627534"/>
            <a:ext cx="7848872" cy="553998"/>
          </a:xfrm>
          <a:prstGeom prst="rect">
            <a:avLst/>
          </a:prstGeom>
          <a:noFill/>
        </p:spPr>
        <p:txBody>
          <a:bodyPr wrap="square" rtlCol="0">
            <a:spAutoFit/>
          </a:bodyPr>
          <a:lstStyle/>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二</a:t>
            </a:r>
            <a:r>
              <a:rPr lang="zh-CN" altLang="en-US" sz="2000" b="1" dirty="0">
                <a:latin typeface="宋体" panose="02010600030101010101" pitchFamily="2" charset="-122"/>
                <a:ea typeface="宋体" panose="02010600030101010101" pitchFamily="2" charset="-122"/>
              </a:rPr>
              <a:t>、一般纳税人会计科目的</a:t>
            </a:r>
            <a:r>
              <a:rPr lang="zh-CN" altLang="en-US" sz="2000" b="1" dirty="0" smtClean="0">
                <a:latin typeface="宋体" panose="02010600030101010101" pitchFamily="2" charset="-122"/>
                <a:ea typeface="宋体" panose="02010600030101010101" pitchFamily="2" charset="-122"/>
              </a:rPr>
              <a:t>设置</a:t>
            </a:r>
            <a:endParaRPr lang="zh-CN" altLang="en-US" sz="2000" b="1" dirty="0">
              <a:latin typeface="宋体" panose="02010600030101010101" pitchFamily="2" charset="-122"/>
              <a:ea typeface="宋体" panose="02010600030101010101" pitchFamily="2" charset="-122"/>
            </a:endParaRPr>
          </a:p>
        </p:txBody>
      </p:sp>
      <p:sp>
        <p:nvSpPr>
          <p:cNvPr id="3" name="文本框 2"/>
          <p:cNvSpPr txBox="1"/>
          <p:nvPr/>
        </p:nvSpPr>
        <p:spPr>
          <a:xfrm>
            <a:off x="3563888" y="1275606"/>
            <a:ext cx="2952328" cy="3250249"/>
          </a:xfrm>
          <a:prstGeom prst="rect">
            <a:avLst/>
          </a:prstGeom>
          <a:noFill/>
        </p:spPr>
        <p:txBody>
          <a:bodyPr wrap="square" rtlCol="0">
            <a:spAutoFit/>
          </a:bodyPr>
          <a:lstStyle/>
          <a:p>
            <a:pPr>
              <a:lnSpc>
                <a:spcPct val="114000"/>
              </a:lnSpc>
            </a:pPr>
            <a:r>
              <a:rPr lang="zh-CN" altLang="en-US" b="1" dirty="0" smtClean="0">
                <a:latin typeface="宋体" panose="02010600030101010101" pitchFamily="2" charset="-122"/>
                <a:ea typeface="宋体" panose="02010600030101010101" pitchFamily="2" charset="-122"/>
              </a:rPr>
              <a:t>应交增值税*</a:t>
            </a:r>
            <a:endParaRPr lang="en-US" altLang="zh-CN" b="1" dirty="0" smtClean="0">
              <a:latin typeface="宋体" panose="02010600030101010101" pitchFamily="2" charset="-122"/>
              <a:ea typeface="宋体" panose="02010600030101010101" pitchFamily="2" charset="-122"/>
            </a:endParaRPr>
          </a:p>
          <a:p>
            <a:pPr>
              <a:lnSpc>
                <a:spcPct val="114000"/>
              </a:lnSpc>
            </a:pPr>
            <a:r>
              <a:rPr lang="zh-CN" altLang="en-US" b="1" dirty="0">
                <a:latin typeface="宋体" panose="02010600030101010101" pitchFamily="2" charset="-122"/>
                <a:ea typeface="宋体" panose="02010600030101010101" pitchFamily="2" charset="-122"/>
              </a:rPr>
              <a:t>未</a:t>
            </a:r>
            <a:r>
              <a:rPr lang="zh-CN" altLang="en-US" b="1" dirty="0" smtClean="0">
                <a:latin typeface="宋体" panose="02010600030101010101" pitchFamily="2" charset="-122"/>
                <a:ea typeface="宋体" panose="02010600030101010101" pitchFamily="2" charset="-122"/>
              </a:rPr>
              <a:t>交增值税*</a:t>
            </a:r>
            <a:endParaRPr lang="en-US" altLang="zh-CN" b="1" dirty="0" smtClean="0">
              <a:latin typeface="宋体" panose="02010600030101010101" pitchFamily="2" charset="-122"/>
              <a:ea typeface="宋体" panose="02010600030101010101" pitchFamily="2" charset="-122"/>
            </a:endParaRPr>
          </a:p>
          <a:p>
            <a:pPr>
              <a:lnSpc>
                <a:spcPct val="114000"/>
              </a:lnSpc>
            </a:pPr>
            <a:r>
              <a:rPr lang="zh-CN" altLang="en-US" b="1" dirty="0">
                <a:latin typeface="宋体" panose="02010600030101010101" pitchFamily="2" charset="-122"/>
                <a:ea typeface="宋体" panose="02010600030101010101" pitchFamily="2" charset="-122"/>
              </a:rPr>
              <a:t>预</a:t>
            </a:r>
            <a:r>
              <a:rPr lang="zh-CN" altLang="en-US" b="1" dirty="0" smtClean="0">
                <a:latin typeface="宋体" panose="02010600030101010101" pitchFamily="2" charset="-122"/>
                <a:ea typeface="宋体" panose="02010600030101010101" pitchFamily="2" charset="-122"/>
              </a:rPr>
              <a:t>交增值税*</a:t>
            </a:r>
            <a:endParaRPr lang="en-US" altLang="zh-CN" b="1" dirty="0" smtClean="0">
              <a:latin typeface="宋体" panose="02010600030101010101" pitchFamily="2" charset="-122"/>
              <a:ea typeface="宋体" panose="02010600030101010101" pitchFamily="2" charset="-122"/>
            </a:endParaRPr>
          </a:p>
          <a:p>
            <a:pPr>
              <a:lnSpc>
                <a:spcPct val="114000"/>
              </a:lnSpc>
            </a:pPr>
            <a:r>
              <a:rPr lang="zh-CN" altLang="en-US" b="1" dirty="0">
                <a:latin typeface="宋体" panose="02010600030101010101" pitchFamily="2" charset="-122"/>
                <a:ea typeface="宋体" panose="02010600030101010101" pitchFamily="2" charset="-122"/>
              </a:rPr>
              <a:t>待</a:t>
            </a:r>
            <a:r>
              <a:rPr lang="zh-CN" altLang="en-US" b="1" dirty="0" smtClean="0">
                <a:latin typeface="宋体" panose="02010600030101010101" pitchFamily="2" charset="-122"/>
                <a:ea typeface="宋体" panose="02010600030101010101" pitchFamily="2" charset="-122"/>
              </a:rPr>
              <a:t>抵扣进项税额</a:t>
            </a:r>
            <a:endParaRPr lang="en-US" altLang="zh-CN" b="1" dirty="0" smtClean="0">
              <a:latin typeface="宋体" panose="02010600030101010101" pitchFamily="2" charset="-122"/>
              <a:ea typeface="宋体" panose="02010600030101010101" pitchFamily="2" charset="-122"/>
            </a:endParaRPr>
          </a:p>
          <a:p>
            <a:pPr>
              <a:lnSpc>
                <a:spcPct val="114000"/>
              </a:lnSpc>
            </a:pPr>
            <a:r>
              <a:rPr lang="zh-CN" altLang="en-US" b="1" dirty="0" smtClean="0">
                <a:latin typeface="宋体" panose="02010600030101010101" pitchFamily="2" charset="-122"/>
                <a:ea typeface="宋体" panose="02010600030101010101" pitchFamily="2" charset="-122"/>
              </a:rPr>
              <a:t>待认证进项税额</a:t>
            </a:r>
            <a:endParaRPr lang="en-US" altLang="zh-CN" b="1" dirty="0" smtClean="0">
              <a:latin typeface="宋体" panose="02010600030101010101" pitchFamily="2" charset="-122"/>
              <a:ea typeface="宋体" panose="02010600030101010101" pitchFamily="2" charset="-122"/>
            </a:endParaRPr>
          </a:p>
          <a:p>
            <a:pPr>
              <a:lnSpc>
                <a:spcPct val="114000"/>
              </a:lnSpc>
            </a:pPr>
            <a:r>
              <a:rPr lang="zh-CN" altLang="en-US" b="1" dirty="0">
                <a:latin typeface="宋体" panose="02010600030101010101" pitchFamily="2" charset="-122"/>
                <a:ea typeface="宋体" panose="02010600030101010101" pitchFamily="2" charset="-122"/>
              </a:rPr>
              <a:t>待</a:t>
            </a:r>
            <a:r>
              <a:rPr lang="zh-CN" altLang="en-US" b="1" dirty="0" smtClean="0">
                <a:latin typeface="宋体" panose="02010600030101010101" pitchFamily="2" charset="-122"/>
                <a:ea typeface="宋体" panose="02010600030101010101" pitchFamily="2" charset="-122"/>
              </a:rPr>
              <a:t>转销项税额</a:t>
            </a:r>
            <a:endParaRPr lang="en-US" altLang="zh-CN" b="1" dirty="0" smtClean="0">
              <a:latin typeface="宋体" panose="02010600030101010101" pitchFamily="2" charset="-122"/>
              <a:ea typeface="宋体" panose="02010600030101010101" pitchFamily="2" charset="-122"/>
            </a:endParaRPr>
          </a:p>
          <a:p>
            <a:pPr>
              <a:lnSpc>
                <a:spcPct val="114000"/>
              </a:lnSpc>
            </a:pPr>
            <a:r>
              <a:rPr lang="zh-CN" altLang="en-US" b="1" dirty="0" smtClean="0">
                <a:latin typeface="宋体" panose="02010600030101010101" pitchFamily="2" charset="-122"/>
                <a:ea typeface="宋体" panose="02010600030101010101" pitchFamily="2" charset="-122"/>
              </a:rPr>
              <a:t>增值税留抵税额</a:t>
            </a:r>
            <a:endParaRPr lang="en-US" altLang="zh-CN" b="1" dirty="0" smtClean="0">
              <a:latin typeface="宋体" panose="02010600030101010101" pitchFamily="2" charset="-122"/>
              <a:ea typeface="宋体" panose="02010600030101010101" pitchFamily="2" charset="-122"/>
            </a:endParaRPr>
          </a:p>
          <a:p>
            <a:pPr>
              <a:lnSpc>
                <a:spcPct val="114000"/>
              </a:lnSpc>
            </a:pPr>
            <a:r>
              <a:rPr lang="zh-CN" altLang="en-US" b="1" dirty="0">
                <a:latin typeface="宋体" panose="02010600030101010101" pitchFamily="2" charset="-122"/>
                <a:ea typeface="宋体" panose="02010600030101010101" pitchFamily="2" charset="-122"/>
              </a:rPr>
              <a:t>简易计</a:t>
            </a:r>
            <a:r>
              <a:rPr lang="zh-CN" altLang="en-US" b="1" dirty="0" smtClean="0">
                <a:latin typeface="宋体" panose="02010600030101010101" pitchFamily="2" charset="-122"/>
                <a:ea typeface="宋体" panose="02010600030101010101" pitchFamily="2" charset="-122"/>
              </a:rPr>
              <a:t>税*</a:t>
            </a:r>
            <a:endParaRPr lang="en-US" altLang="zh-CN" b="1" dirty="0" smtClean="0">
              <a:latin typeface="宋体" panose="02010600030101010101" pitchFamily="2" charset="-122"/>
              <a:ea typeface="宋体" panose="02010600030101010101" pitchFamily="2" charset="-122"/>
            </a:endParaRPr>
          </a:p>
          <a:p>
            <a:pPr>
              <a:lnSpc>
                <a:spcPct val="114000"/>
              </a:lnSpc>
            </a:pPr>
            <a:r>
              <a:rPr lang="zh-CN" altLang="en-US" b="1" dirty="0">
                <a:latin typeface="宋体" panose="02010600030101010101" pitchFamily="2" charset="-122"/>
                <a:ea typeface="宋体" panose="02010600030101010101" pitchFamily="2" charset="-122"/>
              </a:rPr>
              <a:t>转让金融商品应交</a:t>
            </a:r>
            <a:r>
              <a:rPr lang="zh-CN" altLang="en-US" b="1" dirty="0" smtClean="0">
                <a:latin typeface="宋体" panose="02010600030101010101" pitchFamily="2" charset="-122"/>
                <a:ea typeface="宋体" panose="02010600030101010101" pitchFamily="2" charset="-122"/>
              </a:rPr>
              <a:t>增值税*代</a:t>
            </a:r>
            <a:r>
              <a:rPr lang="zh-CN" altLang="en-US" b="1" dirty="0">
                <a:latin typeface="宋体" panose="02010600030101010101" pitchFamily="2" charset="-122"/>
                <a:ea typeface="宋体" panose="02010600030101010101" pitchFamily="2" charset="-122"/>
              </a:rPr>
              <a:t>扣代交</a:t>
            </a:r>
            <a:r>
              <a:rPr lang="zh-CN" altLang="en-US" b="1" smtClean="0">
                <a:latin typeface="宋体" panose="02010600030101010101" pitchFamily="2" charset="-122"/>
                <a:ea typeface="宋体" panose="02010600030101010101" pitchFamily="2" charset="-122"/>
              </a:rPr>
              <a:t>增值税*</a:t>
            </a:r>
            <a:endParaRPr lang="zh-CN" altLang="en-US" dirty="0"/>
          </a:p>
        </p:txBody>
      </p:sp>
      <p:sp>
        <p:nvSpPr>
          <p:cNvPr id="4" name="左大括号 3"/>
          <p:cNvSpPr/>
          <p:nvPr/>
        </p:nvSpPr>
        <p:spPr>
          <a:xfrm>
            <a:off x="3131840" y="1491630"/>
            <a:ext cx="288032" cy="2808312"/>
          </a:xfrm>
          <a:prstGeom prst="leftBrace">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5" name="文本框 4"/>
          <p:cNvSpPr txBox="1"/>
          <p:nvPr/>
        </p:nvSpPr>
        <p:spPr>
          <a:xfrm>
            <a:off x="1619672" y="2695731"/>
            <a:ext cx="1440160" cy="400110"/>
          </a:xfrm>
          <a:prstGeom prst="rect">
            <a:avLst/>
          </a:prstGeom>
          <a:noFill/>
        </p:spPr>
        <p:txBody>
          <a:bodyPr wrap="square" rtlCol="0">
            <a:spAutoFit/>
          </a:bodyPr>
          <a:lstStyle/>
          <a:p>
            <a:r>
              <a:rPr lang="zh-CN" altLang="en-US" sz="2000" b="1" dirty="0" smtClean="0">
                <a:latin typeface="宋体" panose="02010600030101010101" pitchFamily="2" charset="-122"/>
                <a:ea typeface="宋体" panose="02010600030101010101" pitchFamily="2" charset="-122"/>
              </a:rPr>
              <a:t>应交税费</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395536" y="627534"/>
            <a:ext cx="8352928" cy="4708981"/>
          </a:xfrm>
          <a:prstGeom prst="rect">
            <a:avLst/>
          </a:prstGeom>
          <a:noFill/>
        </p:spPr>
        <p:txBody>
          <a:bodyPr wrap="square" rtlCol="0">
            <a:spAutoFit/>
          </a:bodyPr>
          <a:lstStyle/>
          <a:p>
            <a:pPr>
              <a:lnSpc>
                <a:spcPct val="150000"/>
              </a:lnSpc>
            </a:pP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a:t>
            </a:r>
            <a:r>
              <a:rPr lang="en-US" altLang="zh-CN" sz="2000" b="1" dirty="0" smtClean="0">
                <a:latin typeface="宋体" panose="02010600030101010101" pitchFamily="2" charset="-122"/>
              </a:rPr>
              <a:t>3</a:t>
            </a:r>
            <a:r>
              <a:rPr lang="zh-CN" altLang="en-US" sz="2000" b="1" dirty="0" smtClean="0">
                <a:latin typeface="宋体" panose="02010600030101010101" pitchFamily="2" charset="-122"/>
              </a:rPr>
              <a:t>）</a:t>
            </a:r>
            <a:r>
              <a:rPr lang="en-US" altLang="zh-CN" sz="2000" b="1" dirty="0" smtClean="0">
                <a:latin typeface="宋体" panose="02010600030101010101" pitchFamily="2" charset="-122"/>
              </a:rPr>
              <a:t>2016</a:t>
            </a:r>
            <a:r>
              <a:rPr lang="zh-CN" altLang="en-US" sz="2000" b="1" dirty="0" smtClean="0">
                <a:latin typeface="宋体" panose="02010600030101010101" pitchFamily="2" charset="-122"/>
              </a:rPr>
              <a:t>年</a:t>
            </a:r>
            <a:r>
              <a:rPr lang="en-US" altLang="zh-CN" sz="2000" b="1" dirty="0" smtClean="0">
                <a:latin typeface="宋体" panose="02010600030101010101" pitchFamily="2" charset="-122"/>
              </a:rPr>
              <a:t>12</a:t>
            </a:r>
            <a:r>
              <a:rPr lang="zh-CN" altLang="en-US" sz="2000" b="1" dirty="0" smtClean="0">
                <a:latin typeface="宋体" panose="02010600030101010101" pitchFamily="2" charset="-122"/>
              </a:rPr>
              <a:t>月支付进度款</a:t>
            </a:r>
            <a:r>
              <a:rPr lang="en-US" altLang="zh-CN" sz="2000" b="1" dirty="0" smtClean="0">
                <a:latin typeface="宋体" panose="02010600030101010101" pitchFamily="2" charset="-122"/>
              </a:rPr>
              <a:t>5550</a:t>
            </a:r>
            <a:r>
              <a:rPr lang="zh-CN" altLang="en-US" sz="2000" b="1" dirty="0">
                <a:latin typeface="宋体" panose="02010600030101010101" pitchFamily="2" charset="-122"/>
              </a:rPr>
              <a:t>万元，专用发票已经验证申报</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借：在建工程</a:t>
            </a:r>
            <a:r>
              <a:rPr lang="en-US" altLang="zh-CN" sz="2000" b="1" dirty="0">
                <a:latin typeface="宋体" panose="02010600030101010101" pitchFamily="2" charset="-122"/>
              </a:rPr>
              <a:t>——</a:t>
            </a:r>
            <a:r>
              <a:rPr lang="zh-CN" altLang="en-US" sz="2000" b="1" dirty="0">
                <a:latin typeface="宋体" panose="02010600030101010101" pitchFamily="2" charset="-122"/>
              </a:rPr>
              <a:t>宾馆大楼              </a:t>
            </a:r>
            <a:r>
              <a:rPr lang="en-US" altLang="zh-CN" sz="2000" b="1" dirty="0" smtClean="0">
                <a:latin typeface="宋体" panose="02010600030101010101" pitchFamily="2" charset="-122"/>
              </a:rPr>
              <a:t>50 </a:t>
            </a:r>
            <a:r>
              <a:rPr lang="en-US" altLang="zh-CN" sz="2000" b="1" dirty="0">
                <a:latin typeface="宋体" panose="02010600030101010101" pitchFamily="2" charset="-122"/>
              </a:rPr>
              <a:t>000 000</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应交增值税（进项税额） </a:t>
            </a:r>
            <a:r>
              <a:rPr lang="en-US" altLang="zh-CN" sz="2000" b="1" dirty="0" smtClean="0">
                <a:latin typeface="宋体" panose="02010600030101010101" pitchFamily="2" charset="-122"/>
              </a:rPr>
              <a:t>5 500 </a:t>
            </a:r>
            <a:r>
              <a:rPr lang="en-US" altLang="zh-CN" sz="2000" b="1" dirty="0">
                <a:latin typeface="宋体" panose="02010600030101010101" pitchFamily="2" charset="-122"/>
              </a:rPr>
              <a:t>000</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贷：银行存款                            </a:t>
            </a:r>
            <a:r>
              <a:rPr lang="en-US" altLang="zh-CN" sz="2000" b="1" dirty="0">
                <a:latin typeface="宋体" panose="02010600030101010101" pitchFamily="2" charset="-122"/>
              </a:rPr>
              <a:t> </a:t>
            </a:r>
            <a:r>
              <a:rPr lang="en-US" altLang="zh-CN" sz="2000" b="1" dirty="0" smtClean="0">
                <a:latin typeface="宋体" panose="02010600030101010101" pitchFamily="2" charset="-122"/>
              </a:rPr>
              <a:t>55 500 000</a:t>
            </a:r>
            <a:endParaRPr lang="en-US" altLang="zh-CN" sz="2000" b="1" dirty="0" smtClean="0">
              <a:latin typeface="宋体" panose="02010600030101010101" pitchFamily="2" charset="-122"/>
            </a:endParaRPr>
          </a:p>
          <a:p>
            <a:pPr>
              <a:lnSpc>
                <a:spcPct val="150000"/>
              </a:lnSpc>
            </a:pPr>
            <a:r>
              <a:rPr lang="zh-CN" altLang="en-US" sz="2000" b="1" dirty="0" smtClean="0">
                <a:latin typeface="宋体" panose="02010600030101010101" pitchFamily="2" charset="-122"/>
              </a:rPr>
              <a:t>   （</a:t>
            </a:r>
            <a:r>
              <a:rPr lang="en-US" altLang="zh-CN" sz="2000" b="1" dirty="0" smtClean="0">
                <a:latin typeface="宋体" panose="02010600030101010101" pitchFamily="2" charset="-122"/>
              </a:rPr>
              <a:t>4</a:t>
            </a:r>
            <a:r>
              <a:rPr lang="zh-CN" altLang="en-US" sz="2000" b="1" dirty="0" smtClean="0">
                <a:latin typeface="宋体" panose="02010600030101010101" pitchFamily="2" charset="-122"/>
              </a:rPr>
              <a:t>）</a:t>
            </a:r>
            <a:r>
              <a:rPr lang="en-US" altLang="zh-CN" sz="2000" b="1" dirty="0" smtClean="0">
                <a:latin typeface="宋体" panose="02010600030101010101" pitchFamily="2" charset="-122"/>
              </a:rPr>
              <a:t>2017</a:t>
            </a:r>
            <a:r>
              <a:rPr lang="zh-CN" altLang="en-US" sz="2000" b="1" dirty="0" smtClean="0">
                <a:latin typeface="宋体" panose="02010600030101010101" pitchFamily="2" charset="-122"/>
              </a:rPr>
              <a:t>年</a:t>
            </a:r>
            <a:r>
              <a:rPr lang="en-US" altLang="zh-CN" sz="2000" b="1" dirty="0" smtClean="0">
                <a:latin typeface="宋体" panose="02010600030101010101" pitchFamily="2" charset="-122"/>
              </a:rPr>
              <a:t>6</a:t>
            </a:r>
            <a:r>
              <a:rPr lang="zh-CN" altLang="en-US" sz="2000" b="1" dirty="0" smtClean="0">
                <a:latin typeface="宋体" panose="02010600030101010101" pitchFamily="2" charset="-122"/>
              </a:rPr>
              <a:t>月支付</a:t>
            </a:r>
            <a:r>
              <a:rPr lang="zh-CN" altLang="en-US" sz="2000" b="1" dirty="0">
                <a:latin typeface="宋体" panose="02010600030101010101" pitchFamily="2" charset="-122"/>
              </a:rPr>
              <a:t>工程款</a:t>
            </a:r>
            <a:r>
              <a:rPr lang="en-US" altLang="zh-CN" sz="2000" b="1" dirty="0">
                <a:latin typeface="宋体" panose="02010600030101010101" pitchFamily="2" charset="-122"/>
              </a:rPr>
              <a:t>4440</a:t>
            </a:r>
            <a:r>
              <a:rPr lang="zh-CN" altLang="en-US" sz="2000" b="1" dirty="0">
                <a:latin typeface="宋体" panose="02010600030101010101" pitchFamily="2" charset="-122"/>
              </a:rPr>
              <a:t>万元，专用发票已经验证申报</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借：在建工程</a:t>
            </a:r>
            <a:r>
              <a:rPr lang="en-US" altLang="zh-CN" sz="2000" b="1" dirty="0">
                <a:latin typeface="宋体" panose="02010600030101010101" pitchFamily="2" charset="-122"/>
              </a:rPr>
              <a:t>——</a:t>
            </a:r>
            <a:r>
              <a:rPr lang="zh-CN" altLang="en-US" sz="2000" b="1" dirty="0">
                <a:latin typeface="宋体" panose="02010600030101010101" pitchFamily="2" charset="-122"/>
              </a:rPr>
              <a:t>宾馆大楼              </a:t>
            </a:r>
            <a:r>
              <a:rPr lang="en-US" altLang="zh-CN" sz="2000" b="1" dirty="0">
                <a:latin typeface="宋体" panose="02010600030101010101" pitchFamily="2" charset="-122"/>
              </a:rPr>
              <a:t>40 000 000</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应交增值税（进项税额）  </a:t>
            </a:r>
            <a:r>
              <a:rPr lang="en-US" altLang="zh-CN" sz="2000" b="1" dirty="0">
                <a:latin typeface="宋体" panose="02010600030101010101" pitchFamily="2" charset="-122"/>
              </a:rPr>
              <a:t>4 400 000</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贷：银行存款                            </a:t>
            </a:r>
            <a:r>
              <a:rPr lang="en-US" altLang="zh-CN" sz="2000" b="1" dirty="0">
                <a:latin typeface="宋体" panose="02010600030101010101" pitchFamily="2" charset="-122"/>
              </a:rPr>
              <a:t>44 400 000</a:t>
            </a:r>
            <a:endParaRPr lang="zh-CN" altLang="en-US" sz="2000" dirty="0"/>
          </a:p>
          <a:p>
            <a:pPr>
              <a:lnSpc>
                <a:spcPct val="150000"/>
              </a:lnSpc>
            </a:pPr>
            <a:endParaRPr lang="zh-CN" altLang="en-US" sz="2000" dirty="0"/>
          </a:p>
          <a:p>
            <a:pPr>
              <a:lnSpc>
                <a:spcPct val="150000"/>
              </a:lnSpc>
            </a:pPr>
            <a:endParaRPr lang="zh-CN" altLang="en-US" sz="20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755576" y="627534"/>
            <a:ext cx="7776864" cy="1477328"/>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5</a:t>
            </a:r>
            <a:r>
              <a:rPr lang="zh-CN" altLang="en-US" sz="2000" b="1" dirty="0" smtClean="0">
                <a:latin typeface="宋体" panose="02010600030101010101" pitchFamily="2" charset="-122"/>
                <a:ea typeface="宋体" panose="02010600030101010101" pitchFamily="2" charset="-122"/>
              </a:rPr>
              <a:t>）</a:t>
            </a:r>
            <a:r>
              <a:rPr lang="en-US" altLang="zh-CN" sz="2000" b="1" dirty="0">
                <a:latin typeface="宋体" panose="02010600030101010101" pitchFamily="2" charset="-122"/>
              </a:rPr>
              <a:t> 2017</a:t>
            </a:r>
            <a:r>
              <a:rPr lang="zh-CN" altLang="en-US" sz="2000" b="1" dirty="0">
                <a:latin typeface="宋体" panose="02010600030101010101" pitchFamily="2" charset="-122"/>
              </a:rPr>
              <a:t>年</a:t>
            </a:r>
            <a:r>
              <a:rPr lang="en-US" altLang="zh-CN" sz="2000" b="1" dirty="0">
                <a:latin typeface="宋体" panose="02010600030101010101" pitchFamily="2" charset="-122"/>
              </a:rPr>
              <a:t>6</a:t>
            </a:r>
            <a:r>
              <a:rPr lang="zh-CN" altLang="en-US" sz="2000" b="1" dirty="0">
                <a:latin typeface="宋体" panose="02010600030101010101" pitchFamily="2" charset="-122"/>
              </a:rPr>
              <a:t>月</a:t>
            </a:r>
            <a:r>
              <a:rPr lang="zh-CN" altLang="en-US" sz="2000" b="1" dirty="0" smtClean="0">
                <a:latin typeface="宋体" panose="02010600030101010101" pitchFamily="2" charset="-122"/>
                <a:ea typeface="宋体" panose="02010600030101010101" pitchFamily="2" charset="-122"/>
              </a:rPr>
              <a:t>工程验收之后，转入固定资产</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借：固定资产</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宾馆大楼          </a:t>
            </a:r>
            <a:r>
              <a:rPr lang="en-US" altLang="zh-CN" sz="2000" b="1" dirty="0" smtClean="0">
                <a:latin typeface="宋体" panose="02010600030101010101" pitchFamily="2" charset="-122"/>
                <a:ea typeface="宋体" panose="02010600030101010101" pitchFamily="2" charset="-122"/>
              </a:rPr>
              <a:t>210 000 000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贷：在建工程</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宾馆大楼           </a:t>
            </a:r>
            <a:r>
              <a:rPr lang="en-US" altLang="zh-CN" sz="2000" b="1" dirty="0" smtClean="0">
                <a:latin typeface="宋体" panose="02010600030101010101" pitchFamily="2" charset="-122"/>
                <a:ea typeface="宋体" panose="02010600030101010101" pitchFamily="2" charset="-122"/>
              </a:rPr>
              <a:t>210 000 000</a:t>
            </a:r>
            <a:r>
              <a:rPr lang="zh-CN" altLang="en-US" sz="2000" b="1" dirty="0" smtClean="0">
                <a:latin typeface="宋体" panose="02010600030101010101" pitchFamily="2" charset="-122"/>
                <a:ea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395536" y="627534"/>
            <a:ext cx="8208912" cy="3785652"/>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a:t>
            </a:r>
            <a:r>
              <a:rPr lang="en-US" altLang="zh-CN" sz="2000" b="1" dirty="0">
                <a:latin typeface="宋体" panose="02010600030101010101" pitchFamily="2" charset="-122"/>
                <a:ea typeface="宋体" panose="02010600030101010101" pitchFamily="2" charset="-122"/>
              </a:rPr>
              <a:t>6</a:t>
            </a:r>
            <a:r>
              <a:rPr lang="zh-CN" altLang="en-US" sz="2000" b="1" dirty="0" smtClean="0">
                <a:latin typeface="宋体" panose="02010600030101010101" pitchFamily="2" charset="-122"/>
              </a:rPr>
              <a:t>）</a:t>
            </a:r>
            <a:r>
              <a:rPr lang="zh-CN" altLang="en-US" sz="2000" b="1" dirty="0">
                <a:latin typeface="宋体" panose="02010600030101010101" pitchFamily="2" charset="-122"/>
              </a:rPr>
              <a:t>大修理费用 </a:t>
            </a:r>
            <a:r>
              <a:rPr lang="en-US" altLang="zh-CN" sz="2000" b="1" dirty="0">
                <a:latin typeface="宋体" panose="02010600030101010101" pitchFamily="2" charset="-122"/>
              </a:rPr>
              <a:t>/</a:t>
            </a:r>
            <a:r>
              <a:rPr lang="zh-CN" altLang="en-US" sz="2000" b="1" dirty="0">
                <a:latin typeface="宋体" panose="02010600030101010101" pitchFamily="2" charset="-122"/>
              </a:rPr>
              <a:t>固定资产原价＝</a:t>
            </a:r>
            <a:r>
              <a:rPr lang="en-US" altLang="zh-CN" sz="2000" b="1" dirty="0">
                <a:latin typeface="宋体" panose="02010600030101010101" pitchFamily="2" charset="-122"/>
              </a:rPr>
              <a:t>14 430/20 000</a:t>
            </a:r>
            <a:r>
              <a:rPr lang="zh-CN" altLang="en-US" sz="2000" b="1" dirty="0">
                <a:latin typeface="宋体" panose="02010600030101010101" pitchFamily="2" charset="-122"/>
              </a:rPr>
              <a:t>＝</a:t>
            </a:r>
            <a:r>
              <a:rPr lang="en-US" altLang="zh-CN" sz="2000" b="1" dirty="0">
                <a:latin typeface="宋体" panose="02010600030101010101" pitchFamily="2" charset="-122"/>
              </a:rPr>
              <a:t>72.15%</a:t>
            </a:r>
            <a:r>
              <a:rPr lang="zh-CN" altLang="en-US" sz="2000" b="1" dirty="0">
                <a:latin typeface="宋体" panose="02010600030101010101" pitchFamily="2" charset="-122"/>
              </a:rPr>
              <a:t>，大于</a:t>
            </a:r>
            <a:r>
              <a:rPr lang="en-US" altLang="zh-CN" sz="2000" b="1" dirty="0">
                <a:latin typeface="宋体" panose="02010600030101010101" pitchFamily="2" charset="-122"/>
              </a:rPr>
              <a:t>50%</a:t>
            </a:r>
            <a:r>
              <a:rPr lang="zh-CN" altLang="en-US" sz="2000" b="1" dirty="0">
                <a:latin typeface="宋体" panose="02010600030101010101" pitchFamily="2" charset="-122"/>
              </a:rPr>
              <a:t>，取得进项</a:t>
            </a:r>
            <a:r>
              <a:rPr lang="zh-CN" altLang="en-US" sz="2000" b="1" dirty="0" smtClean="0">
                <a:latin typeface="宋体" panose="02010600030101010101" pitchFamily="2" charset="-122"/>
              </a:rPr>
              <a:t>税额</a:t>
            </a:r>
            <a:r>
              <a:rPr lang="en-US" altLang="zh-CN" sz="2000" b="1" dirty="0" smtClean="0">
                <a:latin typeface="宋体" panose="02010600030101010101" pitchFamily="2" charset="-122"/>
              </a:rPr>
              <a:t>1 430</a:t>
            </a:r>
            <a:r>
              <a:rPr lang="zh-CN" altLang="en-US" sz="2000" b="1" dirty="0" smtClean="0">
                <a:latin typeface="宋体" panose="02010600030101010101" pitchFamily="2" charset="-122"/>
              </a:rPr>
              <a:t>万元应</a:t>
            </a:r>
            <a:r>
              <a:rPr lang="zh-CN" altLang="en-US" sz="2000" b="1" dirty="0">
                <a:latin typeface="宋体" panose="02010600030101010101" pitchFamily="2" charset="-122"/>
              </a:rPr>
              <a:t>分二年分摊：</a:t>
            </a:r>
            <a:endParaRPr lang="zh-CN" altLang="en-US" sz="2000" b="1" dirty="0">
              <a:latin typeface="宋体" panose="02010600030101010101" pitchFamily="2" charset="-122"/>
            </a:endParaRPr>
          </a:p>
          <a:p>
            <a:pPr>
              <a:lnSpc>
                <a:spcPct val="150000"/>
              </a:lnSpc>
            </a:pPr>
            <a:r>
              <a:rPr lang="zh-CN" altLang="en-US" sz="2000" b="1" dirty="0">
                <a:latin typeface="宋体" panose="02010600030101010101" pitchFamily="2" charset="-122"/>
              </a:rPr>
              <a:t>    前</a:t>
            </a:r>
            <a:r>
              <a:rPr lang="en-US" altLang="zh-CN" sz="2000" b="1" dirty="0">
                <a:latin typeface="宋体" panose="02010600030101010101" pitchFamily="2" charset="-122"/>
              </a:rPr>
              <a:t>12</a:t>
            </a:r>
            <a:r>
              <a:rPr lang="zh-CN" altLang="en-US" sz="2000" b="1" dirty="0">
                <a:latin typeface="宋体" panose="02010600030101010101" pitchFamily="2" charset="-122"/>
              </a:rPr>
              <a:t>个月抵扣＝</a:t>
            </a:r>
            <a:r>
              <a:rPr lang="en-US" altLang="zh-CN" sz="2000" b="1" dirty="0">
                <a:latin typeface="宋体" panose="02010600030101010101" pitchFamily="2" charset="-122"/>
              </a:rPr>
              <a:t>14 300 000×60%</a:t>
            </a:r>
            <a:r>
              <a:rPr lang="zh-CN" altLang="en-US" sz="2000" b="1" dirty="0">
                <a:latin typeface="宋体" panose="02010600030101010101" pitchFamily="2" charset="-122"/>
              </a:rPr>
              <a:t>＝</a:t>
            </a:r>
            <a:r>
              <a:rPr lang="en-US" altLang="zh-CN" sz="2000" b="1" dirty="0">
                <a:latin typeface="宋体" panose="02010600030101010101" pitchFamily="2" charset="-122"/>
              </a:rPr>
              <a:t>8 580 000</a:t>
            </a:r>
            <a:r>
              <a:rPr lang="zh-CN" altLang="en-US" sz="2000" b="1" dirty="0">
                <a:latin typeface="宋体" panose="02010600030101010101" pitchFamily="2" charset="-122"/>
              </a:rPr>
              <a:t>（元）</a:t>
            </a:r>
            <a:endParaRPr lang="zh-CN" altLang="en-US" sz="2000" b="1" dirty="0">
              <a:latin typeface="宋体" panose="02010600030101010101" pitchFamily="2" charset="-122"/>
            </a:endParaRPr>
          </a:p>
          <a:p>
            <a:pPr>
              <a:lnSpc>
                <a:spcPct val="150000"/>
              </a:lnSpc>
            </a:pPr>
            <a:r>
              <a:rPr lang="zh-CN" altLang="en-US" sz="2000" b="1" dirty="0">
                <a:latin typeface="宋体" panose="02010600030101010101" pitchFamily="2" charset="-122"/>
              </a:rPr>
              <a:t>    后</a:t>
            </a:r>
            <a:r>
              <a:rPr lang="en-US" altLang="zh-CN" sz="2000" b="1" dirty="0">
                <a:latin typeface="宋体" panose="02010600030101010101" pitchFamily="2" charset="-122"/>
              </a:rPr>
              <a:t>12</a:t>
            </a:r>
            <a:r>
              <a:rPr lang="zh-CN" altLang="en-US" sz="2000" b="1" dirty="0">
                <a:latin typeface="宋体" panose="02010600030101010101" pitchFamily="2" charset="-122"/>
              </a:rPr>
              <a:t>个月抵扣＝</a:t>
            </a:r>
            <a:r>
              <a:rPr lang="en-US" altLang="zh-CN" sz="2000" b="1" dirty="0">
                <a:latin typeface="宋体" panose="02010600030101010101" pitchFamily="2" charset="-122"/>
              </a:rPr>
              <a:t>14 300 000×40%</a:t>
            </a:r>
            <a:r>
              <a:rPr lang="zh-CN" altLang="en-US" sz="2000" b="1" dirty="0">
                <a:latin typeface="宋体" panose="02010600030101010101" pitchFamily="2" charset="-122"/>
              </a:rPr>
              <a:t>＝</a:t>
            </a:r>
            <a:r>
              <a:rPr lang="en-US" altLang="zh-CN" sz="2000" b="1" dirty="0">
                <a:latin typeface="宋体" panose="02010600030101010101" pitchFamily="2" charset="-122"/>
              </a:rPr>
              <a:t>5 720 000</a:t>
            </a:r>
            <a:r>
              <a:rPr lang="zh-CN" altLang="en-US" sz="2000" b="1" dirty="0">
                <a:latin typeface="宋体" panose="02010600030101010101" pitchFamily="2" charset="-122"/>
              </a:rPr>
              <a:t>（元</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2017</a:t>
            </a:r>
            <a:r>
              <a:rPr lang="zh-CN" altLang="en-US" sz="2000" b="1" dirty="0" smtClean="0">
                <a:latin typeface="宋体" panose="02010600030101010101" pitchFamily="2" charset="-122"/>
              </a:rPr>
              <a:t>年</a:t>
            </a:r>
            <a:r>
              <a:rPr lang="en-US" altLang="zh-CN" sz="2000" b="1" dirty="0" smtClean="0">
                <a:latin typeface="宋体" panose="02010600030101010101" pitchFamily="2" charset="-122"/>
              </a:rPr>
              <a:t>7</a:t>
            </a:r>
            <a:r>
              <a:rPr lang="zh-CN" altLang="en-US" sz="2000" b="1" dirty="0" smtClean="0">
                <a:latin typeface="宋体" panose="02010600030101010101" pitchFamily="2" charset="-122"/>
              </a:rPr>
              <a:t>月将进项税额的</a:t>
            </a:r>
            <a:r>
              <a:rPr lang="en-US" altLang="zh-CN" sz="2000" b="1" dirty="0" smtClean="0">
                <a:latin typeface="宋体" panose="02010600030101010101" pitchFamily="2" charset="-122"/>
              </a:rPr>
              <a:t>40%</a:t>
            </a:r>
            <a:r>
              <a:rPr lang="zh-CN" altLang="en-US" sz="2000" b="1" dirty="0" smtClean="0">
                <a:latin typeface="宋体" panose="02010600030101010101" pitchFamily="2" charset="-122"/>
              </a:rPr>
              <a:t>计</a:t>
            </a:r>
            <a:r>
              <a:rPr lang="en-US" altLang="zh-CN" sz="2000" b="1" dirty="0" smtClean="0">
                <a:latin typeface="宋体" panose="02010600030101010101" pitchFamily="2" charset="-122"/>
              </a:rPr>
              <a:t>572</a:t>
            </a:r>
            <a:r>
              <a:rPr lang="zh-CN" altLang="en-US" sz="2000" b="1" dirty="0" smtClean="0">
                <a:latin typeface="宋体" panose="02010600030101010101" pitchFamily="2" charset="-122"/>
              </a:rPr>
              <a:t>万元做进项税额转出处理，</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借：应交税费</a:t>
            </a:r>
            <a:r>
              <a:rPr lang="en-US" altLang="zh-CN" sz="2000" b="1" dirty="0" smtClean="0">
                <a:latin typeface="宋体" panose="02010600030101010101" pitchFamily="2" charset="-122"/>
              </a:rPr>
              <a:t>——</a:t>
            </a:r>
            <a:r>
              <a:rPr lang="zh-CN" altLang="en-US" sz="2000" b="1" dirty="0">
                <a:latin typeface="宋体" panose="02010600030101010101" pitchFamily="2" charset="-122"/>
              </a:rPr>
              <a:t>待抵</a:t>
            </a:r>
            <a:r>
              <a:rPr lang="zh-CN" altLang="en-US" sz="2000" b="1" dirty="0" smtClean="0">
                <a:latin typeface="宋体" panose="02010600030101010101" pitchFamily="2" charset="-122"/>
              </a:rPr>
              <a:t>扣进项税额      </a:t>
            </a:r>
            <a:r>
              <a:rPr lang="en-US" altLang="zh-CN" sz="2000" b="1" dirty="0" smtClean="0">
                <a:latin typeface="宋体" panose="02010600030101010101" pitchFamily="2" charset="-122"/>
              </a:rPr>
              <a:t>5 720 000</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贷：应交税费</a:t>
            </a:r>
            <a:r>
              <a:rPr lang="en-US" altLang="zh-CN" sz="2000" b="1" dirty="0" smtClean="0">
                <a:latin typeface="宋体" panose="02010600030101010101" pitchFamily="2" charset="-122"/>
              </a:rPr>
              <a:t>——</a:t>
            </a:r>
            <a:r>
              <a:rPr lang="zh-CN" altLang="en-US" sz="2000" b="1" dirty="0" smtClean="0">
                <a:latin typeface="宋体" panose="02010600030101010101" pitchFamily="2" charset="-122"/>
              </a:rPr>
              <a:t>应交增值税（进项税额转出）</a:t>
            </a:r>
            <a:r>
              <a:rPr lang="en-US" altLang="zh-CN" sz="2000" b="1" dirty="0" smtClean="0">
                <a:latin typeface="宋体" panose="02010600030101010101" pitchFamily="2" charset="-122"/>
              </a:rPr>
              <a:t>5 720 000</a:t>
            </a:r>
            <a:endParaRPr lang="zh-CN" altLang="en-US" sz="2000" b="1" dirty="0">
              <a:latin typeface="宋体" panose="02010600030101010101" pitchFamily="2" charset="-122"/>
            </a:endParaRPr>
          </a:p>
          <a:p>
            <a:pPr>
              <a:lnSpc>
                <a:spcPct val="150000"/>
              </a:lnSpc>
            </a:pP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539552" y="627534"/>
            <a:ext cx="7992888" cy="1477328"/>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a:t>
            </a:r>
            <a:r>
              <a:rPr lang="en-US" altLang="zh-CN" sz="2000" b="1" dirty="0">
                <a:latin typeface="宋体" panose="02010600030101010101" pitchFamily="2" charset="-122"/>
                <a:ea typeface="宋体" panose="02010600030101010101" pitchFamily="2" charset="-122"/>
              </a:rPr>
              <a:t>7</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2018</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7</a:t>
            </a:r>
            <a:r>
              <a:rPr lang="zh-CN" altLang="en-US" sz="2000" b="1" dirty="0">
                <a:latin typeface="宋体" panose="02010600030101010101" pitchFamily="2" charset="-122"/>
              </a:rPr>
              <a:t>月，进项税额的</a:t>
            </a:r>
            <a:r>
              <a:rPr lang="en-US" altLang="zh-CN" sz="2000" b="1" dirty="0">
                <a:latin typeface="宋体" panose="02010600030101010101" pitchFamily="2" charset="-122"/>
              </a:rPr>
              <a:t>40%</a:t>
            </a:r>
            <a:r>
              <a:rPr lang="zh-CN" altLang="en-US" sz="2000" b="1" dirty="0">
                <a:latin typeface="宋体" panose="02010600030101010101" pitchFamily="2" charset="-122"/>
              </a:rPr>
              <a:t>计</a:t>
            </a:r>
            <a:r>
              <a:rPr lang="en-US" altLang="zh-CN" sz="2000" b="1" dirty="0">
                <a:latin typeface="宋体" panose="02010600030101010101" pitchFamily="2" charset="-122"/>
              </a:rPr>
              <a:t>572</a:t>
            </a:r>
            <a:r>
              <a:rPr lang="zh-CN" altLang="en-US" sz="2000" b="1" dirty="0">
                <a:latin typeface="宋体" panose="02010600030101010101" pitchFamily="2" charset="-122"/>
              </a:rPr>
              <a:t>万</a:t>
            </a:r>
            <a:r>
              <a:rPr lang="zh-CN" altLang="en-US" sz="2000" b="1" dirty="0" smtClean="0">
                <a:latin typeface="宋体" panose="02010600030101010101" pitchFamily="2" charset="-122"/>
              </a:rPr>
              <a:t>元允许从销项税额中抵扣</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应交增值税（进项税额）   </a:t>
            </a:r>
            <a:r>
              <a:rPr lang="en-US" altLang="zh-CN" sz="2000" b="1" dirty="0" smtClean="0">
                <a:latin typeface="宋体" panose="02010600030101010101" pitchFamily="2" charset="-122"/>
                <a:ea typeface="宋体" panose="02010600030101010101" pitchFamily="2" charset="-122"/>
              </a:rPr>
              <a:t>5 720 000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待抵扣进项税额            </a:t>
            </a:r>
            <a:r>
              <a:rPr lang="en-US" altLang="zh-CN" sz="2000" b="1" dirty="0" smtClean="0">
                <a:latin typeface="宋体" panose="02010600030101010101" pitchFamily="2" charset="-122"/>
                <a:ea typeface="宋体" panose="02010600030101010101" pitchFamily="2" charset="-122"/>
              </a:rPr>
              <a:t>5 720 000</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467544" y="627534"/>
            <a:ext cx="8352928" cy="4108817"/>
          </a:xfrm>
          <a:prstGeom prst="rect">
            <a:avLst/>
          </a:prstGeom>
          <a:noFill/>
        </p:spPr>
        <p:txBody>
          <a:bodyPr wrap="square" rtlCol="0">
            <a:spAutoFit/>
          </a:bodyPr>
          <a:lstStyle/>
          <a:p>
            <a:pPr>
              <a:lnSpc>
                <a:spcPct val="145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四、</a:t>
            </a:r>
            <a:r>
              <a:rPr lang="zh-CN" altLang="zh-CN" sz="2000" b="1" dirty="0" smtClean="0">
                <a:latin typeface="宋体" panose="02010600030101010101" pitchFamily="2" charset="-122"/>
                <a:ea typeface="宋体" panose="02010600030101010101" pitchFamily="2" charset="-122"/>
              </a:rPr>
              <a:t>货物</a:t>
            </a:r>
            <a:r>
              <a:rPr lang="zh-CN" altLang="zh-CN" sz="2000" b="1" dirty="0">
                <a:latin typeface="宋体" panose="02010600030101010101" pitchFamily="2" charset="-122"/>
                <a:ea typeface="宋体" panose="02010600030101010101" pitchFamily="2" charset="-122"/>
              </a:rPr>
              <a:t>等已验收入库但尚未取得增值税扣税凭证的账务处理</a:t>
            </a:r>
            <a:r>
              <a:rPr lang="zh-CN" altLang="zh-CN"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rPr>
              <a:t>）月末，一般</a:t>
            </a:r>
            <a:r>
              <a:rPr lang="zh-CN" altLang="en-US" sz="2000" b="1" dirty="0">
                <a:latin typeface="宋体" panose="02010600030101010101" pitchFamily="2" charset="-122"/>
              </a:rPr>
              <a:t>纳税人购进的货物等已到达并验收</a:t>
            </a:r>
            <a:r>
              <a:rPr lang="zh-CN" altLang="en-US" sz="2000" b="1" dirty="0" smtClean="0">
                <a:latin typeface="宋体" panose="02010600030101010101" pitchFamily="2" charset="-122"/>
              </a:rPr>
              <a:t>入库，发票未到，</a:t>
            </a:r>
            <a:endParaRPr lang="en-US" altLang="zh-CN" sz="2000" b="1" dirty="0" smtClean="0">
              <a:latin typeface="宋体" panose="02010600030101010101" pitchFamily="2" charset="-122"/>
            </a:endParaRPr>
          </a:p>
          <a:p>
            <a:pPr>
              <a:lnSpc>
                <a:spcPct val="145000"/>
              </a:lnSpc>
            </a:pPr>
            <a:r>
              <a:rPr lang="zh-CN" altLang="en-US" sz="2000" b="1" dirty="0" smtClean="0">
                <a:latin typeface="宋体" panose="02010600030101010101" pitchFamily="2" charset="-122"/>
              </a:rPr>
              <a:t>货物暂估入账，增值税</a:t>
            </a:r>
            <a:r>
              <a:rPr lang="zh-CN" altLang="en-US" sz="2000" b="1" dirty="0">
                <a:latin typeface="宋体" panose="02010600030101010101" pitchFamily="2" charset="-122"/>
              </a:rPr>
              <a:t>进项税额不</a:t>
            </a:r>
            <a:r>
              <a:rPr lang="zh-CN" altLang="en-US" sz="2000" b="1" dirty="0" smtClean="0">
                <a:latin typeface="宋体" panose="02010600030101010101" pitchFamily="2" charset="-122"/>
              </a:rPr>
              <a:t>需要暂</a:t>
            </a:r>
            <a:r>
              <a:rPr lang="zh-CN" altLang="en-US" sz="2000" b="1" dirty="0">
                <a:latin typeface="宋体" panose="02010600030101010101" pitchFamily="2" charset="-122"/>
              </a:rPr>
              <a:t>估</a:t>
            </a:r>
            <a:r>
              <a:rPr lang="zh-CN" altLang="en-US" sz="2000" b="1" dirty="0" smtClean="0">
                <a:latin typeface="宋体" panose="02010600030101010101" pitchFamily="2" charset="-122"/>
              </a:rPr>
              <a:t>入账。</a:t>
            </a:r>
            <a:endParaRPr lang="en-US" altLang="zh-CN" sz="2000" b="1" dirty="0" smtClean="0">
              <a:latin typeface="宋体" panose="02010600030101010101" pitchFamily="2" charset="-122"/>
            </a:endParaRPr>
          </a:p>
          <a:p>
            <a:pPr>
              <a:lnSpc>
                <a:spcPct val="145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借：库存商品（暂估入账）</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贷：应付账款（暂估入账）</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a:latin typeface="宋体" panose="02010600030101010101" pitchFamily="2" charset="-122"/>
              </a:rPr>
              <a:t>）下月初，以红字原数冲回，待</a:t>
            </a:r>
            <a:r>
              <a:rPr lang="zh-CN" altLang="en-US" sz="2000" b="1" dirty="0" smtClean="0">
                <a:latin typeface="宋体" panose="02010600030101010101" pitchFamily="2" charset="-122"/>
              </a:rPr>
              <a:t>取得增值税专用发票并</a:t>
            </a:r>
            <a:r>
              <a:rPr lang="zh-CN" altLang="en-US" sz="2000" b="1" dirty="0">
                <a:latin typeface="宋体" panose="02010600030101010101" pitchFamily="2" charset="-122"/>
              </a:rPr>
              <a:t>经认证</a:t>
            </a:r>
            <a:r>
              <a:rPr lang="zh-CN" altLang="en-US" sz="2000" b="1" dirty="0" smtClean="0">
                <a:latin typeface="宋体" panose="02010600030101010101" pitchFamily="2" charset="-122"/>
              </a:rPr>
              <a:t>后</a:t>
            </a:r>
            <a:r>
              <a:rPr lang="zh-CN" altLang="en-US" sz="2000" b="1" dirty="0">
                <a:latin typeface="宋体" panose="02010600030101010101" pitchFamily="2" charset="-122"/>
              </a:rPr>
              <a:t> </a:t>
            </a:r>
            <a:r>
              <a:rPr lang="zh-CN" altLang="en-US" sz="2000" b="1" dirty="0" smtClean="0">
                <a:latin typeface="宋体" panose="02010600030101010101" pitchFamily="2" charset="-122"/>
              </a:rPr>
              <a:t> </a:t>
            </a:r>
            <a:endParaRPr lang="en-US" altLang="zh-CN" sz="2000" b="1" dirty="0" smtClean="0">
              <a:latin typeface="宋体" panose="02010600030101010101" pitchFamily="2" charset="-122"/>
            </a:endParaRPr>
          </a:p>
          <a:p>
            <a:pPr>
              <a:lnSpc>
                <a:spcPct val="145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借：库存商品</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应交增值税（进项税额）</a:t>
            </a:r>
            <a:r>
              <a:rPr lang="zh-CN" altLang="en-US" sz="2000" b="1" dirty="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 </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贷：银行存款等科目</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539552" y="627534"/>
            <a:ext cx="8064896" cy="3785652"/>
          </a:xfrm>
          <a:prstGeom prst="rect">
            <a:avLst/>
          </a:prstGeom>
          <a:noFill/>
        </p:spPr>
        <p:txBody>
          <a:bodyPr wrap="square" rtlCol="0">
            <a:spAutoFit/>
          </a:bodyPr>
          <a:lstStyle/>
          <a:p>
            <a:pPr>
              <a:lnSpc>
                <a:spcPct val="150000"/>
              </a:lnSpc>
            </a:pPr>
            <a:r>
              <a:rPr lang="en-US" altLang="zh-CN" sz="2000" dirty="0" smtClean="0"/>
              <a:t>    </a:t>
            </a:r>
            <a:r>
              <a:rPr lang="zh-CN" altLang="en-US" sz="2000" b="1" dirty="0">
                <a:latin typeface="宋体" panose="02010600030101010101" pitchFamily="2" charset="-122"/>
                <a:ea typeface="宋体" panose="02010600030101010101" pitchFamily="2" charset="-122"/>
              </a:rPr>
              <a:t>五、购买方作为扣缴义务人的账务</a:t>
            </a:r>
            <a:r>
              <a:rPr lang="zh-CN" altLang="en-US" sz="2000" b="1" dirty="0" smtClean="0">
                <a:latin typeface="宋体" panose="02010600030101010101" pitchFamily="2" charset="-122"/>
                <a:ea typeface="宋体" panose="02010600030101010101" pitchFamily="2" charset="-122"/>
              </a:rPr>
              <a:t>处理</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试点实施办法</a:t>
            </a:r>
            <a:r>
              <a:rPr lang="en-US" altLang="zh-CN" sz="2000" b="1" dirty="0" smtClean="0">
                <a:latin typeface="宋体" panose="02010600030101010101" pitchFamily="2" charset="-122"/>
                <a:ea typeface="宋体" panose="02010600030101010101" pitchFamily="2" charset="-122"/>
              </a:rPr>
              <a:t>》</a:t>
            </a:r>
            <a:r>
              <a:rPr lang="zh-CN" altLang="en-US" sz="2000" b="1" dirty="0">
                <a:latin typeface="宋体" panose="02010600030101010101" pitchFamily="2" charset="-122"/>
              </a:rPr>
              <a:t>第六条、</a:t>
            </a:r>
            <a:r>
              <a:rPr lang="zh-CN" altLang="en-US" sz="2000" b="1" dirty="0" smtClean="0">
                <a:latin typeface="宋体" panose="02010600030101010101" pitchFamily="2" charset="-122"/>
              </a:rPr>
              <a:t>境外单位</a:t>
            </a:r>
            <a:r>
              <a:rPr lang="zh-CN" altLang="en-US" sz="2000" b="1" dirty="0">
                <a:latin typeface="宋体" panose="02010600030101010101" pitchFamily="2" charset="-122"/>
              </a:rPr>
              <a:t>或者个人在境内发生应税行为，在境内未设有经营机构的，以购买方为增值税扣缴义务人</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）发生代扣代缴义务</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借：生产成本等科目</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应交增值税（进项税额）</a:t>
            </a:r>
            <a:r>
              <a:rPr lang="zh-CN" altLang="en-US" sz="2000" b="1" dirty="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 </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贷：应付账款</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应交税费</a:t>
            </a:r>
            <a:r>
              <a:rPr lang="en-US" altLang="zh-CN" sz="2000" b="1" dirty="0" smtClean="0">
                <a:latin typeface="宋体" panose="02010600030101010101" pitchFamily="2" charset="-122"/>
                <a:ea typeface="宋体" panose="02010600030101010101" pitchFamily="2" charset="-122"/>
              </a:rPr>
              <a:t>——</a:t>
            </a:r>
            <a:r>
              <a:rPr lang="zh-CN" altLang="en-US" sz="2000" b="1" dirty="0">
                <a:latin typeface="宋体" panose="02010600030101010101" pitchFamily="2" charset="-122"/>
              </a:rPr>
              <a:t>代扣代交增值税</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83568" y="627534"/>
            <a:ext cx="7776864" cy="1477328"/>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a:latin typeface="宋体" panose="02010600030101010101" pitchFamily="2" charset="-122"/>
              </a:rPr>
              <a:t>）实际缴纳代扣代缴增值税时，按代扣代缴的增值</a:t>
            </a:r>
            <a:r>
              <a:rPr lang="zh-CN" altLang="en-US" sz="2000" b="1" dirty="0" smtClean="0">
                <a:latin typeface="宋体" panose="02010600030101010101" pitchFamily="2" charset="-122"/>
              </a:rPr>
              <a:t>税额</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a:latin typeface="宋体" panose="02010600030101010101" pitchFamily="2" charset="-122"/>
              </a:rPr>
              <a:t>借：应交税费</a:t>
            </a:r>
            <a:r>
              <a:rPr lang="en-US" altLang="zh-CN" sz="2000" b="1" dirty="0">
                <a:latin typeface="宋体" panose="02010600030101010101" pitchFamily="2" charset="-122"/>
              </a:rPr>
              <a:t>——</a:t>
            </a:r>
            <a:r>
              <a:rPr lang="zh-CN" altLang="en-US" sz="2000" b="1" dirty="0">
                <a:latin typeface="宋体" panose="02010600030101010101" pitchFamily="2" charset="-122"/>
              </a:rPr>
              <a:t>代扣代交</a:t>
            </a:r>
            <a:r>
              <a:rPr lang="zh-CN" altLang="en-US" sz="2000" b="1" dirty="0" smtClean="0">
                <a:latin typeface="宋体" panose="02010600030101010101" pitchFamily="2" charset="-122"/>
              </a:rPr>
              <a:t>增值税</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贷：银行存款</a:t>
            </a:r>
            <a:endParaRPr lang="zh-CN" altLang="en-US" sz="2000" b="1" dirty="0">
              <a:latin typeface="宋体" panose="02010600030101010101" pitchFamily="2" charset="-122"/>
              <a:ea typeface="宋体" panose="02010600030101010101" pitchFamily="2" charset="-122"/>
            </a:endParaRPr>
          </a:p>
        </p:txBody>
      </p:sp>
      <p:sp>
        <p:nvSpPr>
          <p:cNvPr id="3" name="文本框 2"/>
          <p:cNvSpPr txBox="1"/>
          <p:nvPr/>
        </p:nvSpPr>
        <p:spPr>
          <a:xfrm>
            <a:off x="6804248" y="4155926"/>
            <a:ext cx="1296144" cy="276999"/>
          </a:xfrm>
          <a:prstGeom prst="rect">
            <a:avLst/>
          </a:prstGeom>
          <a:noFill/>
        </p:spPr>
        <p:txBody>
          <a:bodyPr wrap="square" rtlCol="0">
            <a:spAutoFit/>
          </a:bodyPr>
          <a:lstStyle/>
          <a:p>
            <a:r>
              <a:rPr lang="zh-CN" altLang="en-US" sz="1200" dirty="0" smtClean="0">
                <a:solidFill>
                  <a:srgbClr val="FF0000"/>
                </a:solidFill>
              </a:rPr>
              <a:t>稍息！</a:t>
            </a:r>
            <a:endParaRPr lang="zh-CN" altLang="en-US" sz="1200" dirty="0">
              <a:solidFill>
                <a:srgbClr val="FF0000"/>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539552" y="627534"/>
            <a:ext cx="8136904" cy="2862322"/>
          </a:xfrm>
          <a:prstGeom prst="rect">
            <a:avLst/>
          </a:prstGeom>
          <a:noFill/>
        </p:spPr>
        <p:txBody>
          <a:bodyPr wrap="square" rtlCol="0">
            <a:spAutoFit/>
          </a:bodyPr>
          <a:lstStyle/>
          <a:p>
            <a:pPr>
              <a:lnSpc>
                <a:spcPct val="150000"/>
              </a:lnSpc>
            </a:pPr>
            <a:r>
              <a:rPr lang="zh-CN" altLang="en-US" sz="2000" dirty="0" smtClean="0"/>
              <a:t>                                 </a:t>
            </a:r>
            <a:r>
              <a:rPr lang="zh-CN" altLang="en-US" sz="2000" b="1" dirty="0" smtClean="0">
                <a:latin typeface="宋体" panose="02010600030101010101" pitchFamily="2" charset="-122"/>
              </a:rPr>
              <a:t>第三讲    销售</a:t>
            </a:r>
            <a:r>
              <a:rPr lang="zh-CN" altLang="en-US" sz="2000" b="1" dirty="0">
                <a:latin typeface="宋体" panose="02010600030101010101" pitchFamily="2" charset="-122"/>
              </a:rPr>
              <a:t>等业务的账务</a:t>
            </a:r>
            <a:r>
              <a:rPr lang="zh-CN" altLang="en-US" sz="2000" b="1" dirty="0" smtClean="0">
                <a:latin typeface="宋体" panose="02010600030101010101" pitchFamily="2" charset="-122"/>
              </a:rPr>
              <a:t>处理</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a:latin typeface="宋体" panose="02010600030101010101" pitchFamily="2" charset="-122"/>
              </a:rPr>
              <a:t>一、销售业务的账务</a:t>
            </a:r>
            <a:r>
              <a:rPr lang="zh-CN" altLang="en-US" sz="2000" b="1" dirty="0" smtClean="0">
                <a:latin typeface="宋体" panose="02010600030101010101" pitchFamily="2" charset="-122"/>
              </a:rPr>
              <a:t>处理</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1</a:t>
            </a:r>
            <a:r>
              <a:rPr lang="zh-CN" altLang="en-US" sz="2000" b="1" dirty="0" smtClean="0">
                <a:latin typeface="宋体" panose="02010600030101010101" pitchFamily="2" charset="-122"/>
                <a:ea typeface="宋体" panose="02010600030101010101" pitchFamily="2" charset="-122"/>
              </a:rPr>
              <a:t>、一般销售业务</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借：应收账款等科目</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贷：主营业务收入、工程结算等科目</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应交增值税（销项税额）</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83568" y="627534"/>
            <a:ext cx="7920880" cy="4093428"/>
          </a:xfrm>
          <a:prstGeom prst="rect">
            <a:avLst/>
          </a:prstGeom>
          <a:noFill/>
        </p:spPr>
        <p:txBody>
          <a:bodyPr wrap="square" rtlCol="0">
            <a:spAutoFit/>
          </a:bodyPr>
          <a:lstStyle/>
          <a:p>
            <a:pPr>
              <a:lnSpc>
                <a:spcPct val="145000"/>
              </a:lnSpc>
            </a:pPr>
            <a:r>
              <a:rPr lang="en-US" altLang="zh-CN" dirty="0" smtClean="0"/>
              <a:t>    </a:t>
            </a:r>
            <a:r>
              <a:rPr lang="zh-CN" altLang="en-US"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2</a:t>
            </a:r>
            <a:r>
              <a:rPr lang="zh-CN" altLang="en-US" sz="2000" b="1" dirty="0">
                <a:latin typeface="宋体" panose="02010600030101010101" pitchFamily="2" charset="-122"/>
              </a:rPr>
              <a:t>、</a:t>
            </a:r>
            <a:r>
              <a:rPr lang="zh-CN" altLang="en-US" sz="2000" b="1" dirty="0" smtClean="0">
                <a:latin typeface="宋体" panose="02010600030101010101" pitchFamily="2" charset="-122"/>
              </a:rPr>
              <a:t>按照会计制度</a:t>
            </a:r>
            <a:r>
              <a:rPr lang="zh-CN" altLang="en-US" sz="2000" b="1" dirty="0">
                <a:latin typeface="宋体" panose="02010600030101010101" pitchFamily="2" charset="-122"/>
              </a:rPr>
              <a:t>确认</a:t>
            </a:r>
            <a:r>
              <a:rPr lang="zh-CN" altLang="en-US" sz="2000" b="1" dirty="0" smtClean="0">
                <a:latin typeface="宋体" panose="02010600030101010101" pitchFamily="2" charset="-122"/>
              </a:rPr>
              <a:t>收入的</a:t>
            </a:r>
            <a:r>
              <a:rPr lang="zh-CN" altLang="en-US" sz="2000" b="1" dirty="0">
                <a:latin typeface="宋体" panose="02010600030101010101" pitchFamily="2" charset="-122"/>
              </a:rPr>
              <a:t>时点早于增值税纳税义务发生</a:t>
            </a:r>
            <a:r>
              <a:rPr lang="zh-CN" altLang="en-US" sz="2000" b="1" dirty="0" smtClean="0">
                <a:latin typeface="宋体" panose="02010600030101010101" pitchFamily="2" charset="-122"/>
              </a:rPr>
              <a:t>时点</a:t>
            </a:r>
            <a:endParaRPr lang="en-US" altLang="zh-CN" sz="2000" b="1" dirty="0" smtClean="0">
              <a:latin typeface="宋体" panose="02010600030101010101" pitchFamily="2" charset="-122"/>
            </a:endParaRPr>
          </a:p>
          <a:p>
            <a:pPr>
              <a:lnSpc>
                <a:spcPct val="145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）按会计制度确认收入</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借：应收账款</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a:t>
            </a:r>
            <a:r>
              <a:rPr lang="zh-CN" altLang="zh-CN" sz="2000" b="1" dirty="0">
                <a:latin typeface="宋体" panose="02010600030101010101" pitchFamily="2" charset="-122"/>
                <a:ea typeface="宋体" panose="02010600030101010101" pitchFamily="2" charset="-122"/>
              </a:rPr>
              <a:t>应交税费——待转销项</a:t>
            </a:r>
            <a:r>
              <a:rPr lang="zh-CN" altLang="zh-CN" sz="2000" b="1" dirty="0" smtClean="0">
                <a:latin typeface="宋体" panose="02010600030101010101" pitchFamily="2" charset="-122"/>
                <a:ea typeface="宋体" panose="02010600030101010101" pitchFamily="2" charset="-122"/>
              </a:rPr>
              <a:t>税额</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主营业务收入等科目</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smtClean="0">
                <a:latin typeface="宋体" panose="02010600030101010101" pitchFamily="2" charset="-122"/>
                <a:ea typeface="宋体" panose="02010600030101010101" pitchFamily="2" charset="-122"/>
              </a:rPr>
              <a:t>）发生纳税义务时</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a:t>
            </a:r>
            <a:r>
              <a:rPr lang="zh-CN" altLang="zh-CN" sz="2000" b="1" dirty="0">
                <a:latin typeface="宋体" panose="02010600030101010101" pitchFamily="2" charset="-122"/>
              </a:rPr>
              <a:t>应交税费——待转销项</a:t>
            </a:r>
            <a:r>
              <a:rPr lang="zh-CN" altLang="zh-CN" sz="2000" b="1" dirty="0" smtClean="0">
                <a:latin typeface="宋体" panose="02010600030101010101" pitchFamily="2" charset="-122"/>
              </a:rPr>
              <a:t>税额</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a:t>
            </a:r>
            <a:r>
              <a:rPr lang="zh-CN" altLang="zh-CN" sz="2000" b="1" dirty="0">
                <a:latin typeface="宋体" panose="02010600030101010101" pitchFamily="2" charset="-122"/>
                <a:ea typeface="宋体" panose="02010600030101010101" pitchFamily="2" charset="-122"/>
              </a:rPr>
              <a:t>应交税费——应交增值税（销项税额</a:t>
            </a:r>
            <a:r>
              <a:rPr lang="en-US" altLang="zh-CN"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en-US" altLang="zh-CN" sz="2000" dirty="0" smtClean="0"/>
              <a:t>                        </a:t>
            </a:r>
            <a:r>
              <a:rPr lang="zh-CN" altLang="zh-CN" sz="2000" b="1" dirty="0" smtClean="0">
                <a:latin typeface="宋体" panose="02010600030101010101" pitchFamily="2" charset="-122"/>
                <a:ea typeface="宋体" panose="02010600030101010101" pitchFamily="2" charset="-122"/>
              </a:rPr>
              <a:t>或</a:t>
            </a:r>
            <a:r>
              <a:rPr lang="zh-CN" altLang="en-US" sz="2000" b="1" dirty="0" smtClean="0">
                <a:latin typeface="宋体" panose="02010600030101010101" pitchFamily="2" charset="-122"/>
                <a:ea typeface="宋体" panose="02010600030101010101" pitchFamily="2" charset="-122"/>
              </a:rPr>
              <a:t>：</a:t>
            </a:r>
            <a:r>
              <a:rPr lang="zh-CN" altLang="zh-CN" sz="2000" b="1" dirty="0" smtClean="0">
                <a:latin typeface="宋体" panose="02010600030101010101" pitchFamily="2" charset="-122"/>
                <a:ea typeface="宋体" panose="02010600030101010101" pitchFamily="2" charset="-122"/>
              </a:rPr>
              <a:t>应</a:t>
            </a:r>
            <a:r>
              <a:rPr lang="zh-CN" altLang="zh-CN" sz="2000" b="1" dirty="0">
                <a:latin typeface="宋体" panose="02010600030101010101" pitchFamily="2" charset="-122"/>
                <a:ea typeface="宋体" panose="02010600030101010101" pitchFamily="2" charset="-122"/>
              </a:rPr>
              <a:t>交税费——简易计税</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539552" y="627534"/>
            <a:ext cx="7992888" cy="4431983"/>
          </a:xfrm>
          <a:prstGeom prst="rect">
            <a:avLst/>
          </a:prstGeom>
          <a:noFill/>
        </p:spPr>
        <p:txBody>
          <a:bodyPr wrap="square" rtlCol="0">
            <a:spAutoFit/>
          </a:bodyPr>
          <a:lstStyle/>
          <a:p>
            <a:pPr>
              <a:lnSpc>
                <a:spcPct val="140000"/>
              </a:lnSpc>
            </a:pPr>
            <a:r>
              <a:rPr lang="en-US" altLang="zh-CN" sz="2000" b="1" dirty="0" smtClean="0">
                <a:latin typeface="宋体" panose="02010600030101010101" pitchFamily="2" charset="-122"/>
                <a:ea typeface="宋体" panose="02010600030101010101" pitchFamily="2" charset="-122"/>
              </a:rPr>
              <a:t>    3</a:t>
            </a:r>
            <a:r>
              <a:rPr lang="zh-CN" altLang="en-US" sz="2000" b="1" dirty="0">
                <a:latin typeface="宋体" panose="02010600030101010101" pitchFamily="2" charset="-122"/>
              </a:rPr>
              <a:t>、</a:t>
            </a:r>
            <a:r>
              <a:rPr lang="zh-CN" altLang="en-US" sz="2000" b="1" dirty="0" smtClean="0">
                <a:latin typeface="宋体" panose="02010600030101010101" pitchFamily="2" charset="-122"/>
              </a:rPr>
              <a:t>按增值</a:t>
            </a:r>
            <a:r>
              <a:rPr lang="zh-CN" altLang="en-US" sz="2000" b="1" dirty="0">
                <a:latin typeface="宋体" panose="02010600030101010101" pitchFamily="2" charset="-122"/>
              </a:rPr>
              <a:t>税制</a:t>
            </a:r>
            <a:r>
              <a:rPr lang="zh-CN" altLang="en-US" sz="2000" b="1" dirty="0" smtClean="0">
                <a:latin typeface="宋体" panose="02010600030101010101" pitchFamily="2" charset="-122"/>
              </a:rPr>
              <a:t>度增值税</a:t>
            </a:r>
            <a:r>
              <a:rPr lang="zh-CN" altLang="en-US" sz="2000" b="1" dirty="0">
                <a:latin typeface="宋体" panose="02010600030101010101" pitchFamily="2" charset="-122"/>
              </a:rPr>
              <a:t>纳税义务发生时点早</a:t>
            </a:r>
            <a:r>
              <a:rPr lang="zh-CN" altLang="en-US" sz="2000" b="1" dirty="0" smtClean="0">
                <a:latin typeface="宋体" panose="02010600030101010101" pitchFamily="2" charset="-122"/>
              </a:rPr>
              <a:t>于会计制度</a:t>
            </a:r>
            <a:r>
              <a:rPr lang="zh-CN" altLang="en-US" sz="2000" b="1" dirty="0">
                <a:latin typeface="宋体" panose="02010600030101010101" pitchFamily="2" charset="-122"/>
              </a:rPr>
              <a:t>确认收入或利得的</a:t>
            </a:r>
            <a:r>
              <a:rPr lang="zh-CN" altLang="en-US" sz="2000" b="1" dirty="0" smtClean="0">
                <a:latin typeface="宋体" panose="02010600030101010101" pitchFamily="2" charset="-122"/>
              </a:rPr>
              <a:t>时点的</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a:t>
            </a:r>
            <a:r>
              <a:rPr lang="en-US" altLang="zh-CN" sz="2000" b="1" dirty="0" smtClean="0">
                <a:latin typeface="宋体" panose="02010600030101010101" pitchFamily="2" charset="-122"/>
              </a:rPr>
              <a:t>1</a:t>
            </a:r>
            <a:r>
              <a:rPr lang="zh-CN" altLang="en-US" sz="2000" b="1" dirty="0">
                <a:latin typeface="宋体" panose="02010600030101010101" pitchFamily="2" charset="-122"/>
              </a:rPr>
              <a:t>）按应纳增值</a:t>
            </a:r>
            <a:r>
              <a:rPr lang="zh-CN" altLang="en-US" sz="2000" b="1" dirty="0" smtClean="0">
                <a:latin typeface="宋体" panose="02010600030101010101" pitchFamily="2" charset="-122"/>
              </a:rPr>
              <a:t>税额</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借：应收账款</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a:latin typeface="宋体" panose="02010600030101010101" pitchFamily="2" charset="-122"/>
              </a:rPr>
              <a:t>贷：应交税费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应交增值税（销项税额</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或：应交税费</a:t>
            </a:r>
            <a:r>
              <a:rPr lang="en-US" altLang="zh-CN" sz="2000" b="1" dirty="0" smtClean="0">
                <a:latin typeface="宋体" panose="02010600030101010101" pitchFamily="2" charset="-122"/>
              </a:rPr>
              <a:t>——</a:t>
            </a:r>
            <a:r>
              <a:rPr lang="zh-CN" altLang="en-US" sz="2000" b="1" dirty="0" smtClean="0">
                <a:latin typeface="宋体" panose="02010600030101010101" pitchFamily="2" charset="-122"/>
              </a:rPr>
              <a:t>简易计税</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a:t>
            </a:r>
            <a:r>
              <a:rPr lang="en-US" altLang="zh-CN" sz="2000" b="1" dirty="0" smtClean="0">
                <a:latin typeface="宋体" panose="02010600030101010101" pitchFamily="2" charset="-122"/>
              </a:rPr>
              <a:t>2</a:t>
            </a:r>
            <a:r>
              <a:rPr lang="zh-CN" altLang="en-US" sz="2000" b="1" dirty="0">
                <a:latin typeface="宋体" panose="02010600030101010101" pitchFamily="2" charset="-122"/>
              </a:rPr>
              <a:t>）</a:t>
            </a:r>
            <a:r>
              <a:rPr lang="zh-CN" altLang="en-US" sz="2000" b="1" dirty="0" smtClean="0">
                <a:latin typeface="宋体" panose="02010600030101010101" pitchFamily="2" charset="-122"/>
              </a:rPr>
              <a:t>按会计制度</a:t>
            </a:r>
            <a:r>
              <a:rPr lang="zh-CN" altLang="en-US" sz="2000" b="1" dirty="0">
                <a:latin typeface="宋体" panose="02010600030101010101" pitchFamily="2" charset="-122"/>
              </a:rPr>
              <a:t>确认收入或利得时</a:t>
            </a:r>
            <a:r>
              <a:rPr lang="zh-CN" altLang="en-US" sz="2000" b="1" dirty="0" smtClean="0">
                <a:latin typeface="宋体" panose="02010600030101010101" pitchFamily="2" charset="-122"/>
              </a:rPr>
              <a:t>，扣除销</a:t>
            </a:r>
            <a:r>
              <a:rPr lang="zh-CN" altLang="en-US" sz="2000" b="1" dirty="0">
                <a:latin typeface="宋体" panose="02010600030101010101" pitchFamily="2" charset="-122"/>
              </a:rPr>
              <a:t>项税额</a:t>
            </a:r>
            <a:r>
              <a:rPr lang="zh-CN" altLang="en-US" sz="2000" b="1" dirty="0" smtClean="0">
                <a:latin typeface="宋体" panose="02010600030101010101" pitchFamily="2" charset="-122"/>
              </a:rPr>
              <a:t>后确认收入</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借：应收账款</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贷：主营业务收入等科目</a:t>
            </a:r>
            <a:endParaRPr lang="zh-CN" altLang="en-US" sz="2000" b="1" dirty="0">
              <a:latin typeface="宋体" panose="02010600030101010101" pitchFamily="2" charset="-122"/>
            </a:endParaRPr>
          </a:p>
          <a:p>
            <a:pPr>
              <a:lnSpc>
                <a:spcPct val="150000"/>
              </a:lnSpc>
            </a:pP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7" name="TextBox 1"/>
          <p:cNvSpPr txBox="1">
            <a:spLocks noChangeArrowheads="1"/>
          </p:cNvSpPr>
          <p:nvPr/>
        </p:nvSpPr>
        <p:spPr bwMode="auto">
          <a:xfrm>
            <a:off x="0" y="342900"/>
            <a:ext cx="8244408" cy="369332"/>
          </a:xfrm>
          <a:prstGeom prst="rect">
            <a:avLst/>
          </a:prstGeom>
          <a:noFill/>
          <a:ln w="9525">
            <a:noFill/>
            <a:miter lim="800000"/>
          </a:ln>
        </p:spPr>
        <p:txBody>
          <a:bodyPr wrap="square">
            <a:spAutoFit/>
          </a:bodyPr>
          <a:lstStyle/>
          <a:p>
            <a:pPr>
              <a:lnSpc>
                <a:spcPct val="150000"/>
              </a:lnSpc>
            </a:pPr>
            <a:endParaRPr lang="zh-CN" altLang="en-US"/>
          </a:p>
        </p:txBody>
      </p:sp>
      <p:graphicFrame>
        <p:nvGraphicFramePr>
          <p:cNvPr id="6" name="表格 5"/>
          <p:cNvGraphicFramePr>
            <a:graphicFrameLocks noGrp="1"/>
          </p:cNvGraphicFramePr>
          <p:nvPr/>
        </p:nvGraphicFramePr>
        <p:xfrm>
          <a:off x="323534" y="1419622"/>
          <a:ext cx="8280913" cy="3148219"/>
        </p:xfrm>
        <a:graphic>
          <a:graphicData uri="http://schemas.openxmlformats.org/drawingml/2006/table">
            <a:tbl>
              <a:tblPr>
                <a:tableStyleId>{5940675A-B579-460E-94D1-54222C63F5DA}</a:tableStyleId>
              </a:tblPr>
              <a:tblGrid>
                <a:gridCol w="797245"/>
                <a:gridCol w="597939"/>
                <a:gridCol w="465063"/>
                <a:gridCol w="632708"/>
                <a:gridCol w="496730"/>
                <a:gridCol w="465063"/>
                <a:gridCol w="730813"/>
                <a:gridCol w="730813"/>
                <a:gridCol w="515444"/>
                <a:gridCol w="498592"/>
                <a:gridCol w="498592"/>
                <a:gridCol w="641047"/>
                <a:gridCol w="664817"/>
                <a:gridCol w="546047"/>
              </a:tblGrid>
              <a:tr h="617461">
                <a:tc rowSpan="2">
                  <a:txBody>
                    <a:bodyPr/>
                    <a:lstStyle/>
                    <a:p>
                      <a:pPr algn="ctr" rtl="0" fontAlgn="ctr"/>
                      <a:r>
                        <a:rPr lang="zh-CN" altLang="en-US" sz="1600" b="1" u="none" strike="noStrike" dirty="0" smtClean="0"/>
                        <a:t>       项目</a:t>
                      </a:r>
                      <a:endParaRPr lang="en-US" altLang="zh-CN" sz="1600" b="1" u="none" strike="noStrike" dirty="0" smtClean="0"/>
                    </a:p>
                    <a:p>
                      <a:pPr algn="ctr" rtl="0" fontAlgn="ctr"/>
                      <a:endParaRPr lang="en-US" altLang="zh-CN" sz="1600" b="1" u="none" strike="noStrike" dirty="0" smtClean="0"/>
                    </a:p>
                    <a:p>
                      <a:pPr algn="ctr" rtl="0" fontAlgn="ctr"/>
                      <a:endParaRPr lang="en-US" altLang="zh-CN" sz="1600" b="1" u="none" strike="noStrike" dirty="0" smtClean="0"/>
                    </a:p>
                    <a:p>
                      <a:pPr algn="ctr" rtl="0" fontAlgn="ctr"/>
                      <a:endParaRPr lang="en-US" altLang="zh-CN" sz="1600" b="1" u="none" strike="noStrike" dirty="0" smtClean="0"/>
                    </a:p>
                    <a:p>
                      <a:pPr algn="ctr" rtl="0" fontAlgn="ctr"/>
                      <a:endParaRPr lang="en-US" altLang="zh-CN" sz="1600" b="1" u="none" strike="noStrike" dirty="0" smtClean="0"/>
                    </a:p>
                    <a:p>
                      <a:pPr algn="ctr" rtl="0" fontAlgn="ctr"/>
                      <a:endParaRPr lang="en-US" altLang="zh-CN" sz="1600" b="1" u="none" strike="noStrike" dirty="0" smtClean="0"/>
                    </a:p>
                    <a:p>
                      <a:pPr algn="ctr" rtl="0" fontAlgn="ctr"/>
                      <a:r>
                        <a:rPr lang="zh-CN" altLang="en-US" sz="1600" b="1" u="none" strike="noStrike" dirty="0" smtClean="0"/>
                        <a:t>摘要 </a:t>
                      </a:r>
                      <a:endParaRPr lang="zh-CN" altLang="en-US" sz="1600" b="1" i="0" u="none" strike="noStrike" dirty="0">
                        <a:solidFill>
                          <a:schemeClr val="bg1"/>
                        </a:solidFill>
                        <a:latin typeface="Arial" panose="020B0604020202020204"/>
                      </a:endParaRPr>
                    </a:p>
                  </a:txBody>
                  <a:tcPr marL="0" marR="0" marT="0" marB="0" anchor="ctr"/>
                </a:tc>
                <a:tc gridSpan="7">
                  <a:txBody>
                    <a:bodyPr/>
                    <a:lstStyle/>
                    <a:p>
                      <a:pPr algn="ctr" rtl="0" fontAlgn="ctr"/>
                      <a:r>
                        <a:rPr lang="zh-CN" altLang="en-US" sz="1600" b="1" u="none" strike="noStrike" dirty="0" smtClean="0"/>
                        <a:t>借       方</a:t>
                      </a:r>
                      <a:endParaRPr lang="zh-CN" altLang="en-US" sz="1600" b="1" i="0" u="none" strike="noStrike" dirty="0">
                        <a:solidFill>
                          <a:schemeClr val="bg1"/>
                        </a:solidFill>
                        <a:latin typeface="Arial" panose="020B0604020202020204"/>
                      </a:endParaRPr>
                    </a:p>
                  </a:txBody>
                  <a:tcPr marL="0" marR="0" marT="0" marB="0" anchor="ctr"/>
                </a:tc>
                <a:tc hMerge="1">
                  <a:tcPr/>
                </a:tc>
                <a:tc hMerge="1">
                  <a:tcPr/>
                </a:tc>
                <a:tc hMerge="1">
                  <a:tcPr/>
                </a:tc>
                <a:tc hMerge="1">
                  <a:tcPr/>
                </a:tc>
                <a:tc hMerge="1">
                  <a:tcPr/>
                </a:tc>
                <a:tc hMerge="1">
                  <a:tcPr marL="0" marR="0" marT="0" marB="0" anchor="ctr"/>
                </a:tc>
                <a:tc gridSpan="5">
                  <a:txBody>
                    <a:bodyPr/>
                    <a:lstStyle/>
                    <a:p>
                      <a:pPr algn="ctr" rtl="0" fontAlgn="ctr"/>
                      <a:r>
                        <a:rPr lang="zh-CN" altLang="en-US" sz="1600" b="1" u="none" strike="noStrike" dirty="0" smtClean="0"/>
                        <a:t>贷       方</a:t>
                      </a:r>
                      <a:endParaRPr lang="zh-CN" altLang="en-US" sz="1600" b="1" i="0" u="none" strike="noStrike" dirty="0">
                        <a:solidFill>
                          <a:schemeClr val="bg1"/>
                        </a:solidFill>
                        <a:latin typeface="Arial" panose="020B0604020202020204"/>
                      </a:endParaRPr>
                    </a:p>
                  </a:txBody>
                  <a:tcPr marL="0" marR="0" marT="0" marB="0" anchor="ctr"/>
                </a:tc>
                <a:tc hMerge="1">
                  <a:tcPr/>
                </a:tc>
                <a:tc hMerge="1">
                  <a:tcPr/>
                </a:tc>
                <a:tc hMerge="1">
                  <a:tcPr/>
                </a:tc>
                <a:tc hMerge="1">
                  <a:tcPr/>
                </a:tc>
                <a:tc rowSpan="2">
                  <a:txBody>
                    <a:bodyPr/>
                    <a:lstStyle/>
                    <a:p>
                      <a:pPr algn="ctr" rtl="0" fontAlgn="ctr"/>
                      <a:r>
                        <a:rPr lang="zh-CN" altLang="en-US" sz="1600" b="1" u="none" strike="noStrike"/>
                        <a:t>余额</a:t>
                      </a:r>
                      <a:endParaRPr lang="zh-CN" altLang="en-US" sz="1600" b="1" i="0" u="none" strike="noStrike">
                        <a:solidFill>
                          <a:schemeClr val="bg1"/>
                        </a:solidFill>
                        <a:latin typeface="Arial" panose="020B0604020202020204"/>
                      </a:endParaRPr>
                    </a:p>
                  </a:txBody>
                  <a:tcPr marL="0" marR="0" marT="0" marB="0" anchor="ctr"/>
                </a:tc>
              </a:tr>
              <a:tr h="1568177">
                <a:tc vMerge="1">
                  <a:tcPr/>
                </a:tc>
                <a:tc>
                  <a:txBody>
                    <a:bodyPr/>
                    <a:lstStyle/>
                    <a:p>
                      <a:pPr algn="ctr" rtl="0" fontAlgn="ctr"/>
                      <a:r>
                        <a:rPr lang="zh-CN" altLang="en-US" sz="1600" b="1" u="none" strike="noStrike"/>
                        <a:t>合计</a:t>
                      </a:r>
                      <a:endParaRPr lang="zh-CN" altLang="en-US" sz="1600" b="1" i="0" u="none" strike="noStrike">
                        <a:solidFill>
                          <a:schemeClr val="bg1"/>
                        </a:solidFill>
                        <a:latin typeface="Arial" panose="020B0604020202020204"/>
                      </a:endParaRPr>
                    </a:p>
                  </a:txBody>
                  <a:tcPr marL="0" marR="0" marT="0" marB="0" anchor="ctr"/>
                </a:tc>
                <a:tc>
                  <a:txBody>
                    <a:bodyPr/>
                    <a:lstStyle/>
                    <a:p>
                      <a:pPr algn="ctr" rtl="0" fontAlgn="ctr"/>
                      <a:r>
                        <a:rPr lang="zh-CN" altLang="en-US" sz="1600" b="1" u="none" strike="noStrike" dirty="0"/>
                        <a:t>进项税额</a:t>
                      </a:r>
                      <a:endParaRPr lang="zh-CN" altLang="en-US" sz="1600" b="1" i="0" u="none" strike="noStrike" dirty="0">
                        <a:solidFill>
                          <a:schemeClr val="bg1"/>
                        </a:solidFill>
                        <a:latin typeface="Arial" panose="020B0604020202020204"/>
                      </a:endParaRPr>
                    </a:p>
                  </a:txBody>
                  <a:tcPr marL="0" marR="0" marT="0" marB="0" anchor="ctr"/>
                </a:tc>
                <a:tc>
                  <a:txBody>
                    <a:bodyPr/>
                    <a:lstStyle/>
                    <a:p>
                      <a:pPr algn="ctr" rtl="0" fontAlgn="ctr"/>
                      <a:r>
                        <a:rPr lang="zh-CN" altLang="en-US" sz="1600" b="1" i="0" u="none" strike="noStrike" dirty="0" smtClean="0">
                          <a:solidFill>
                            <a:schemeClr val="tx1"/>
                          </a:solidFill>
                          <a:latin typeface="+mn-lt"/>
                        </a:rPr>
                        <a:t>销项税额抵减</a:t>
                      </a:r>
                      <a:endParaRPr lang="zh-CN" altLang="en-US" sz="1600" b="1" i="0" u="none" strike="noStrike" dirty="0">
                        <a:solidFill>
                          <a:schemeClr val="bg1"/>
                        </a:solidFill>
                        <a:latin typeface="Arial" panose="020B0604020202020204"/>
                      </a:endParaRPr>
                    </a:p>
                  </a:txBody>
                  <a:tcPr marL="0" marR="0" marT="0" marB="0" anchor="ctr"/>
                </a:tc>
                <a:tc>
                  <a:txBody>
                    <a:bodyPr/>
                    <a:lstStyle/>
                    <a:p>
                      <a:pPr algn="ctr" rtl="0" fontAlgn="ctr"/>
                      <a:r>
                        <a:rPr lang="zh-CN" altLang="en-US" sz="1600" b="1" i="0" u="none" strike="noStrike" smtClean="0">
                          <a:solidFill>
                            <a:schemeClr val="tx1"/>
                          </a:solidFill>
                          <a:latin typeface="+mn-lt"/>
                        </a:rPr>
                        <a:t>已交税金</a:t>
                      </a:r>
                      <a:endParaRPr lang="zh-CN" altLang="en-US" sz="1600" b="1" i="0" u="none" strike="noStrike" dirty="0">
                        <a:solidFill>
                          <a:schemeClr val="bg1"/>
                        </a:solidFill>
                        <a:latin typeface="Arial" panose="020B0604020202020204"/>
                      </a:endParaRPr>
                    </a:p>
                  </a:txBody>
                  <a:tcPr marL="0" marR="0" marT="0" marB="0" anchor="ctr"/>
                </a:tc>
                <a:tc>
                  <a:txBody>
                    <a:bodyPr/>
                    <a:lstStyle/>
                    <a:p>
                      <a:pPr algn="ctr" rtl="0" fontAlgn="ctr"/>
                      <a:r>
                        <a:rPr lang="zh-CN" altLang="en-US" sz="1600" b="1" i="0" u="none" strike="noStrike" dirty="0" smtClean="0">
                          <a:solidFill>
                            <a:schemeClr val="tx1"/>
                          </a:solidFill>
                          <a:latin typeface="+mn-lt"/>
                        </a:rPr>
                        <a:t>减免税款</a:t>
                      </a:r>
                      <a:endParaRPr lang="zh-CN" altLang="en-US" sz="1600" b="1" i="0" u="none" strike="noStrike" dirty="0">
                        <a:solidFill>
                          <a:schemeClr val="bg1"/>
                        </a:solidFill>
                        <a:latin typeface="Arial" panose="020B0604020202020204"/>
                      </a:endParaRPr>
                    </a:p>
                  </a:txBody>
                  <a:tcPr marL="0" marR="0" marT="0" marB="0" anchor="ctr"/>
                </a:tc>
                <a:tc>
                  <a:txBody>
                    <a:bodyPr/>
                    <a:lstStyle/>
                    <a:p>
                      <a:pPr algn="ctr" rtl="0" fontAlgn="ctr"/>
                      <a:r>
                        <a:rPr kumimoji="0" lang="zh-CN" altLang="zh-CN" sz="1600" b="1" kern="1200" dirty="0" smtClean="0">
                          <a:solidFill>
                            <a:schemeClr val="tx1"/>
                          </a:solidFill>
                          <a:effectLst/>
                          <a:latin typeface="宋体" panose="02010600030101010101" pitchFamily="2" charset="-122"/>
                          <a:ea typeface="宋体" panose="02010600030101010101" pitchFamily="2" charset="-122"/>
                          <a:cs typeface="+mn-cs"/>
                        </a:rPr>
                        <a:t>出口抵减内销产品应纳税额</a:t>
                      </a:r>
                      <a:endParaRPr lang="zh-CN" altLang="en-US" sz="1600" b="1" i="0" u="none" strike="noStrike" dirty="0">
                        <a:solidFill>
                          <a:schemeClr val="bg1"/>
                        </a:solidFill>
                        <a:latin typeface="宋体" panose="02010600030101010101" pitchFamily="2" charset="-122"/>
                        <a:ea typeface="宋体" panose="02010600030101010101" pitchFamily="2" charset="-122"/>
                      </a:endParaRPr>
                    </a:p>
                  </a:txBody>
                  <a:tcPr marL="0" marR="0" marT="0" marB="0" anchor="ctr"/>
                </a:tc>
                <a:tc>
                  <a:txBody>
                    <a:bodyPr/>
                    <a:lstStyle/>
                    <a:p>
                      <a:pPr marL="0" marR="0" lvl="0" indent="0" algn="ctr" defTabSz="914400" rtl="0" eaLnBrk="1" fontAlgn="ctr" latinLnBrk="0" hangingPunct="1">
                        <a:lnSpc>
                          <a:spcPct val="100000"/>
                        </a:lnSpc>
                        <a:spcBef>
                          <a:spcPts val="0"/>
                        </a:spcBef>
                        <a:spcAft>
                          <a:spcPts val="0"/>
                        </a:spcAft>
                        <a:buClrTx/>
                        <a:buSzTx/>
                        <a:buFontTx/>
                        <a:buNone/>
                        <a:defRPr/>
                      </a:pPr>
                      <a:endParaRPr lang="en-US" altLang="zh-CN" sz="1600" b="1" i="0" u="none" strike="noStrike" dirty="0" smtClean="0">
                        <a:solidFill>
                          <a:schemeClr val="bg1"/>
                        </a:solidFill>
                        <a:latin typeface="Arial" panose="020B0604020202020204"/>
                      </a:endParaRPr>
                    </a:p>
                    <a:p>
                      <a:pPr marL="0" marR="0" lvl="0" indent="0" algn="ctr" defTabSz="914400" rtl="0" eaLnBrk="1" fontAlgn="ctr" latinLnBrk="0" hangingPunct="1">
                        <a:lnSpc>
                          <a:spcPct val="100000"/>
                        </a:lnSpc>
                        <a:spcBef>
                          <a:spcPts val="0"/>
                        </a:spcBef>
                        <a:spcAft>
                          <a:spcPts val="0"/>
                        </a:spcAft>
                        <a:buClrTx/>
                        <a:buSzTx/>
                        <a:buFontTx/>
                        <a:buNone/>
                        <a:defRPr/>
                      </a:pPr>
                      <a:endParaRPr lang="en-US" altLang="zh-CN" sz="1600" b="1" i="0" u="none" strike="noStrike" dirty="0" smtClean="0">
                        <a:solidFill>
                          <a:schemeClr val="bg1"/>
                        </a:solidFill>
                        <a:latin typeface="Arial" panose="020B0604020202020204"/>
                      </a:endParaRPr>
                    </a:p>
                    <a:p>
                      <a:pPr marL="0" marR="0" lvl="0" indent="0" algn="ctr" defTabSz="914400" rtl="0" eaLnBrk="1" fontAlgn="ctr" latinLnBrk="0" hangingPunct="1">
                        <a:lnSpc>
                          <a:spcPct val="100000"/>
                        </a:lnSpc>
                        <a:spcBef>
                          <a:spcPts val="0"/>
                        </a:spcBef>
                        <a:spcAft>
                          <a:spcPts val="0"/>
                        </a:spcAft>
                        <a:buClrTx/>
                        <a:buSzTx/>
                        <a:buFontTx/>
                        <a:buNone/>
                        <a:defRPr/>
                      </a:pPr>
                      <a:r>
                        <a:rPr lang="zh-CN" altLang="en-US" sz="1600" b="1" u="none" strike="noStrike" dirty="0" smtClean="0"/>
                        <a:t>转出未交增值税</a:t>
                      </a:r>
                      <a:endParaRPr lang="zh-CN" altLang="en-US" sz="1600" b="1" i="0" u="none" strike="noStrike" dirty="0" smtClean="0">
                        <a:solidFill>
                          <a:schemeClr val="bg1"/>
                        </a:solidFill>
                        <a:latin typeface="Arial" panose="020B0604020202020204"/>
                      </a:endParaRPr>
                    </a:p>
                    <a:p>
                      <a:pPr algn="ctr" rtl="0" fontAlgn="ctr"/>
                      <a:endParaRPr lang="zh-CN" altLang="en-US" sz="1600" b="1" i="0" u="none" strike="noStrike" dirty="0" smtClean="0">
                        <a:solidFill>
                          <a:schemeClr val="bg1"/>
                        </a:solidFill>
                        <a:latin typeface="Arial" panose="020B0604020202020204"/>
                      </a:endParaRPr>
                    </a:p>
                    <a:p>
                      <a:pPr algn="ctr" rtl="0" fontAlgn="ctr"/>
                      <a:endParaRPr lang="zh-CN" altLang="en-US" sz="1600" b="1" i="0" u="none" strike="noStrike" dirty="0">
                        <a:solidFill>
                          <a:schemeClr val="bg1"/>
                        </a:solidFill>
                        <a:latin typeface="Arial" panose="020B0604020202020204"/>
                      </a:endParaRPr>
                    </a:p>
                  </a:txBody>
                  <a:tcPr marL="0" marR="0" marT="0" marB="0" anchor="ctr"/>
                </a:tc>
                <a:tc>
                  <a:txBody>
                    <a:bodyPr/>
                    <a:lstStyle/>
                    <a:p>
                      <a:pPr algn="ctr" rtl="0" fontAlgn="ctr"/>
                      <a:r>
                        <a:rPr lang="zh-CN" altLang="en-US" sz="1600" b="1" u="none" strike="noStrike" dirty="0"/>
                        <a:t>合计</a:t>
                      </a:r>
                      <a:endParaRPr lang="zh-CN" altLang="en-US" sz="1600" b="1" i="0" u="none" strike="noStrike" dirty="0">
                        <a:solidFill>
                          <a:schemeClr val="bg1"/>
                        </a:solidFill>
                        <a:latin typeface="Arial" panose="020B0604020202020204"/>
                      </a:endParaRPr>
                    </a:p>
                  </a:txBody>
                  <a:tcPr marL="0" marR="0" marT="0" marB="0" anchor="ctr"/>
                </a:tc>
                <a:tc>
                  <a:txBody>
                    <a:bodyPr/>
                    <a:lstStyle/>
                    <a:p>
                      <a:pPr algn="ctr" rtl="0" fontAlgn="ctr"/>
                      <a:r>
                        <a:rPr lang="zh-CN" altLang="en-US" sz="1600" b="1" u="none" strike="noStrike" dirty="0"/>
                        <a:t>销项税额</a:t>
                      </a:r>
                      <a:endParaRPr lang="zh-CN" altLang="en-US" sz="1600" b="1" i="0" u="none" strike="noStrike" dirty="0">
                        <a:solidFill>
                          <a:schemeClr val="bg1"/>
                        </a:solidFill>
                        <a:latin typeface="Arial" panose="020B0604020202020204"/>
                      </a:endParaRPr>
                    </a:p>
                  </a:txBody>
                  <a:tcPr marL="0" marR="0" marT="0" marB="0" anchor="ctr"/>
                </a:tc>
                <a:tc>
                  <a:txBody>
                    <a:bodyPr/>
                    <a:lstStyle/>
                    <a:p>
                      <a:pPr algn="ctr" rtl="0" fontAlgn="ctr"/>
                      <a:r>
                        <a:rPr lang="zh-CN" altLang="en-US" sz="1600" b="1" u="none" strike="noStrike"/>
                        <a:t>出口退税</a:t>
                      </a:r>
                      <a:endParaRPr lang="zh-CN" altLang="en-US" sz="1600" b="1" i="0" u="none" strike="noStrike">
                        <a:solidFill>
                          <a:schemeClr val="bg1"/>
                        </a:solidFill>
                        <a:latin typeface="Arial" panose="020B0604020202020204"/>
                      </a:endParaRPr>
                    </a:p>
                  </a:txBody>
                  <a:tcPr marL="0" marR="0" marT="0" marB="0" anchor="ctr"/>
                </a:tc>
                <a:tc>
                  <a:txBody>
                    <a:bodyPr/>
                    <a:lstStyle/>
                    <a:p>
                      <a:pPr algn="ctr" rtl="0" fontAlgn="ctr"/>
                      <a:r>
                        <a:rPr lang="zh-CN" altLang="en-US" sz="1600" b="1" u="none" strike="noStrike" dirty="0"/>
                        <a:t>进项税额转出</a:t>
                      </a:r>
                      <a:endParaRPr lang="zh-CN" altLang="en-US" sz="1600" b="1" i="0" u="none" strike="noStrike" dirty="0">
                        <a:solidFill>
                          <a:schemeClr val="bg1"/>
                        </a:solidFill>
                        <a:latin typeface="Arial" panose="020B0604020202020204"/>
                      </a:endParaRPr>
                    </a:p>
                  </a:txBody>
                  <a:tcPr marL="0" marR="0" marT="0" marB="0" anchor="ctr"/>
                </a:tc>
                <a:tc>
                  <a:txBody>
                    <a:bodyPr/>
                    <a:lstStyle/>
                    <a:p>
                      <a:pPr algn="ctr" rtl="0" fontAlgn="ctr"/>
                      <a:r>
                        <a:rPr lang="zh-CN" altLang="en-US" sz="1600" b="1" u="none" strike="noStrike"/>
                        <a:t>转出多交增值税</a:t>
                      </a:r>
                      <a:endParaRPr lang="zh-CN" altLang="en-US" sz="1600" b="1" i="0" u="none" strike="noStrike">
                        <a:solidFill>
                          <a:schemeClr val="bg1"/>
                        </a:solidFill>
                        <a:latin typeface="Arial" panose="020B0604020202020204"/>
                      </a:endParaRPr>
                    </a:p>
                  </a:txBody>
                  <a:tcPr marL="0" marR="0" marT="0" marB="0" anchor="ctr"/>
                </a:tc>
                <a:tc vMerge="1">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1939">
                <a:tc>
                  <a:txBody>
                    <a:bodyPr/>
                    <a:lstStyle/>
                    <a:p>
                      <a:pPr algn="ctr" rtl="0" fontAlgn="ctr"/>
                      <a:r>
                        <a:rPr lang="en-US" altLang="zh-CN" sz="1600" b="1" u="none" strike="noStrike" dirty="0">
                          <a:solidFill>
                            <a:schemeClr val="tx1"/>
                          </a:solidFill>
                          <a:latin typeface="宋体" panose="02010600030101010101" pitchFamily="2" charset="-122"/>
                          <a:ea typeface="宋体" panose="02010600030101010101" pitchFamily="2" charset="-122"/>
                        </a:rPr>
                        <a:t>1</a:t>
                      </a:r>
                      <a:endParaRPr lang="en-US" altLang="zh-CN" sz="1600" b="1" i="0" u="none" strike="noStrike" dirty="0">
                        <a:solidFill>
                          <a:schemeClr val="tx1"/>
                        </a:solidFill>
                        <a:latin typeface="宋体" panose="02010600030101010101" pitchFamily="2" charset="-122"/>
                        <a:ea typeface="宋体" panose="02010600030101010101" pitchFamily="2" charset="-122"/>
                      </a:endParaRPr>
                    </a:p>
                  </a:txBody>
                  <a:tcPr marL="0" marR="0" marT="0" marB="0" anchor="ctr"/>
                </a:tc>
                <a:tc>
                  <a:txBody>
                    <a:bodyPr/>
                    <a:lstStyle/>
                    <a:p>
                      <a:pPr algn="ctr" rtl="0" fontAlgn="ctr"/>
                      <a:r>
                        <a:rPr lang="en-US" altLang="zh-CN" sz="1600" b="1" u="none" strike="noStrike" dirty="0">
                          <a:solidFill>
                            <a:schemeClr val="tx1"/>
                          </a:solidFill>
                          <a:latin typeface="宋体" panose="02010600030101010101" pitchFamily="2" charset="-122"/>
                          <a:ea typeface="宋体" panose="02010600030101010101" pitchFamily="2" charset="-122"/>
                        </a:rPr>
                        <a:t>2</a:t>
                      </a:r>
                      <a:endParaRPr lang="en-US" altLang="zh-CN" sz="1600" b="1" i="0" u="none" strike="noStrike" dirty="0">
                        <a:solidFill>
                          <a:schemeClr val="tx1"/>
                        </a:solidFill>
                        <a:latin typeface="宋体" panose="02010600030101010101" pitchFamily="2" charset="-122"/>
                        <a:ea typeface="宋体" panose="02010600030101010101" pitchFamily="2" charset="-122"/>
                      </a:endParaRPr>
                    </a:p>
                  </a:txBody>
                  <a:tcPr marL="0" marR="0" marT="0" marB="0" anchor="ctr"/>
                </a:tc>
                <a:tc>
                  <a:txBody>
                    <a:bodyPr/>
                    <a:lstStyle/>
                    <a:p>
                      <a:pPr algn="ctr" rtl="0" fontAlgn="ctr"/>
                      <a:r>
                        <a:rPr lang="en-US" altLang="zh-CN" sz="1600" b="1" u="none" strike="noStrike" dirty="0">
                          <a:solidFill>
                            <a:schemeClr val="tx1"/>
                          </a:solidFill>
                          <a:latin typeface="宋体" panose="02010600030101010101" pitchFamily="2" charset="-122"/>
                          <a:ea typeface="宋体" panose="02010600030101010101" pitchFamily="2" charset="-122"/>
                        </a:rPr>
                        <a:t>3</a:t>
                      </a:r>
                      <a:endParaRPr lang="en-US" altLang="zh-CN" sz="1600" b="1" i="0" u="none" strike="noStrike" dirty="0">
                        <a:solidFill>
                          <a:schemeClr val="tx1"/>
                        </a:solidFill>
                        <a:latin typeface="宋体" panose="02010600030101010101" pitchFamily="2" charset="-122"/>
                        <a:ea typeface="宋体" panose="02010600030101010101" pitchFamily="2" charset="-122"/>
                      </a:endParaRPr>
                    </a:p>
                  </a:txBody>
                  <a:tcPr marL="0" marR="0" marT="0" marB="0" anchor="ctr"/>
                </a:tc>
                <a:tc>
                  <a:txBody>
                    <a:bodyPr/>
                    <a:lstStyle/>
                    <a:p>
                      <a:pPr algn="ctr" rtl="0" fontAlgn="ctr"/>
                      <a:r>
                        <a:rPr lang="en-US" altLang="zh-CN" sz="1600" b="1" u="none" strike="noStrike" dirty="0">
                          <a:solidFill>
                            <a:schemeClr val="tx1"/>
                          </a:solidFill>
                          <a:latin typeface="宋体" panose="02010600030101010101" pitchFamily="2" charset="-122"/>
                          <a:ea typeface="宋体" panose="02010600030101010101" pitchFamily="2" charset="-122"/>
                        </a:rPr>
                        <a:t>4</a:t>
                      </a:r>
                      <a:endParaRPr lang="en-US" altLang="zh-CN" sz="1600" b="1" i="0" u="none" strike="noStrike" dirty="0">
                        <a:solidFill>
                          <a:schemeClr val="tx1"/>
                        </a:solidFill>
                        <a:latin typeface="宋体" panose="02010600030101010101" pitchFamily="2" charset="-122"/>
                        <a:ea typeface="宋体" panose="02010600030101010101" pitchFamily="2" charset="-122"/>
                      </a:endParaRPr>
                    </a:p>
                  </a:txBody>
                  <a:tcPr marL="0" marR="0" marT="0" marB="0" anchor="ctr"/>
                </a:tc>
                <a:tc>
                  <a:txBody>
                    <a:bodyPr/>
                    <a:lstStyle/>
                    <a:p>
                      <a:pPr algn="ctr" rtl="0" fontAlgn="ctr"/>
                      <a:r>
                        <a:rPr lang="en-US" altLang="zh-CN" sz="1600" b="1" u="none" strike="noStrike" dirty="0">
                          <a:solidFill>
                            <a:schemeClr val="tx1"/>
                          </a:solidFill>
                          <a:latin typeface="宋体" panose="02010600030101010101" pitchFamily="2" charset="-122"/>
                          <a:ea typeface="宋体" panose="02010600030101010101" pitchFamily="2" charset="-122"/>
                        </a:rPr>
                        <a:t>5</a:t>
                      </a:r>
                      <a:endParaRPr lang="en-US" altLang="zh-CN" sz="1600" b="1" i="0" u="none" strike="noStrike" dirty="0">
                        <a:solidFill>
                          <a:schemeClr val="tx1"/>
                        </a:solidFill>
                        <a:latin typeface="宋体" panose="02010600030101010101" pitchFamily="2" charset="-122"/>
                        <a:ea typeface="宋体" panose="02010600030101010101" pitchFamily="2" charset="-122"/>
                      </a:endParaRPr>
                    </a:p>
                  </a:txBody>
                  <a:tcPr marL="0" marR="0" marT="0" marB="0" anchor="ctr"/>
                </a:tc>
                <a:tc>
                  <a:txBody>
                    <a:bodyPr/>
                    <a:lstStyle/>
                    <a:p>
                      <a:pPr algn="ctr" rtl="0" fontAlgn="ctr"/>
                      <a:r>
                        <a:rPr lang="en-US" altLang="zh-CN" sz="1600" b="1" u="none" strike="noStrike" dirty="0">
                          <a:solidFill>
                            <a:schemeClr val="tx1"/>
                          </a:solidFill>
                          <a:latin typeface="宋体" panose="02010600030101010101" pitchFamily="2" charset="-122"/>
                          <a:ea typeface="宋体" panose="02010600030101010101" pitchFamily="2" charset="-122"/>
                        </a:rPr>
                        <a:t>6</a:t>
                      </a:r>
                      <a:endParaRPr lang="en-US" altLang="zh-CN" sz="1600" b="1" i="0" u="none" strike="noStrike" dirty="0">
                        <a:solidFill>
                          <a:schemeClr val="tx1"/>
                        </a:solidFill>
                        <a:latin typeface="宋体" panose="02010600030101010101" pitchFamily="2" charset="-122"/>
                        <a:ea typeface="宋体" panose="02010600030101010101" pitchFamily="2" charset="-122"/>
                      </a:endParaRPr>
                    </a:p>
                  </a:txBody>
                  <a:tcPr marL="0" marR="0" marT="0" marB="0" anchor="ctr"/>
                </a:tc>
                <a:tc>
                  <a:txBody>
                    <a:bodyPr/>
                    <a:lstStyle/>
                    <a:p>
                      <a:pPr algn="ctr" rtl="0" fontAlgn="ctr"/>
                      <a:r>
                        <a:rPr lang="en-US" altLang="zh-CN" sz="1600" b="1" u="none" strike="noStrike" dirty="0">
                          <a:solidFill>
                            <a:schemeClr val="tx1"/>
                          </a:solidFill>
                          <a:latin typeface="宋体" panose="02010600030101010101" pitchFamily="2" charset="-122"/>
                          <a:ea typeface="宋体" panose="02010600030101010101" pitchFamily="2" charset="-122"/>
                        </a:rPr>
                        <a:t>7</a:t>
                      </a:r>
                      <a:endParaRPr lang="en-US" altLang="zh-CN" sz="1600" b="1" i="0" u="none" strike="noStrike" dirty="0">
                        <a:solidFill>
                          <a:schemeClr val="tx1"/>
                        </a:solidFill>
                        <a:latin typeface="宋体" panose="02010600030101010101" pitchFamily="2" charset="-122"/>
                        <a:ea typeface="宋体" panose="02010600030101010101" pitchFamily="2" charset="-122"/>
                      </a:endParaRPr>
                    </a:p>
                  </a:txBody>
                  <a:tcPr marL="0" marR="0" marT="0" marB="0" anchor="ctr"/>
                </a:tc>
                <a:tc>
                  <a:txBody>
                    <a:bodyPr/>
                    <a:lstStyle/>
                    <a:p>
                      <a:pPr algn="ctr" rtl="0" fontAlgn="ctr"/>
                      <a:r>
                        <a:rPr lang="en-US" altLang="zh-CN" sz="1600" b="1" i="0" u="none" strike="noStrike" dirty="0" smtClean="0">
                          <a:solidFill>
                            <a:schemeClr val="tx1"/>
                          </a:solidFill>
                          <a:latin typeface="宋体" panose="02010600030101010101" pitchFamily="2" charset="-122"/>
                          <a:ea typeface="宋体" panose="02010600030101010101" pitchFamily="2" charset="-122"/>
                        </a:rPr>
                        <a:t>8</a:t>
                      </a:r>
                      <a:endParaRPr lang="en-US" altLang="zh-CN" sz="1600" b="1" i="0" u="none" strike="noStrike" dirty="0">
                        <a:solidFill>
                          <a:schemeClr val="tx1"/>
                        </a:solidFill>
                        <a:latin typeface="宋体" panose="02010600030101010101" pitchFamily="2" charset="-122"/>
                        <a:ea typeface="宋体" panose="02010600030101010101" pitchFamily="2" charset="-122"/>
                      </a:endParaRPr>
                    </a:p>
                  </a:txBody>
                  <a:tcPr marL="0" marR="0" marT="0" marB="0" anchor="ctr"/>
                </a:tc>
                <a:tc>
                  <a:txBody>
                    <a:bodyPr/>
                    <a:lstStyle/>
                    <a:p>
                      <a:pPr algn="ctr" rtl="0" fontAlgn="ctr"/>
                      <a:r>
                        <a:rPr lang="en-US" altLang="zh-CN" sz="1600" b="1" i="0" u="none" strike="noStrike" dirty="0">
                          <a:solidFill>
                            <a:schemeClr val="tx1"/>
                          </a:solidFill>
                          <a:latin typeface="宋体" panose="02010600030101010101" pitchFamily="2" charset="-122"/>
                          <a:ea typeface="宋体" panose="02010600030101010101" pitchFamily="2" charset="-122"/>
                        </a:rPr>
                        <a:t>9</a:t>
                      </a:r>
                      <a:endParaRPr lang="en-US" altLang="zh-CN" sz="1600" b="1" i="0" u="none" strike="noStrike" dirty="0">
                        <a:solidFill>
                          <a:schemeClr val="tx1"/>
                        </a:solidFill>
                        <a:latin typeface="宋体" panose="02010600030101010101" pitchFamily="2" charset="-122"/>
                        <a:ea typeface="宋体" panose="02010600030101010101" pitchFamily="2" charset="-122"/>
                      </a:endParaRPr>
                    </a:p>
                  </a:txBody>
                  <a:tcPr marL="0" marR="0" marT="0" marB="0" anchor="ctr"/>
                </a:tc>
                <a:tc>
                  <a:txBody>
                    <a:bodyPr/>
                    <a:lstStyle/>
                    <a:p>
                      <a:pPr algn="ctr" rtl="0" fontAlgn="ctr"/>
                      <a:r>
                        <a:rPr lang="en-US" altLang="zh-CN" sz="1600" b="1" i="0" u="none" strike="noStrike" dirty="0" smtClean="0">
                          <a:solidFill>
                            <a:schemeClr val="tx1"/>
                          </a:solidFill>
                          <a:latin typeface="宋体" panose="02010600030101010101" pitchFamily="2" charset="-122"/>
                          <a:ea typeface="宋体" panose="02010600030101010101" pitchFamily="2" charset="-122"/>
                        </a:rPr>
                        <a:t>10</a:t>
                      </a:r>
                      <a:endParaRPr lang="en-US" altLang="zh-CN" sz="1600" b="1" i="0" u="none" strike="noStrike" dirty="0">
                        <a:solidFill>
                          <a:schemeClr val="tx1"/>
                        </a:solidFill>
                        <a:latin typeface="宋体" panose="02010600030101010101" pitchFamily="2" charset="-122"/>
                        <a:ea typeface="宋体" panose="02010600030101010101" pitchFamily="2" charset="-122"/>
                      </a:endParaRPr>
                    </a:p>
                  </a:txBody>
                  <a:tcPr marL="0" marR="0" marT="0" marB="0" anchor="ctr"/>
                </a:tc>
                <a:tc>
                  <a:txBody>
                    <a:bodyPr/>
                    <a:lstStyle/>
                    <a:p>
                      <a:pPr algn="ctr" rtl="0" fontAlgn="ctr"/>
                      <a:r>
                        <a:rPr lang="en-US" altLang="zh-CN" sz="1600" b="1" u="none" strike="noStrike" dirty="0" smtClean="0">
                          <a:solidFill>
                            <a:schemeClr val="tx1"/>
                          </a:solidFill>
                          <a:latin typeface="宋体" panose="02010600030101010101" pitchFamily="2" charset="-122"/>
                          <a:ea typeface="宋体" panose="02010600030101010101" pitchFamily="2" charset="-122"/>
                        </a:rPr>
                        <a:t>11</a:t>
                      </a:r>
                      <a:endParaRPr lang="en-US" altLang="zh-CN" sz="1600" b="1" i="0" u="none" strike="noStrike" dirty="0">
                        <a:solidFill>
                          <a:schemeClr val="tx1"/>
                        </a:solidFill>
                        <a:latin typeface="宋体" panose="02010600030101010101" pitchFamily="2" charset="-122"/>
                        <a:ea typeface="宋体" panose="02010600030101010101" pitchFamily="2" charset="-122"/>
                      </a:endParaRPr>
                    </a:p>
                  </a:txBody>
                  <a:tcPr marL="0" marR="0" marT="0" marB="0" anchor="ctr"/>
                </a:tc>
                <a:tc>
                  <a:txBody>
                    <a:bodyPr/>
                    <a:lstStyle/>
                    <a:p>
                      <a:pPr algn="ctr" rtl="0" fontAlgn="ctr"/>
                      <a:r>
                        <a:rPr lang="en-US" altLang="zh-CN" sz="1600" b="1" u="none" strike="noStrike" dirty="0" smtClean="0">
                          <a:solidFill>
                            <a:schemeClr val="tx1"/>
                          </a:solidFill>
                          <a:latin typeface="宋体" panose="02010600030101010101" pitchFamily="2" charset="-122"/>
                          <a:ea typeface="宋体" panose="02010600030101010101" pitchFamily="2" charset="-122"/>
                        </a:rPr>
                        <a:t>12</a:t>
                      </a:r>
                      <a:endParaRPr lang="en-US" altLang="zh-CN" sz="1600" b="1" i="0" u="none" strike="noStrike" dirty="0">
                        <a:solidFill>
                          <a:schemeClr val="tx1"/>
                        </a:solidFill>
                        <a:latin typeface="宋体" panose="02010600030101010101" pitchFamily="2" charset="-122"/>
                        <a:ea typeface="宋体" panose="02010600030101010101" pitchFamily="2" charset="-122"/>
                      </a:endParaRPr>
                    </a:p>
                  </a:txBody>
                  <a:tcPr marL="0" marR="0" marT="0" marB="0" anchor="ctr"/>
                </a:tc>
                <a:tc>
                  <a:txBody>
                    <a:bodyPr/>
                    <a:lstStyle/>
                    <a:p>
                      <a:pPr algn="ctr" rtl="0" fontAlgn="ctr"/>
                      <a:r>
                        <a:rPr lang="en-US" altLang="zh-CN" sz="1600" b="1" u="none" strike="noStrike" dirty="0" smtClean="0">
                          <a:solidFill>
                            <a:schemeClr val="tx1"/>
                          </a:solidFill>
                          <a:latin typeface="宋体" panose="02010600030101010101" pitchFamily="2" charset="-122"/>
                          <a:ea typeface="宋体" panose="02010600030101010101" pitchFamily="2" charset="-122"/>
                        </a:rPr>
                        <a:t>13</a:t>
                      </a:r>
                      <a:endParaRPr lang="en-US" altLang="zh-CN" sz="1600" b="1" i="0" u="none" strike="noStrike" dirty="0">
                        <a:solidFill>
                          <a:schemeClr val="tx1"/>
                        </a:solidFill>
                        <a:latin typeface="宋体" panose="02010600030101010101" pitchFamily="2" charset="-122"/>
                        <a:ea typeface="宋体" panose="02010600030101010101" pitchFamily="2" charset="-122"/>
                      </a:endParaRPr>
                    </a:p>
                  </a:txBody>
                  <a:tcPr marL="0" marR="0" marT="0" marB="0" anchor="ctr"/>
                </a:tc>
                <a:tc>
                  <a:txBody>
                    <a:bodyPr/>
                    <a:lstStyle/>
                    <a:p>
                      <a:pPr algn="ctr" rtl="0" fontAlgn="ctr"/>
                      <a:r>
                        <a:rPr lang="en-US" altLang="zh-CN" sz="1600" b="1" u="none" strike="noStrike" dirty="0" smtClean="0">
                          <a:solidFill>
                            <a:schemeClr val="tx1"/>
                          </a:solidFill>
                          <a:latin typeface="宋体" panose="02010600030101010101" pitchFamily="2" charset="-122"/>
                          <a:ea typeface="宋体" panose="02010600030101010101" pitchFamily="2" charset="-122"/>
                        </a:rPr>
                        <a:t>14</a:t>
                      </a:r>
                      <a:endParaRPr lang="en-US" altLang="zh-CN" sz="1600" b="1" i="0" u="none" strike="noStrike" dirty="0">
                        <a:solidFill>
                          <a:schemeClr val="tx1"/>
                        </a:solidFill>
                        <a:latin typeface="宋体" panose="02010600030101010101" pitchFamily="2" charset="-122"/>
                        <a:ea typeface="宋体" panose="02010600030101010101" pitchFamily="2" charset="-122"/>
                      </a:endParaRPr>
                    </a:p>
                  </a:txBody>
                  <a:tcPr marL="0" marR="0" marT="0" marB="0" anchor="ctr"/>
                </a:tc>
              </a:tr>
              <a:tr h="411939">
                <a:tc>
                  <a:txBody>
                    <a:bodyPr/>
                    <a:lstStyle/>
                    <a:p>
                      <a:pPr algn="ctr" rtl="0" fontAlgn="ctr"/>
                      <a:r>
                        <a:rPr lang="zh-CN" altLang="en-US" sz="1600" b="1" u="none" strike="noStrike"/>
                        <a:t>　</a:t>
                      </a:r>
                      <a:endParaRPr lang="zh-CN" altLang="en-US" sz="1600" b="1" i="0" u="none" strike="noStrike">
                        <a:solidFill>
                          <a:schemeClr val="bg1"/>
                        </a:solidFill>
                        <a:latin typeface="Arial" panose="020B0604020202020204"/>
                      </a:endParaRPr>
                    </a:p>
                  </a:txBody>
                  <a:tcPr marL="0" marR="0" marT="0" marB="0" anchor="ctr"/>
                </a:tc>
                <a:tc>
                  <a:txBody>
                    <a:bodyPr/>
                    <a:lstStyle/>
                    <a:p>
                      <a:pPr algn="ctr" rtl="0" fontAlgn="ctr"/>
                      <a:r>
                        <a:rPr lang="zh-CN" altLang="en-US" sz="1600" b="1" u="none" strike="noStrike"/>
                        <a:t>　</a:t>
                      </a:r>
                      <a:endParaRPr lang="zh-CN" altLang="en-US" sz="1600" b="1" i="0" u="none" strike="noStrike">
                        <a:solidFill>
                          <a:schemeClr val="bg1"/>
                        </a:solidFill>
                        <a:latin typeface="Arial" panose="020B0604020202020204"/>
                      </a:endParaRPr>
                    </a:p>
                  </a:txBody>
                  <a:tcPr marL="0" marR="0" marT="0" marB="0" anchor="ctr"/>
                </a:tc>
                <a:tc>
                  <a:txBody>
                    <a:bodyPr/>
                    <a:lstStyle/>
                    <a:p>
                      <a:pPr algn="ctr" rtl="0" fontAlgn="ctr"/>
                      <a:r>
                        <a:rPr lang="zh-CN" altLang="en-US" sz="1600" b="1" u="none" strike="noStrike"/>
                        <a:t>　</a:t>
                      </a:r>
                      <a:endParaRPr lang="zh-CN" altLang="en-US" sz="1600" b="1" i="0" u="none" strike="noStrike">
                        <a:solidFill>
                          <a:schemeClr val="bg1"/>
                        </a:solidFill>
                        <a:latin typeface="Arial" panose="020B0604020202020204"/>
                      </a:endParaRPr>
                    </a:p>
                  </a:txBody>
                  <a:tcPr marL="0" marR="0" marT="0" marB="0" anchor="ctr"/>
                </a:tc>
                <a:tc>
                  <a:txBody>
                    <a:bodyPr/>
                    <a:lstStyle/>
                    <a:p>
                      <a:pPr algn="ctr" rtl="0" fontAlgn="ctr"/>
                      <a:r>
                        <a:rPr lang="zh-CN" altLang="en-US" sz="1600" b="1" u="none" strike="noStrike"/>
                        <a:t>　</a:t>
                      </a:r>
                      <a:endParaRPr lang="zh-CN" altLang="en-US" sz="1600" b="1" i="0" u="none" strike="noStrike">
                        <a:solidFill>
                          <a:schemeClr val="bg1"/>
                        </a:solidFill>
                        <a:latin typeface="Arial" panose="020B0604020202020204"/>
                      </a:endParaRPr>
                    </a:p>
                  </a:txBody>
                  <a:tcPr marL="0" marR="0" marT="0" marB="0" anchor="ctr"/>
                </a:tc>
                <a:tc>
                  <a:txBody>
                    <a:bodyPr/>
                    <a:lstStyle/>
                    <a:p>
                      <a:pPr algn="ctr" rtl="0" fontAlgn="ctr"/>
                      <a:r>
                        <a:rPr lang="zh-CN" altLang="en-US" sz="1600" b="1" u="none" strike="noStrike"/>
                        <a:t>　</a:t>
                      </a:r>
                      <a:endParaRPr lang="zh-CN" altLang="en-US" sz="1600" b="1" i="0" u="none" strike="noStrike">
                        <a:solidFill>
                          <a:schemeClr val="bg1"/>
                        </a:solidFill>
                        <a:latin typeface="Arial" panose="020B0604020202020204"/>
                      </a:endParaRPr>
                    </a:p>
                  </a:txBody>
                  <a:tcPr marL="0" marR="0" marT="0" marB="0" anchor="ctr"/>
                </a:tc>
                <a:tc>
                  <a:txBody>
                    <a:bodyPr/>
                    <a:lstStyle/>
                    <a:p>
                      <a:pPr algn="ctr" rtl="0" fontAlgn="ctr"/>
                      <a:r>
                        <a:rPr lang="zh-CN" altLang="en-US" sz="1600" b="1" u="none" strike="noStrike"/>
                        <a:t>　</a:t>
                      </a:r>
                      <a:endParaRPr lang="zh-CN" altLang="en-US" sz="1600" b="1" i="0" u="none" strike="noStrike">
                        <a:solidFill>
                          <a:schemeClr val="bg1"/>
                        </a:solidFill>
                        <a:latin typeface="Arial" panose="020B0604020202020204"/>
                      </a:endParaRPr>
                    </a:p>
                  </a:txBody>
                  <a:tcPr marL="0" marR="0" marT="0" marB="0" anchor="ctr"/>
                </a:tc>
                <a:tc>
                  <a:txBody>
                    <a:bodyPr/>
                    <a:lstStyle/>
                    <a:p>
                      <a:pPr algn="ctr" rtl="0" fontAlgn="ctr"/>
                      <a:r>
                        <a:rPr lang="zh-CN" altLang="en-US" sz="1600" b="1" u="none" strike="noStrike" dirty="0"/>
                        <a:t>　</a:t>
                      </a:r>
                      <a:endParaRPr lang="zh-CN" altLang="en-US" sz="1600" b="1" i="0" u="none" strike="noStrike" dirty="0">
                        <a:solidFill>
                          <a:schemeClr val="bg1"/>
                        </a:solidFill>
                        <a:latin typeface="Arial" panose="020B0604020202020204"/>
                      </a:endParaRPr>
                    </a:p>
                  </a:txBody>
                  <a:tcPr marL="0" marR="0" marT="0" marB="0" anchor="ctr"/>
                </a:tc>
                <a:tc>
                  <a:txBody>
                    <a:bodyPr/>
                    <a:lstStyle/>
                    <a:p>
                      <a:pPr algn="ctr" rtl="0" fontAlgn="ctr"/>
                      <a:endParaRPr lang="zh-CN" altLang="en-US" sz="1600" b="1" i="0" u="none" strike="noStrike" dirty="0">
                        <a:solidFill>
                          <a:schemeClr val="bg1"/>
                        </a:solidFill>
                        <a:latin typeface="Arial" panose="020B0604020202020204"/>
                      </a:endParaRPr>
                    </a:p>
                  </a:txBody>
                  <a:tcPr marL="0" marR="0" marT="0" marB="0" anchor="ctr"/>
                </a:tc>
                <a:tc>
                  <a:txBody>
                    <a:bodyPr/>
                    <a:lstStyle/>
                    <a:p>
                      <a:pPr algn="ctr" rtl="0" fontAlgn="ctr"/>
                      <a:r>
                        <a:rPr lang="zh-CN" altLang="en-US" sz="1600" b="1" u="none" strike="noStrike"/>
                        <a:t>　</a:t>
                      </a:r>
                      <a:endParaRPr lang="zh-CN" altLang="en-US" sz="1600" b="1" i="0" u="none" strike="noStrike">
                        <a:solidFill>
                          <a:schemeClr val="bg1"/>
                        </a:solidFill>
                        <a:latin typeface="Arial" panose="020B0604020202020204"/>
                      </a:endParaRPr>
                    </a:p>
                  </a:txBody>
                  <a:tcPr marL="0" marR="0" marT="0" marB="0" anchor="ctr"/>
                </a:tc>
                <a:tc>
                  <a:txBody>
                    <a:bodyPr/>
                    <a:lstStyle/>
                    <a:p>
                      <a:pPr algn="ctr" rtl="0" fontAlgn="ctr"/>
                      <a:r>
                        <a:rPr lang="zh-CN" altLang="en-US" sz="1600" b="1" u="none" strike="noStrike"/>
                        <a:t>　</a:t>
                      </a:r>
                      <a:endParaRPr lang="zh-CN" altLang="en-US" sz="1600" b="1" i="0" u="none" strike="noStrike">
                        <a:solidFill>
                          <a:schemeClr val="bg1"/>
                        </a:solidFill>
                        <a:latin typeface="Arial" panose="020B0604020202020204"/>
                      </a:endParaRPr>
                    </a:p>
                  </a:txBody>
                  <a:tcPr marL="0" marR="0" marT="0" marB="0" anchor="ctr"/>
                </a:tc>
                <a:tc>
                  <a:txBody>
                    <a:bodyPr/>
                    <a:lstStyle/>
                    <a:p>
                      <a:pPr algn="ctr" rtl="0" fontAlgn="ctr"/>
                      <a:r>
                        <a:rPr lang="zh-CN" altLang="en-US" sz="1600" b="1" u="none" strike="noStrike"/>
                        <a:t>　</a:t>
                      </a:r>
                      <a:endParaRPr lang="zh-CN" altLang="en-US" sz="1600" b="1" i="0" u="none" strike="noStrike">
                        <a:solidFill>
                          <a:schemeClr val="bg1"/>
                        </a:solidFill>
                        <a:latin typeface="Arial" panose="020B0604020202020204"/>
                      </a:endParaRPr>
                    </a:p>
                  </a:txBody>
                  <a:tcPr marL="0" marR="0" marT="0" marB="0" anchor="ctr"/>
                </a:tc>
                <a:tc>
                  <a:txBody>
                    <a:bodyPr/>
                    <a:lstStyle/>
                    <a:p>
                      <a:pPr algn="ctr" rtl="0" fontAlgn="ctr"/>
                      <a:r>
                        <a:rPr lang="zh-CN" altLang="en-US" sz="1600" b="1" u="none" strike="noStrike" dirty="0"/>
                        <a:t>　</a:t>
                      </a:r>
                      <a:endParaRPr lang="zh-CN" altLang="en-US" sz="1600" b="1" i="0" u="none" strike="noStrike" dirty="0">
                        <a:solidFill>
                          <a:schemeClr val="bg1"/>
                        </a:solidFill>
                        <a:latin typeface="Arial" panose="020B0604020202020204"/>
                      </a:endParaRPr>
                    </a:p>
                  </a:txBody>
                  <a:tcPr marL="0" marR="0" marT="0" marB="0" anchor="ctr"/>
                </a:tc>
                <a:tc>
                  <a:txBody>
                    <a:bodyPr/>
                    <a:lstStyle/>
                    <a:p>
                      <a:pPr algn="ctr" rtl="0" fontAlgn="ctr"/>
                      <a:r>
                        <a:rPr lang="zh-CN" altLang="en-US" sz="1600" b="1" u="none" strike="noStrike" dirty="0"/>
                        <a:t>　</a:t>
                      </a:r>
                      <a:endParaRPr lang="zh-CN" altLang="en-US" sz="1600" b="1" i="0" u="none" strike="noStrike" dirty="0">
                        <a:solidFill>
                          <a:schemeClr val="bg1"/>
                        </a:solidFill>
                        <a:latin typeface="Arial" panose="020B0604020202020204"/>
                      </a:endParaRPr>
                    </a:p>
                  </a:txBody>
                  <a:tcPr marL="0" marR="0" marT="0" marB="0" anchor="ctr"/>
                </a:tc>
                <a:tc>
                  <a:txBody>
                    <a:bodyPr/>
                    <a:lstStyle/>
                    <a:p>
                      <a:pPr algn="ctr" rtl="0" fontAlgn="ctr"/>
                      <a:r>
                        <a:rPr lang="zh-CN" altLang="en-US" sz="1600" b="1" u="none" strike="noStrike" dirty="0"/>
                        <a:t>　</a:t>
                      </a:r>
                      <a:endParaRPr lang="zh-CN" altLang="en-US" sz="1600" b="1" i="0" u="none" strike="noStrike" dirty="0">
                        <a:solidFill>
                          <a:schemeClr val="bg1"/>
                        </a:solidFill>
                        <a:latin typeface="Arial" panose="020B0604020202020204"/>
                      </a:endParaRPr>
                    </a:p>
                  </a:txBody>
                  <a:tcPr marL="0" marR="0" marT="0" marB="0" anchor="ctr"/>
                </a:tc>
              </a:tr>
            </a:tbl>
          </a:graphicData>
        </a:graphic>
      </p:graphicFrame>
      <p:sp>
        <p:nvSpPr>
          <p:cNvPr id="7" name="TextBox 1"/>
          <p:cNvSpPr txBox="1">
            <a:spLocks noChangeArrowheads="1"/>
          </p:cNvSpPr>
          <p:nvPr/>
        </p:nvSpPr>
        <p:spPr bwMode="auto">
          <a:xfrm>
            <a:off x="0" y="195486"/>
            <a:ext cx="8028384" cy="494238"/>
          </a:xfrm>
          <a:prstGeom prst="rect">
            <a:avLst/>
          </a:prstGeom>
          <a:noFill/>
          <a:ln w="9525">
            <a:noFill/>
            <a:miter lim="800000"/>
          </a:ln>
        </p:spPr>
        <p:txBody>
          <a:bodyPr wrap="square">
            <a:spAutoFit/>
          </a:bodyPr>
          <a:lstStyle/>
          <a:p>
            <a:pPr>
              <a:lnSpc>
                <a:spcPct val="150000"/>
              </a:lnSpc>
            </a:pPr>
            <a:r>
              <a:rPr lang="en-US" altLang="zh-CN" sz="2000" b="1" dirty="0">
                <a:latin typeface="宋体" panose="02010600030101010101" pitchFamily="2" charset="-122"/>
              </a:rPr>
              <a:t>    </a:t>
            </a:r>
            <a:endParaRPr lang="zh-CN" altLang="en-US" sz="2000" b="1"/>
          </a:p>
        </p:txBody>
      </p:sp>
      <p:sp>
        <p:nvSpPr>
          <p:cNvPr id="8" name="矩形 7"/>
          <p:cNvSpPr/>
          <p:nvPr/>
        </p:nvSpPr>
        <p:spPr>
          <a:xfrm>
            <a:off x="642910" y="714362"/>
            <a:ext cx="6840760" cy="369332"/>
          </a:xfrm>
          <a:prstGeom prst="rect">
            <a:avLst/>
          </a:prstGeom>
        </p:spPr>
        <p:txBody>
          <a:bodyPr wrap="square">
            <a:spAutoFit/>
          </a:bodyPr>
          <a:lstStyle/>
          <a:p>
            <a:r>
              <a:rPr lang="zh-CN" altLang="en-US" sz="1400" b="1" dirty="0" smtClean="0"/>
              <a:t>表</a:t>
            </a:r>
            <a:r>
              <a:rPr lang="en-US" altLang="zh-CN" sz="1400" dirty="0"/>
              <a:t>1</a:t>
            </a:r>
            <a:r>
              <a:rPr lang="en-US" altLang="zh-CN" sz="1400" dirty="0" smtClean="0"/>
              <a:t>-1                             </a:t>
            </a:r>
            <a:r>
              <a:rPr lang="zh-CN" altLang="en-US" sz="1800" b="1" dirty="0" smtClean="0"/>
              <a:t>“应交税费</a:t>
            </a:r>
            <a:r>
              <a:rPr lang="en-US" altLang="zh-CN" sz="1800" b="1" dirty="0" smtClean="0"/>
              <a:t>——</a:t>
            </a:r>
            <a:r>
              <a:rPr lang="zh-CN" altLang="en-US" sz="1800" b="1" dirty="0" smtClean="0"/>
              <a:t>应交增值税”多栏式明细账</a:t>
            </a:r>
            <a:endParaRPr lang="zh-CN" altLang="en-US" sz="1800" b="1" dirty="0"/>
          </a:p>
        </p:txBody>
      </p:sp>
      <p:cxnSp>
        <p:nvCxnSpPr>
          <p:cNvPr id="3" name="直接连接符 2"/>
          <p:cNvCxnSpPr/>
          <p:nvPr/>
        </p:nvCxnSpPr>
        <p:spPr>
          <a:xfrm>
            <a:off x="323534" y="1419622"/>
            <a:ext cx="792082" cy="22322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83568" y="627534"/>
            <a:ext cx="7992888" cy="3970318"/>
          </a:xfrm>
          <a:prstGeom prst="rect">
            <a:avLst/>
          </a:prstGeom>
          <a:noFill/>
        </p:spPr>
        <p:txBody>
          <a:bodyPr wrap="square" rtlCol="0">
            <a:spAutoFit/>
          </a:bodyPr>
          <a:lstStyle/>
          <a:p>
            <a:pPr>
              <a:lnSpc>
                <a:spcPct val="140000"/>
              </a:lnSpc>
            </a:pPr>
            <a:r>
              <a:rPr lang="en-US" altLang="zh-CN" sz="2000" dirty="0" smtClean="0"/>
              <a:t>   </a:t>
            </a:r>
            <a:r>
              <a:rPr lang="zh-CN" altLang="en-US" sz="2000" b="1" dirty="0">
                <a:latin typeface="宋体" panose="02010600030101010101" pitchFamily="2" charset="-122"/>
              </a:rPr>
              <a:t>二、视同销售的账务</a:t>
            </a:r>
            <a:r>
              <a:rPr lang="zh-CN" altLang="en-US" sz="2000" b="1" dirty="0" smtClean="0">
                <a:latin typeface="宋体" panose="02010600030101010101" pitchFamily="2" charset="-122"/>
              </a:rPr>
              <a:t>处理</a:t>
            </a:r>
            <a:endParaRPr lang="en-US" altLang="zh-CN" sz="2000" b="1" dirty="0" smtClean="0">
              <a:latin typeface="宋体" panose="02010600030101010101" pitchFamily="2" charset="-122"/>
            </a:endParaRPr>
          </a:p>
          <a:p>
            <a:pPr>
              <a:lnSpc>
                <a:spcPct val="140000"/>
              </a:lnSpc>
            </a:pPr>
            <a:r>
              <a:rPr lang="en-US" altLang="zh-CN" sz="2000" b="1" dirty="0" smtClean="0">
                <a:latin typeface="宋体" panose="02010600030101010101" pitchFamily="2" charset="-122"/>
                <a:ea typeface="宋体" panose="02010600030101010101" pitchFamily="2" charset="-122"/>
              </a:rPr>
              <a:t>  1</a:t>
            </a:r>
            <a:r>
              <a:rPr lang="zh-CN" altLang="en-US" sz="2000" b="1" dirty="0">
                <a:latin typeface="宋体" panose="02010600030101010101" pitchFamily="2" charset="-122"/>
              </a:rPr>
              <a:t>、将自产、委托加工</a:t>
            </a:r>
            <a:r>
              <a:rPr lang="zh-CN" altLang="en-US" sz="2000" b="1" dirty="0" smtClean="0">
                <a:latin typeface="宋体" panose="02010600030101010101" pitchFamily="2" charset="-122"/>
              </a:rPr>
              <a:t>或购进</a:t>
            </a:r>
            <a:r>
              <a:rPr lang="zh-CN" altLang="en-US" sz="2000" b="1" dirty="0">
                <a:latin typeface="宋体" panose="02010600030101010101" pitchFamily="2" charset="-122"/>
              </a:rPr>
              <a:t>的货物作为</a:t>
            </a:r>
            <a:r>
              <a:rPr lang="zh-CN" altLang="en-US" sz="2000" b="1" dirty="0" smtClean="0">
                <a:latin typeface="宋体" panose="02010600030101010101" pitchFamily="2" charset="-122"/>
              </a:rPr>
              <a:t>投资应</a:t>
            </a:r>
            <a:r>
              <a:rPr lang="zh-CN" altLang="zh-CN" sz="2000" b="1" dirty="0" smtClean="0"/>
              <a:t>视</a:t>
            </a:r>
            <a:r>
              <a:rPr lang="zh-CN" altLang="zh-CN" sz="2000" b="1" dirty="0"/>
              <a:t>同</a:t>
            </a:r>
            <a:r>
              <a:rPr lang="zh-CN" altLang="zh-CN" sz="2000" b="1" dirty="0" smtClean="0"/>
              <a:t>销售</a:t>
            </a:r>
            <a:r>
              <a:rPr lang="zh-CN" altLang="en-US" sz="2000" b="1" dirty="0" smtClean="0"/>
              <a:t>、开具发票</a:t>
            </a:r>
            <a:endParaRPr lang="en-US" altLang="zh-CN" sz="2000" b="1" dirty="0"/>
          </a:p>
          <a:p>
            <a:pPr>
              <a:lnSpc>
                <a:spcPct val="14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借：长期股权投资</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贷：库存商品（或无形资产</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土地使用权）等   </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dirty="0" smtClean="0"/>
              <a:t>                             </a:t>
            </a:r>
            <a:r>
              <a:rPr lang="zh-CN" altLang="zh-CN" sz="2000" b="1" dirty="0" smtClean="0">
                <a:latin typeface="宋体" panose="02010600030101010101" pitchFamily="2" charset="-122"/>
                <a:ea typeface="宋体" panose="02010600030101010101" pitchFamily="2" charset="-122"/>
              </a:rPr>
              <a:t>应</a:t>
            </a:r>
            <a:r>
              <a:rPr lang="zh-CN" altLang="zh-CN" sz="2000" b="1" dirty="0">
                <a:latin typeface="宋体" panose="02010600030101010101" pitchFamily="2" charset="-122"/>
                <a:ea typeface="宋体" panose="02010600030101010101" pitchFamily="2" charset="-122"/>
              </a:rPr>
              <a:t>交税费——应交增值税（销项税额</a:t>
            </a:r>
            <a:r>
              <a:rPr lang="zh-CN" altLang="zh-CN" sz="2000" b="1" dirty="0" smtClean="0">
                <a:latin typeface="宋体" panose="02010600030101010101" pitchFamily="2" charset="-122"/>
                <a:ea typeface="宋体" panose="02010600030101010101" pitchFamily="2" charset="-122"/>
              </a:rPr>
              <a:t>）</a:t>
            </a:r>
            <a:endParaRPr lang="en-US" altLang="zh-CN" sz="2000" b="1" dirty="0">
              <a:latin typeface="宋体" panose="02010600030101010101" pitchFamily="2" charset="-122"/>
              <a:ea typeface="宋体" panose="02010600030101010101" pitchFamily="2" charset="-122"/>
            </a:endParaRPr>
          </a:p>
          <a:p>
            <a:pPr>
              <a:lnSpc>
                <a:spcPct val="140000"/>
              </a:lnSpc>
            </a:pPr>
            <a:r>
              <a:rPr lang="en-US" altLang="zh-CN" sz="2000" b="1" dirty="0" smtClean="0">
                <a:latin typeface="宋体" panose="02010600030101010101" pitchFamily="2" charset="-122"/>
                <a:ea typeface="宋体" panose="02010600030101010101" pitchFamily="2" charset="-122"/>
              </a:rPr>
              <a:t>   2</a:t>
            </a:r>
            <a:r>
              <a:rPr lang="zh-CN" altLang="en-US" sz="2000" b="1" dirty="0">
                <a:latin typeface="宋体" panose="02010600030101010101" pitchFamily="2" charset="-122"/>
              </a:rPr>
              <a:t>、将</a:t>
            </a:r>
            <a:r>
              <a:rPr lang="zh-CN" altLang="en-US" sz="2000" b="1" dirty="0" smtClean="0">
                <a:latin typeface="宋体" panose="02010600030101010101" pitchFamily="2" charset="-122"/>
              </a:rPr>
              <a:t>自建的商品房分</a:t>
            </a:r>
            <a:r>
              <a:rPr lang="zh-CN" altLang="en-US" sz="2000" b="1" dirty="0">
                <a:latin typeface="宋体" panose="02010600030101010101" pitchFamily="2" charset="-122"/>
              </a:rPr>
              <a:t>配给股东或者</a:t>
            </a:r>
            <a:r>
              <a:rPr lang="zh-CN" altLang="en-US" sz="2000" b="1" dirty="0" smtClean="0">
                <a:latin typeface="宋体" panose="02010600030101010101" pitchFamily="2" charset="-122"/>
              </a:rPr>
              <a:t>投资者，按公允价值计税</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借：利润分配</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贷：开发产品（或“主营业务收入”）</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smtClean="0">
                <a:latin typeface="宋体" panose="02010600030101010101" pitchFamily="2" charset="-122"/>
              </a:rPr>
              <a:t>             </a:t>
            </a:r>
            <a:r>
              <a:rPr lang="zh-CN" altLang="zh-CN" sz="2000" b="1" dirty="0" smtClean="0">
                <a:latin typeface="宋体" panose="02010600030101010101" pitchFamily="2" charset="-122"/>
              </a:rPr>
              <a:t>应</a:t>
            </a:r>
            <a:r>
              <a:rPr lang="zh-CN" altLang="zh-CN" sz="2000" b="1" dirty="0">
                <a:latin typeface="宋体" panose="02010600030101010101" pitchFamily="2" charset="-122"/>
              </a:rPr>
              <a:t>交税费——应交增值税（销项税额）</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11560" y="627534"/>
            <a:ext cx="8064896" cy="3785652"/>
          </a:xfrm>
          <a:prstGeom prst="rect">
            <a:avLst/>
          </a:prstGeom>
          <a:noFill/>
        </p:spPr>
        <p:txBody>
          <a:bodyPr wrap="square" rtlCol="0">
            <a:spAutoFit/>
          </a:bodyPr>
          <a:lstStyle/>
          <a:p>
            <a:pPr>
              <a:lnSpc>
                <a:spcPct val="150000"/>
              </a:lnSpc>
            </a:pPr>
            <a:r>
              <a:rPr lang="en-US" altLang="zh-CN" sz="2000" dirty="0" smtClean="0"/>
              <a:t>   </a:t>
            </a:r>
            <a:r>
              <a:rPr lang="zh-CN" altLang="en-US" sz="2000" b="1" dirty="0">
                <a:latin typeface="宋体" panose="02010600030101010101" pitchFamily="2" charset="-122"/>
              </a:rPr>
              <a:t>三、全</a:t>
            </a:r>
            <a:r>
              <a:rPr lang="zh-CN" altLang="en-US" sz="2000" b="1" dirty="0" smtClean="0">
                <a:latin typeface="宋体" panose="02010600030101010101" pitchFamily="2" charset="-122"/>
              </a:rPr>
              <a:t>面试行营改增前</a:t>
            </a:r>
            <a:r>
              <a:rPr lang="zh-CN" altLang="en-US" sz="2000" b="1" dirty="0">
                <a:latin typeface="宋体" panose="02010600030101010101" pitchFamily="2" charset="-122"/>
              </a:rPr>
              <a:t>已确认收入，此后产生增值税纳税义务的账务处理</a:t>
            </a:r>
            <a:r>
              <a:rPr lang="zh-CN" altLang="en-US" sz="2000" b="1" dirty="0" smtClean="0">
                <a:latin typeface="宋体" panose="02010600030101010101" pitchFamily="2" charset="-122"/>
              </a:rPr>
              <a:t>。</a:t>
            </a:r>
            <a:endParaRPr lang="en-US" altLang="zh-CN" sz="2000" b="1" dirty="0">
              <a:latin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1</a:t>
            </a:r>
            <a:r>
              <a:rPr lang="zh-CN" altLang="en-US" sz="2000" b="1" dirty="0" smtClean="0">
                <a:latin typeface="宋体" panose="02010600030101010101" pitchFamily="2" charset="-122"/>
              </a:rPr>
              <a:t>、营改增前</a:t>
            </a:r>
            <a:r>
              <a:rPr lang="zh-CN" altLang="en-US" sz="2000" b="1" dirty="0">
                <a:latin typeface="宋体" panose="02010600030101010101" pitchFamily="2" charset="-122"/>
              </a:rPr>
              <a:t>已确认收入</a:t>
            </a:r>
            <a:r>
              <a:rPr lang="zh-CN" altLang="en-US" sz="2000" b="1" dirty="0" smtClean="0">
                <a:latin typeface="宋体" panose="02010600030101010101" pitchFamily="2" charset="-122"/>
              </a:rPr>
              <a:t>，未</a:t>
            </a:r>
            <a:r>
              <a:rPr lang="zh-CN" altLang="en-US" sz="2000" b="1" dirty="0">
                <a:latin typeface="宋体" panose="02010600030101010101" pitchFamily="2" charset="-122"/>
              </a:rPr>
              <a:t>计提营业税的，在达到增值税纳税义务时点时，企业应在确认应交增值税销项税额的同时冲减当期收入</a:t>
            </a:r>
            <a:endParaRPr lang="en-US" altLang="zh-CN" sz="2000" b="1" dirty="0" smtClean="0">
              <a:latin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）营改增前已经确认收入，没计提营业税</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rPr>
              <a:t>   借</a:t>
            </a:r>
            <a:r>
              <a:rPr lang="zh-CN" altLang="en-US" sz="2000" b="1" dirty="0">
                <a:latin typeface="宋体" panose="02010600030101010101" pitchFamily="2" charset="-122"/>
              </a:rPr>
              <a:t>：应收</a:t>
            </a:r>
            <a:r>
              <a:rPr lang="zh-CN" altLang="en-US" sz="2000" b="1" dirty="0" smtClean="0">
                <a:latin typeface="宋体" panose="02010600030101010101" pitchFamily="2" charset="-122"/>
              </a:rPr>
              <a:t>账款等科目</a:t>
            </a:r>
            <a:endParaRPr lang="zh-CN" altLang="en-US" sz="2000" b="1" dirty="0">
              <a:latin typeface="宋体" panose="02010600030101010101" pitchFamily="2" charset="-122"/>
            </a:endParaRPr>
          </a:p>
          <a:p>
            <a:pPr>
              <a:lnSpc>
                <a:spcPct val="150000"/>
              </a:lnSpc>
            </a:pPr>
            <a:r>
              <a:rPr lang="zh-CN" altLang="en-US" sz="2000" b="1" dirty="0">
                <a:latin typeface="宋体" panose="02010600030101010101" pitchFamily="2" charset="-122"/>
              </a:rPr>
              <a:t>    </a:t>
            </a:r>
            <a:r>
              <a:rPr lang="zh-CN" altLang="en-US" sz="2000" b="1" dirty="0" smtClean="0">
                <a:latin typeface="宋体" panose="02010600030101010101" pitchFamily="2" charset="-122"/>
              </a:rPr>
              <a:t>   贷</a:t>
            </a:r>
            <a:r>
              <a:rPr lang="zh-CN" altLang="en-US" sz="2000" b="1" dirty="0">
                <a:latin typeface="宋体" panose="02010600030101010101" pitchFamily="2" charset="-122"/>
              </a:rPr>
              <a:t>：主营业务收入</a:t>
            </a:r>
            <a:endParaRPr lang="zh-CN" altLang="en-US" sz="2000" b="1" dirty="0">
              <a:latin typeface="宋体" panose="02010600030101010101" pitchFamily="2" charset="-122"/>
            </a:endParaRPr>
          </a:p>
          <a:p>
            <a:pPr>
              <a:lnSpc>
                <a:spcPct val="150000"/>
              </a:lnSpc>
            </a:pP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83568" y="627534"/>
            <a:ext cx="7920880" cy="2862322"/>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a:latin typeface="宋体" panose="02010600030101010101" pitchFamily="2" charset="-122"/>
                <a:ea typeface="宋体" panose="02010600030101010101" pitchFamily="2" charset="-122"/>
              </a:rPr>
              <a:t>）达到增值税纳税义务时点时，冲减当期</a:t>
            </a:r>
            <a:r>
              <a:rPr lang="zh-CN" altLang="en-US" sz="2000" b="1" dirty="0" smtClean="0">
                <a:latin typeface="宋体" panose="02010600030101010101" pitchFamily="2" charset="-122"/>
                <a:ea typeface="宋体" panose="02010600030101010101" pitchFamily="2" charset="-122"/>
              </a:rPr>
              <a:t>收入，计提增值税的销项税额。</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借</a:t>
            </a:r>
            <a:r>
              <a:rPr lang="zh-CN" altLang="en-US" sz="2000" b="1" dirty="0">
                <a:latin typeface="宋体" panose="02010600030101010101" pitchFamily="2" charset="-122"/>
                <a:ea typeface="宋体" panose="02010600030101010101" pitchFamily="2" charset="-122"/>
              </a:rPr>
              <a:t>：主营业务收入</a:t>
            </a:r>
            <a:endParaRPr lang="zh-CN" altLang="en-US" sz="2000" b="1" dirty="0">
              <a:latin typeface="宋体" panose="02010600030101010101" pitchFamily="2" charset="-122"/>
              <a:ea typeface="宋体" panose="02010600030101010101" pitchFamily="2" charset="-122"/>
            </a:endParaRPr>
          </a:p>
          <a:p>
            <a:pPr>
              <a:lnSpc>
                <a:spcPct val="150000"/>
              </a:lnSpc>
            </a:pPr>
            <a:r>
              <a:rPr lang="zh-CN" altLang="en-US" sz="2000" b="1" dirty="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  贷</a:t>
            </a:r>
            <a:r>
              <a:rPr lang="zh-CN" altLang="en-US" sz="2000" b="1" dirty="0">
                <a:latin typeface="宋体" panose="02010600030101010101" pitchFamily="2" charset="-122"/>
                <a:ea typeface="宋体" panose="02010600030101010101" pitchFamily="2" charset="-122"/>
              </a:rPr>
              <a:t>：主营业务收入</a:t>
            </a:r>
            <a:endParaRPr lang="zh-CN" altLang="en-US" sz="2000" b="1" dirty="0">
              <a:latin typeface="宋体" panose="02010600030101010101" pitchFamily="2" charset="-122"/>
              <a:ea typeface="宋体" panose="02010600030101010101" pitchFamily="2" charset="-122"/>
            </a:endParaRPr>
          </a:p>
          <a:p>
            <a:pPr>
              <a:lnSpc>
                <a:spcPct val="150000"/>
              </a:lnSpc>
            </a:pPr>
            <a:r>
              <a:rPr lang="zh-CN" altLang="en-US" sz="2000" b="1" dirty="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  应</a:t>
            </a:r>
            <a:r>
              <a:rPr lang="zh-CN" altLang="en-US" sz="2000" b="1" dirty="0">
                <a:latin typeface="宋体" panose="02010600030101010101" pitchFamily="2" charset="-122"/>
                <a:ea typeface="宋体" panose="02010600030101010101" pitchFamily="2" charset="-122"/>
              </a:rPr>
              <a:t>交税费</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应交增值税（销项税额）</a:t>
            </a:r>
            <a:endParaRPr lang="zh-CN" altLang="en-US" sz="2000" b="1" dirty="0">
              <a:latin typeface="宋体" panose="02010600030101010101" pitchFamily="2" charset="-122"/>
              <a:ea typeface="宋体" panose="02010600030101010101" pitchFamily="2" charset="-122"/>
            </a:endParaRPr>
          </a:p>
          <a:p>
            <a:pPr>
              <a:lnSpc>
                <a:spcPct val="150000"/>
              </a:lnSpc>
            </a:pP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539552" y="627534"/>
            <a:ext cx="8136904" cy="4185761"/>
          </a:xfrm>
          <a:prstGeom prst="rect">
            <a:avLst/>
          </a:prstGeom>
          <a:noFill/>
        </p:spPr>
        <p:txBody>
          <a:bodyPr wrap="square" rtlCol="0">
            <a:spAutoFit/>
          </a:bodyPr>
          <a:lstStyle/>
          <a:p>
            <a:pPr>
              <a:lnSpc>
                <a:spcPct val="140000"/>
              </a:lnSpc>
            </a:pPr>
            <a:r>
              <a:rPr lang="en-US" altLang="zh-CN" sz="2000" dirty="0" smtClean="0"/>
              <a:t>    </a:t>
            </a:r>
            <a:r>
              <a:rPr lang="en-US" altLang="zh-CN" sz="2000" b="1" dirty="0" smtClean="0">
                <a:latin typeface="宋体" panose="02010600030101010101" pitchFamily="2" charset="-122"/>
                <a:ea typeface="宋体" panose="02010600030101010101" pitchFamily="2" charset="-122"/>
              </a:rPr>
              <a:t>2</a:t>
            </a:r>
            <a:r>
              <a:rPr lang="zh-CN" altLang="en-US" sz="2000" b="1" dirty="0">
                <a:latin typeface="宋体" panose="02010600030101010101" pitchFamily="2" charset="-122"/>
              </a:rPr>
              <a:t>、已经计提</a:t>
            </a:r>
            <a:r>
              <a:rPr lang="zh-CN" altLang="en-US" sz="2000" b="1" dirty="0" smtClean="0">
                <a:latin typeface="宋体" panose="02010600030101010101" pitchFamily="2" charset="-122"/>
              </a:rPr>
              <a:t>营业税及附加但未缴纳，</a:t>
            </a:r>
            <a:r>
              <a:rPr lang="zh-CN" altLang="en-US" sz="2000" b="1" dirty="0">
                <a:latin typeface="宋体" panose="02010600030101010101" pitchFamily="2" charset="-122"/>
              </a:rPr>
              <a:t>在达到增值税纳税义务时点</a:t>
            </a:r>
            <a:r>
              <a:rPr lang="zh-CN" altLang="en-US" sz="2000" b="1" dirty="0" smtClean="0">
                <a:latin typeface="宋体" panose="02010600030101010101" pitchFamily="2" charset="-122"/>
              </a:rPr>
              <a:t>时的账务处理</a:t>
            </a:r>
            <a:endParaRPr lang="en-US" altLang="zh-CN" sz="2000" b="1" dirty="0" smtClean="0">
              <a:latin typeface="宋体" panose="02010600030101010101" pitchFamily="2" charset="-122"/>
            </a:endParaRPr>
          </a:p>
          <a:p>
            <a:pPr>
              <a:lnSpc>
                <a:spcPct val="150000"/>
              </a:lnSpc>
            </a:pPr>
            <a:r>
              <a:rPr lang="zh-CN" altLang="en-US" sz="2000" b="1" dirty="0" smtClean="0">
                <a:latin typeface="宋体" panose="02010600030101010101" pitchFamily="2" charset="-122"/>
              </a:rPr>
              <a:t>   例</a:t>
            </a:r>
            <a:r>
              <a:rPr lang="en-US" altLang="zh-CN" sz="2000" b="1" dirty="0" smtClean="0">
                <a:latin typeface="宋体" panose="02010600030101010101" pitchFamily="2" charset="-122"/>
              </a:rPr>
              <a:t>3—1</a:t>
            </a:r>
            <a:r>
              <a:rPr lang="zh-CN" altLang="en-US" sz="2000" b="1" dirty="0" smtClean="0">
                <a:latin typeface="宋体" panose="02010600030101010101" pitchFamily="2" charset="-122"/>
              </a:rPr>
              <a:t>、</a:t>
            </a:r>
            <a:r>
              <a:rPr lang="en-US" altLang="zh-CN" sz="2000" b="1" dirty="0" smtClean="0">
                <a:latin typeface="宋体" panose="02010600030101010101" pitchFamily="2" charset="-122"/>
              </a:rPr>
              <a:t>2016</a:t>
            </a:r>
            <a:r>
              <a:rPr lang="zh-CN" altLang="en-US" sz="2000" b="1" dirty="0" smtClean="0">
                <a:latin typeface="宋体" panose="02010600030101010101" pitchFamily="2" charset="-122"/>
              </a:rPr>
              <a:t>年</a:t>
            </a:r>
            <a:r>
              <a:rPr lang="en-US" altLang="zh-CN" sz="2000" b="1" dirty="0" smtClean="0">
                <a:latin typeface="宋体" panose="02010600030101010101" pitchFamily="2" charset="-122"/>
              </a:rPr>
              <a:t>4</a:t>
            </a:r>
            <a:r>
              <a:rPr lang="zh-CN" altLang="en-US" sz="2000" b="1" dirty="0" smtClean="0">
                <a:latin typeface="宋体" panose="02010600030101010101" pitchFamily="2" charset="-122"/>
              </a:rPr>
              <a:t>月</a:t>
            </a:r>
            <a:r>
              <a:rPr lang="en-US" altLang="zh-CN" sz="2000" b="1" dirty="0" smtClean="0">
                <a:latin typeface="宋体" panose="02010600030101010101" pitchFamily="2" charset="-122"/>
              </a:rPr>
              <a:t>29</a:t>
            </a:r>
            <a:r>
              <a:rPr lang="zh-CN" altLang="en-US" sz="2000" b="1" dirty="0" smtClean="0">
                <a:latin typeface="宋体" panose="02010600030101010101" pitchFamily="2" charset="-122"/>
              </a:rPr>
              <a:t>日，甲房地产公司售出商业用房一套，售价为</a:t>
            </a:r>
            <a:r>
              <a:rPr lang="en-US" altLang="zh-CN" sz="2000" b="1" dirty="0" smtClean="0">
                <a:latin typeface="宋体" panose="02010600030101010101" pitchFamily="2" charset="-122"/>
              </a:rPr>
              <a:t>100</a:t>
            </a:r>
            <a:r>
              <a:rPr lang="zh-CN" altLang="en-US" sz="2000" b="1" dirty="0" smtClean="0">
                <a:latin typeface="宋体" panose="02010600030101010101" pitchFamily="2" charset="-122"/>
              </a:rPr>
              <a:t>万元，房款已收讫，没有开具销售不动产发票，但是，已经确认销售，并计提了营业税及</a:t>
            </a:r>
            <a:r>
              <a:rPr lang="zh-CN" altLang="en-US" sz="2000" b="1" dirty="0">
                <a:latin typeface="宋体" panose="02010600030101010101" pitchFamily="2" charset="-122"/>
              </a:rPr>
              <a:t>附加</a:t>
            </a:r>
            <a:r>
              <a:rPr lang="zh-CN" altLang="en-US" sz="2000" b="1" dirty="0" smtClean="0">
                <a:latin typeface="宋体" panose="02010600030101010101" pitchFamily="2" charset="-122"/>
              </a:rPr>
              <a:t>，</a:t>
            </a:r>
            <a:r>
              <a:rPr lang="zh-CN" altLang="en-US" sz="2000" b="1" dirty="0">
                <a:latin typeface="宋体" panose="02010600030101010101" pitchFamily="2" charset="-122"/>
              </a:rPr>
              <a:t>但</a:t>
            </a:r>
            <a:r>
              <a:rPr lang="zh-CN" altLang="en-US" sz="2000" b="1" dirty="0" smtClean="0">
                <a:latin typeface="宋体" panose="02010600030101010101" pitchFamily="2" charset="-122"/>
              </a:rPr>
              <a:t>未</a:t>
            </a:r>
            <a:r>
              <a:rPr lang="zh-CN" altLang="en-US" sz="2000" b="1" dirty="0">
                <a:latin typeface="宋体" panose="02010600030101010101" pitchFamily="2" charset="-122"/>
              </a:rPr>
              <a:t>交纳</a:t>
            </a:r>
            <a:r>
              <a:rPr lang="zh-CN" altLang="en-US" sz="2000" b="1" dirty="0" smtClean="0">
                <a:latin typeface="宋体" panose="02010600030101010101" pitchFamily="2" charset="-122"/>
              </a:rPr>
              <a:t>。</a:t>
            </a:r>
            <a:r>
              <a:rPr lang="en-US" altLang="zh-CN" sz="2000" b="1" dirty="0" smtClean="0">
                <a:latin typeface="宋体" panose="02010600030101010101" pitchFamily="2" charset="-122"/>
              </a:rPr>
              <a:t>2016</a:t>
            </a:r>
            <a:r>
              <a:rPr lang="zh-CN" altLang="en-US" sz="2000" b="1" dirty="0" smtClean="0">
                <a:latin typeface="宋体" panose="02010600030101010101" pitchFamily="2" charset="-122"/>
              </a:rPr>
              <a:t>年</a:t>
            </a:r>
            <a:r>
              <a:rPr lang="en-US" altLang="zh-CN" sz="2000" b="1" dirty="0" smtClean="0">
                <a:latin typeface="宋体" panose="02010600030101010101" pitchFamily="2" charset="-122"/>
              </a:rPr>
              <a:t>5</a:t>
            </a:r>
            <a:r>
              <a:rPr lang="zh-CN" altLang="en-US" sz="2000" b="1" dirty="0" smtClean="0">
                <a:latin typeface="宋体" panose="02010600030101010101" pitchFamily="2" charset="-122"/>
              </a:rPr>
              <a:t>月</a:t>
            </a:r>
            <a:r>
              <a:rPr lang="en-US" altLang="zh-CN" sz="2000" b="1" dirty="0" smtClean="0">
                <a:latin typeface="宋体" panose="02010600030101010101" pitchFamily="2" charset="-122"/>
              </a:rPr>
              <a:t>1</a:t>
            </a:r>
            <a:r>
              <a:rPr lang="zh-CN" altLang="en-US" sz="2000" b="1" dirty="0" smtClean="0">
                <a:latin typeface="宋体" panose="02010600030101010101" pitchFamily="2" charset="-122"/>
              </a:rPr>
              <a:t>日起，全面推开营改增，营改增后，甲公司已经登记为一般纳税人，对老项目选择按简易办法计税，需要给业主开具增值税专用发票，交纳增值税。如何进行财税处理？</a:t>
            </a:r>
            <a:endParaRPr lang="en-US" altLang="zh-CN" sz="2000" b="1" dirty="0">
              <a:latin typeface="宋体" panose="02010600030101010101" pitchFamily="2" charset="-122"/>
            </a:endParaRPr>
          </a:p>
          <a:p>
            <a:pPr>
              <a:lnSpc>
                <a:spcPct val="150000"/>
              </a:lnSpc>
            </a:pP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11560" y="627534"/>
            <a:ext cx="7992888" cy="3539430"/>
          </a:xfrm>
          <a:prstGeom prst="rect">
            <a:avLst/>
          </a:prstGeom>
          <a:noFill/>
        </p:spPr>
        <p:txBody>
          <a:bodyPr wrap="square" rtlCol="0">
            <a:spAutoFit/>
          </a:bodyPr>
          <a:lstStyle/>
          <a:p>
            <a:pPr>
              <a:lnSpc>
                <a:spcPct val="140000"/>
              </a:lnSpc>
            </a:pPr>
            <a:r>
              <a:rPr lang="zh-CN" altLang="en-US" sz="2000" b="1" dirty="0">
                <a:latin typeface="宋体" panose="02010600030101010101" pitchFamily="2" charset="-122"/>
              </a:rPr>
              <a:t>（</a:t>
            </a:r>
            <a:r>
              <a:rPr lang="en-US" altLang="zh-CN" sz="2000" b="1" dirty="0">
                <a:latin typeface="宋体" panose="02010600030101010101" pitchFamily="2" charset="-122"/>
              </a:rPr>
              <a:t>1</a:t>
            </a:r>
            <a:r>
              <a:rPr lang="zh-CN" altLang="en-US" sz="2000" b="1" dirty="0">
                <a:latin typeface="宋体" panose="02010600030101010101" pitchFamily="2" charset="-122"/>
              </a:rPr>
              <a:t>）营改增前计提营业税及附加，但未纳税的原账务</a:t>
            </a:r>
            <a:r>
              <a:rPr lang="zh-CN" altLang="en-US" sz="2000" b="1" dirty="0" smtClean="0">
                <a:latin typeface="宋体" panose="02010600030101010101" pitchFamily="2" charset="-122"/>
              </a:rPr>
              <a:t>处理</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借：银行存款             </a:t>
            </a:r>
            <a:r>
              <a:rPr lang="en-US" altLang="zh-CN" sz="2000" b="1" dirty="0" smtClean="0">
                <a:latin typeface="宋体" panose="02010600030101010101" pitchFamily="2" charset="-122"/>
              </a:rPr>
              <a:t>1 000 000</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贷：主营业务收入               </a:t>
            </a:r>
            <a:r>
              <a:rPr lang="en-US" altLang="zh-CN" sz="2000" b="1" dirty="0" smtClean="0">
                <a:latin typeface="宋体" panose="02010600030101010101" pitchFamily="2" charset="-122"/>
              </a:rPr>
              <a:t>1 000 000</a:t>
            </a:r>
            <a:endParaRPr lang="zh-CN" altLang="en-US" sz="2000" b="1" dirty="0">
              <a:latin typeface="宋体" panose="02010600030101010101" pitchFamily="2" charset="-122"/>
            </a:endParaRPr>
          </a:p>
          <a:p>
            <a:pPr>
              <a:lnSpc>
                <a:spcPct val="140000"/>
              </a:lnSpc>
            </a:pPr>
            <a:r>
              <a:rPr lang="zh-CN" altLang="en-US" sz="2000" b="1" dirty="0">
                <a:latin typeface="宋体" panose="02010600030101010101" pitchFamily="2" charset="-122"/>
              </a:rPr>
              <a:t>  借：营业税金及</a:t>
            </a:r>
            <a:r>
              <a:rPr lang="zh-CN" altLang="en-US" sz="2000" b="1" dirty="0" smtClean="0">
                <a:latin typeface="宋体" panose="02010600030101010101" pitchFamily="2" charset="-122"/>
              </a:rPr>
              <a:t>附加          </a:t>
            </a:r>
            <a:r>
              <a:rPr lang="en-US" altLang="zh-CN" sz="2000" b="1" dirty="0" smtClean="0">
                <a:latin typeface="宋体" panose="02010600030101010101" pitchFamily="2" charset="-122"/>
              </a:rPr>
              <a:t>56 000</a:t>
            </a:r>
            <a:endParaRPr lang="zh-CN" altLang="en-US" sz="2000" b="1" dirty="0">
              <a:latin typeface="宋体" panose="02010600030101010101" pitchFamily="2" charset="-122"/>
            </a:endParaRPr>
          </a:p>
          <a:p>
            <a:pPr>
              <a:lnSpc>
                <a:spcPct val="140000"/>
              </a:lnSpc>
            </a:pPr>
            <a:r>
              <a:rPr lang="zh-CN" altLang="en-US" sz="2000" b="1" dirty="0">
                <a:latin typeface="宋体" panose="02010600030101010101" pitchFamily="2" charset="-122"/>
              </a:rPr>
              <a:t>      贷：应交税费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a:t>
            </a:r>
            <a:r>
              <a:rPr lang="zh-CN" altLang="en-US" sz="2000" b="1" dirty="0" smtClean="0">
                <a:latin typeface="宋体" panose="02010600030101010101" pitchFamily="2" charset="-122"/>
              </a:rPr>
              <a:t>营业税        </a:t>
            </a:r>
            <a:r>
              <a:rPr lang="en-US" altLang="zh-CN" sz="2000" b="1" dirty="0" smtClean="0">
                <a:latin typeface="宋体" panose="02010600030101010101" pitchFamily="2" charset="-122"/>
              </a:rPr>
              <a:t>50 000</a:t>
            </a:r>
            <a:endParaRPr lang="zh-CN" altLang="en-US" sz="2000" b="1" dirty="0">
              <a:latin typeface="宋体" panose="02010600030101010101" pitchFamily="2" charset="-122"/>
            </a:endParaRPr>
          </a:p>
          <a:p>
            <a:pPr>
              <a:lnSpc>
                <a:spcPct val="140000"/>
              </a:lnSpc>
            </a:pPr>
            <a:r>
              <a:rPr lang="zh-CN" altLang="en-US" sz="2000" b="1" dirty="0">
                <a:latin typeface="宋体" panose="02010600030101010101" pitchFamily="2" charset="-122"/>
              </a:rPr>
              <a:t>          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a:t>
            </a:r>
            <a:r>
              <a:rPr lang="zh-CN" altLang="en-US" sz="2000" b="1" dirty="0" smtClean="0">
                <a:latin typeface="宋体" panose="02010600030101010101" pitchFamily="2" charset="-122"/>
              </a:rPr>
              <a:t>城建税</a:t>
            </a:r>
            <a:r>
              <a:rPr lang="en-US" altLang="zh-CN" sz="2000" b="1" dirty="0">
                <a:latin typeface="宋体" panose="02010600030101010101" pitchFamily="2" charset="-122"/>
              </a:rPr>
              <a:t> </a:t>
            </a:r>
            <a:r>
              <a:rPr lang="en-US" altLang="zh-CN" sz="2000" b="1" dirty="0" smtClean="0">
                <a:latin typeface="宋体" panose="02010600030101010101" pitchFamily="2" charset="-122"/>
              </a:rPr>
              <a:t>        3 500</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应交税费</a:t>
            </a:r>
            <a:r>
              <a:rPr lang="en-US" altLang="zh-CN" sz="2000" b="1" dirty="0" smtClean="0">
                <a:latin typeface="宋体" panose="02010600030101010101" pitchFamily="2" charset="-122"/>
              </a:rPr>
              <a:t>——</a:t>
            </a:r>
            <a:r>
              <a:rPr lang="zh-CN" altLang="en-US" sz="2000" b="1" dirty="0">
                <a:latin typeface="宋体" panose="02010600030101010101" pitchFamily="2" charset="-122"/>
              </a:rPr>
              <a:t>应</a:t>
            </a:r>
            <a:r>
              <a:rPr lang="zh-CN" altLang="en-US" sz="2000" b="1" dirty="0" smtClean="0">
                <a:latin typeface="宋体" panose="02010600030101010101" pitchFamily="2" charset="-122"/>
              </a:rPr>
              <a:t>交教育费附加     </a:t>
            </a:r>
            <a:r>
              <a:rPr lang="en-US" altLang="zh-CN" sz="2000" b="1" dirty="0" smtClean="0">
                <a:latin typeface="宋体" panose="02010600030101010101" pitchFamily="2" charset="-122"/>
              </a:rPr>
              <a:t>1 500</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应交税费</a:t>
            </a:r>
            <a:r>
              <a:rPr lang="en-US" altLang="zh-CN" sz="2000" b="1" dirty="0" smtClean="0">
                <a:latin typeface="宋体" panose="02010600030101010101" pitchFamily="2" charset="-122"/>
              </a:rPr>
              <a:t>——</a:t>
            </a:r>
            <a:r>
              <a:rPr lang="zh-CN" altLang="en-US" sz="2000" b="1" dirty="0" smtClean="0">
                <a:latin typeface="宋体" panose="02010600030101010101" pitchFamily="2" charset="-122"/>
              </a:rPr>
              <a:t>应交地方教育附加   </a:t>
            </a:r>
            <a:r>
              <a:rPr lang="en-US" altLang="zh-CN" sz="2000" b="1" dirty="0" smtClean="0">
                <a:latin typeface="宋体" panose="02010600030101010101" pitchFamily="2" charset="-122"/>
              </a:rPr>
              <a:t>1 000</a:t>
            </a:r>
            <a:endParaRPr lang="en-US" altLang="zh-CN" sz="2000" b="1" dirty="0">
              <a:latin typeface="宋体" panose="02010600030101010101" pitchFamily="2" charset="-122"/>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11560" y="627534"/>
            <a:ext cx="7920880" cy="3600986"/>
          </a:xfrm>
          <a:prstGeom prst="rect">
            <a:avLst/>
          </a:prstGeom>
          <a:noFill/>
        </p:spPr>
        <p:txBody>
          <a:bodyPr wrap="square" rtlCol="0">
            <a:spAutoFit/>
          </a:bodyPr>
          <a:lstStyle/>
          <a:p>
            <a:pPr>
              <a:lnSpc>
                <a:spcPct val="140000"/>
              </a:lnSpc>
            </a:pPr>
            <a:r>
              <a:rPr lang="zh-CN" altLang="en-US" sz="2000" b="1" dirty="0">
                <a:latin typeface="宋体" panose="02010600030101010101" pitchFamily="2" charset="-122"/>
              </a:rPr>
              <a:t>（</a:t>
            </a:r>
            <a:r>
              <a:rPr lang="en-US" altLang="zh-CN" sz="2000" b="1" dirty="0">
                <a:latin typeface="宋体" panose="02010600030101010101" pitchFamily="2" charset="-122"/>
              </a:rPr>
              <a:t>2</a:t>
            </a:r>
            <a:r>
              <a:rPr lang="zh-CN" altLang="en-US" sz="2000" b="1" dirty="0">
                <a:latin typeface="宋体" panose="02010600030101010101" pitchFamily="2" charset="-122"/>
              </a:rPr>
              <a:t>）营改增后</a:t>
            </a:r>
            <a:r>
              <a:rPr lang="zh-CN" altLang="en-US" sz="2000" b="1" dirty="0" smtClean="0">
                <a:latin typeface="宋体" panose="02010600030101010101" pitchFamily="2" charset="-122"/>
              </a:rPr>
              <a:t>，首先</a:t>
            </a:r>
            <a:r>
              <a:rPr lang="zh-CN" altLang="en-US" sz="2000" b="1" dirty="0">
                <a:latin typeface="宋体" panose="02010600030101010101" pitchFamily="2" charset="-122"/>
              </a:rPr>
              <a:t>冲回预提的营业税</a:t>
            </a:r>
            <a:r>
              <a:rPr lang="zh-CN" altLang="en-US" sz="2000" b="1" dirty="0" smtClean="0">
                <a:latin typeface="宋体" panose="02010600030101010101" pitchFamily="2" charset="-122"/>
              </a:rPr>
              <a:t>等，再计算</a:t>
            </a:r>
            <a:r>
              <a:rPr lang="zh-CN" altLang="en-US" sz="2000" b="1" dirty="0">
                <a:latin typeface="宋体" panose="02010600030101010101" pitchFamily="2" charset="-122"/>
              </a:rPr>
              <a:t>缴纳</a:t>
            </a:r>
            <a:r>
              <a:rPr lang="zh-CN" altLang="en-US" sz="2000" b="1" dirty="0" smtClean="0">
                <a:latin typeface="宋体" panose="02010600030101010101" pitchFamily="2" charset="-122"/>
              </a:rPr>
              <a:t>增值税。</a:t>
            </a:r>
            <a:endParaRPr lang="zh-CN" altLang="en-US" sz="2000" b="1" dirty="0">
              <a:latin typeface="宋体" panose="02010600030101010101" pitchFamily="2" charset="-122"/>
            </a:endParaRPr>
          </a:p>
          <a:p>
            <a:pPr>
              <a:lnSpc>
                <a:spcPct val="140000"/>
              </a:lnSpc>
            </a:pPr>
            <a:r>
              <a:rPr lang="zh-CN" altLang="en-US" sz="2000" b="1" dirty="0">
                <a:latin typeface="宋体" panose="02010600030101010101" pitchFamily="2" charset="-122"/>
              </a:rPr>
              <a:t>  </a:t>
            </a:r>
            <a:r>
              <a:rPr lang="zh-CN" altLang="en-US" sz="2000" b="1" dirty="0" smtClean="0">
                <a:latin typeface="宋体" panose="02010600030101010101" pitchFamily="2" charset="-122"/>
              </a:rPr>
              <a:t>   借：</a:t>
            </a:r>
            <a:r>
              <a:rPr lang="zh-CN" altLang="en-US" sz="2000" b="1" dirty="0">
                <a:latin typeface="宋体" panose="02010600030101010101" pitchFamily="2" charset="-122"/>
              </a:rPr>
              <a:t>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应交营业税        </a:t>
            </a:r>
            <a:r>
              <a:rPr lang="en-US" altLang="zh-CN" sz="2000" b="1" dirty="0">
                <a:latin typeface="宋体" panose="02010600030101010101" pitchFamily="2" charset="-122"/>
              </a:rPr>
              <a:t>50 000</a:t>
            </a:r>
            <a:endParaRPr lang="zh-CN" altLang="en-US" sz="2000" b="1" dirty="0">
              <a:latin typeface="宋体" panose="02010600030101010101" pitchFamily="2" charset="-122"/>
            </a:endParaRPr>
          </a:p>
          <a:p>
            <a:pPr>
              <a:lnSpc>
                <a:spcPct val="140000"/>
              </a:lnSpc>
            </a:pPr>
            <a:r>
              <a:rPr lang="zh-CN" altLang="en-US" sz="2000" b="1" dirty="0">
                <a:latin typeface="宋体" panose="02010600030101010101" pitchFamily="2" charset="-122"/>
              </a:rPr>
              <a:t>         </a:t>
            </a:r>
            <a:r>
              <a:rPr lang="zh-CN" altLang="en-US" sz="2000" b="1" dirty="0" smtClean="0">
                <a:latin typeface="宋体" panose="02010600030101010101" pitchFamily="2" charset="-122"/>
              </a:rPr>
              <a:t>应</a:t>
            </a:r>
            <a:r>
              <a:rPr lang="zh-CN" altLang="en-US" sz="2000" b="1" dirty="0">
                <a:latin typeface="宋体" panose="02010600030101010101" pitchFamily="2" charset="-122"/>
              </a:rPr>
              <a:t>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应交城建税</a:t>
            </a:r>
            <a:r>
              <a:rPr lang="en-US" altLang="zh-CN" sz="2000" b="1" dirty="0">
                <a:latin typeface="宋体" panose="02010600030101010101" pitchFamily="2" charset="-122"/>
              </a:rPr>
              <a:t>         3 500</a:t>
            </a:r>
            <a:endParaRPr lang="en-US" altLang="zh-CN" sz="2000" b="1" dirty="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zh-CN" altLang="en-US" sz="2000" b="1" dirty="0" smtClean="0">
                <a:latin typeface="宋体" panose="02010600030101010101" pitchFamily="2" charset="-122"/>
              </a:rPr>
              <a:t>应</a:t>
            </a:r>
            <a:r>
              <a:rPr lang="zh-CN" altLang="en-US" sz="2000" b="1" dirty="0">
                <a:latin typeface="宋体" panose="02010600030101010101" pitchFamily="2" charset="-122"/>
              </a:rPr>
              <a:t>交税费</a:t>
            </a:r>
            <a:r>
              <a:rPr lang="en-US" altLang="zh-CN" sz="2000" b="1" dirty="0">
                <a:latin typeface="宋体" panose="02010600030101010101" pitchFamily="2" charset="-122"/>
              </a:rPr>
              <a:t>——</a:t>
            </a:r>
            <a:r>
              <a:rPr lang="zh-CN" altLang="en-US" sz="2000" b="1" dirty="0">
                <a:latin typeface="宋体" panose="02010600030101010101" pitchFamily="2" charset="-122"/>
              </a:rPr>
              <a:t>应交教育费附加     </a:t>
            </a:r>
            <a:r>
              <a:rPr lang="en-US" altLang="zh-CN" sz="2000" b="1" dirty="0">
                <a:latin typeface="宋体" panose="02010600030101010101" pitchFamily="2" charset="-122"/>
              </a:rPr>
              <a:t>1 500</a:t>
            </a:r>
            <a:endParaRPr lang="en-US" altLang="zh-CN" sz="2000" b="1" dirty="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zh-CN" altLang="en-US" sz="2000" b="1" dirty="0" smtClean="0">
                <a:latin typeface="宋体" panose="02010600030101010101" pitchFamily="2" charset="-122"/>
              </a:rPr>
              <a:t>应</a:t>
            </a:r>
            <a:r>
              <a:rPr lang="zh-CN" altLang="en-US" sz="2000" b="1" dirty="0">
                <a:latin typeface="宋体" panose="02010600030101010101" pitchFamily="2" charset="-122"/>
              </a:rPr>
              <a:t>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应交地方教育附加   </a:t>
            </a:r>
            <a:r>
              <a:rPr lang="en-US" altLang="zh-CN" sz="2000" b="1" dirty="0">
                <a:latin typeface="宋体" panose="02010600030101010101" pitchFamily="2" charset="-122"/>
              </a:rPr>
              <a:t>1 </a:t>
            </a:r>
            <a:r>
              <a:rPr lang="en-US" altLang="zh-CN" sz="2000" b="1" dirty="0" smtClean="0">
                <a:latin typeface="宋体" panose="02010600030101010101" pitchFamily="2" charset="-122"/>
              </a:rPr>
              <a:t>000</a:t>
            </a:r>
            <a:endParaRPr lang="en-US" altLang="zh-CN" sz="2000" b="1" dirty="0" smtClean="0">
              <a:latin typeface="宋体" panose="02010600030101010101" pitchFamily="2" charset="-122"/>
            </a:endParaRPr>
          </a:p>
          <a:p>
            <a:pPr>
              <a:lnSpc>
                <a:spcPct val="140000"/>
              </a:lnSpc>
            </a:pP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a:t>
            </a:r>
            <a:r>
              <a:rPr lang="zh-CN" altLang="en-US" sz="2000" b="1" dirty="0">
                <a:latin typeface="宋体" panose="02010600030101010101" pitchFamily="2" charset="-122"/>
              </a:rPr>
              <a:t>：主营业务</a:t>
            </a:r>
            <a:r>
              <a:rPr lang="zh-CN" altLang="en-US" sz="2000" b="1" dirty="0" smtClean="0">
                <a:latin typeface="宋体" panose="02010600030101010101" pitchFamily="2" charset="-122"/>
              </a:rPr>
              <a:t>收入                  </a:t>
            </a:r>
            <a:r>
              <a:rPr lang="en-US" altLang="zh-CN" sz="2000" b="1" dirty="0" smtClean="0">
                <a:latin typeface="宋体" panose="02010600030101010101" pitchFamily="2" charset="-122"/>
              </a:rPr>
              <a:t>56 000</a:t>
            </a:r>
            <a:endParaRPr lang="zh-CN" altLang="en-US" sz="2000" b="1" dirty="0">
              <a:latin typeface="宋体" panose="02010600030101010101" pitchFamily="2" charset="-122"/>
            </a:endParaRPr>
          </a:p>
          <a:p>
            <a:pPr>
              <a:lnSpc>
                <a:spcPct val="150000"/>
              </a:lnSpc>
            </a:pPr>
            <a:endParaRPr lang="zh-CN" altLang="en-US" sz="2000" dirty="0"/>
          </a:p>
          <a:p>
            <a:pPr>
              <a:lnSpc>
                <a:spcPct val="150000"/>
              </a:lnSpc>
            </a:pPr>
            <a:endParaRPr lang="zh-CN" altLang="en-US" sz="2000"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323528" y="627534"/>
            <a:ext cx="8280920" cy="4431983"/>
          </a:xfrm>
          <a:prstGeom prst="rect">
            <a:avLst/>
          </a:prstGeom>
          <a:noFill/>
        </p:spPr>
        <p:txBody>
          <a:bodyPr wrap="square" rtlCol="0">
            <a:spAutoFit/>
          </a:bodyPr>
          <a:lstStyle/>
          <a:p>
            <a:pPr>
              <a:lnSpc>
                <a:spcPct val="14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3</a:t>
            </a:r>
            <a:r>
              <a:rPr lang="zh-CN" altLang="en-US" sz="2000" b="1" dirty="0">
                <a:latin typeface="宋体" panose="02010600030101010101" pitchFamily="2" charset="-122"/>
                <a:ea typeface="宋体" panose="02010600030101010101" pitchFamily="2" charset="-122"/>
              </a:rPr>
              <a:t>）计算应交增值税</a:t>
            </a:r>
            <a:r>
              <a:rPr lang="zh-CN" altLang="en-US" sz="2000" b="1" dirty="0" smtClean="0">
                <a:latin typeface="宋体" panose="02010600030101010101" pitchFamily="2" charset="-122"/>
                <a:ea typeface="宋体" panose="02010600030101010101" pitchFamily="2" charset="-122"/>
              </a:rPr>
              <a:t>，尚未开具</a:t>
            </a:r>
            <a:r>
              <a:rPr lang="zh-CN" altLang="en-US" sz="2000" b="1" dirty="0">
                <a:latin typeface="宋体" panose="02010600030101010101" pitchFamily="2" charset="-122"/>
                <a:ea typeface="宋体" panose="02010600030101010101" pitchFamily="2" charset="-122"/>
              </a:rPr>
              <a:t>增值税</a:t>
            </a:r>
            <a:r>
              <a:rPr lang="zh-CN" altLang="en-US" sz="2000" b="1" dirty="0" smtClean="0">
                <a:latin typeface="宋体" panose="02010600030101010101" pitchFamily="2" charset="-122"/>
                <a:ea typeface="宋体" panose="02010600030101010101" pitchFamily="2" charset="-122"/>
              </a:rPr>
              <a:t>发票。属于</a:t>
            </a:r>
            <a:r>
              <a:rPr lang="zh-CN" altLang="en-US" sz="2000" b="1" dirty="0">
                <a:latin typeface="宋体" panose="02010600030101010101" pitchFamily="2" charset="-122"/>
                <a:ea typeface="宋体" panose="02010600030101010101" pitchFamily="2" charset="-122"/>
              </a:rPr>
              <a:t>“已确认相关收入（或利得）但尚未发生增值税纳税义务而需于以后期间确认为销项税额的增值税额。</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zh-CN" altLang="en-US" sz="2000" b="1" dirty="0" smtClean="0">
                <a:latin typeface="宋体" panose="02010600030101010101" pitchFamily="2" charset="-122"/>
                <a:ea typeface="宋体" panose="02010600030101010101" pitchFamily="2" charset="-122"/>
              </a:rPr>
              <a:t>    应</a:t>
            </a:r>
            <a:r>
              <a:rPr lang="zh-CN" altLang="en-US" sz="2000" b="1" dirty="0">
                <a:latin typeface="宋体" panose="02010600030101010101" pitchFamily="2" charset="-122"/>
                <a:ea typeface="宋体" panose="02010600030101010101" pitchFamily="2" charset="-122"/>
              </a:rPr>
              <a:t>交</a:t>
            </a:r>
            <a:r>
              <a:rPr lang="zh-CN" altLang="en-US" sz="2000" b="1" dirty="0" smtClean="0">
                <a:latin typeface="宋体" panose="02010600030101010101" pitchFamily="2" charset="-122"/>
                <a:ea typeface="宋体" panose="02010600030101010101" pitchFamily="2" charset="-122"/>
              </a:rPr>
              <a:t>增值税＝</a:t>
            </a:r>
            <a:r>
              <a:rPr lang="en-US" altLang="zh-CN" sz="2000" b="1" dirty="0" smtClean="0">
                <a:latin typeface="宋体" panose="02010600030101010101" pitchFamily="2" charset="-122"/>
                <a:ea typeface="宋体" panose="02010600030101010101" pitchFamily="2" charset="-122"/>
              </a:rPr>
              <a:t>1 000 000÷(1</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5%)×5%</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47 619</a:t>
            </a:r>
            <a:r>
              <a:rPr lang="zh-CN" altLang="en-US" sz="2000" b="1" dirty="0" smtClean="0">
                <a:latin typeface="宋体" panose="02010600030101010101" pitchFamily="2" charset="-122"/>
                <a:ea typeface="宋体" panose="02010600030101010101" pitchFamily="2" charset="-122"/>
              </a:rPr>
              <a:t>（元）</a:t>
            </a:r>
            <a:endParaRPr lang="zh-CN" altLang="en-US" sz="2000" b="1" dirty="0">
              <a:latin typeface="宋体" panose="02010600030101010101" pitchFamily="2" charset="-122"/>
              <a:ea typeface="宋体" panose="02010600030101010101" pitchFamily="2" charset="-122"/>
            </a:endParaRPr>
          </a:p>
          <a:p>
            <a:pPr>
              <a:lnSpc>
                <a:spcPct val="140000"/>
              </a:lnSpc>
            </a:pPr>
            <a:r>
              <a:rPr lang="zh-CN" altLang="en-US" sz="2000" b="1" dirty="0">
                <a:latin typeface="宋体" panose="02010600030101010101" pitchFamily="2" charset="-122"/>
                <a:ea typeface="宋体" panose="02010600030101010101" pitchFamily="2" charset="-122"/>
              </a:rPr>
              <a:t> 借：主营业务</a:t>
            </a:r>
            <a:r>
              <a:rPr lang="zh-CN" altLang="en-US" sz="2000" b="1" dirty="0" smtClean="0">
                <a:latin typeface="宋体" panose="02010600030101010101" pitchFamily="2" charset="-122"/>
                <a:ea typeface="宋体" panose="02010600030101010101" pitchFamily="2" charset="-122"/>
              </a:rPr>
              <a:t>收入                </a:t>
            </a:r>
            <a:r>
              <a:rPr lang="en-US" altLang="zh-CN" sz="2000" b="1" dirty="0" smtClean="0">
                <a:latin typeface="宋体" panose="02010600030101010101" pitchFamily="2" charset="-122"/>
                <a:ea typeface="宋体" panose="02010600030101010101" pitchFamily="2" charset="-122"/>
              </a:rPr>
              <a:t>47 619</a:t>
            </a:r>
            <a:endParaRPr lang="zh-CN" altLang="en-US" sz="2000" b="1" dirty="0">
              <a:latin typeface="宋体" panose="02010600030101010101" pitchFamily="2" charset="-122"/>
              <a:ea typeface="宋体" panose="02010600030101010101" pitchFamily="2" charset="-122"/>
            </a:endParaRPr>
          </a:p>
          <a:p>
            <a:pPr>
              <a:lnSpc>
                <a:spcPct val="140000"/>
              </a:lnSpc>
            </a:pPr>
            <a:r>
              <a:rPr lang="zh-CN" altLang="en-US" sz="2000" b="1" dirty="0">
                <a:latin typeface="宋体" panose="02010600030101010101" pitchFamily="2" charset="-122"/>
                <a:ea typeface="宋体" panose="02010600030101010101" pitchFamily="2" charset="-122"/>
              </a:rPr>
              <a:t>     贷：应交税费</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待转销项</a:t>
            </a:r>
            <a:r>
              <a:rPr lang="zh-CN" altLang="en-US" sz="2000" b="1" dirty="0" smtClean="0">
                <a:latin typeface="宋体" panose="02010600030101010101" pitchFamily="2" charset="-122"/>
                <a:ea typeface="宋体" panose="02010600030101010101" pitchFamily="2" charset="-122"/>
              </a:rPr>
              <a:t>税额            </a:t>
            </a:r>
            <a:r>
              <a:rPr lang="en-US" altLang="zh-CN" sz="2000" b="1" dirty="0" smtClean="0">
                <a:latin typeface="宋体" panose="02010600030101010101" pitchFamily="2" charset="-122"/>
                <a:ea typeface="宋体" panose="02010600030101010101" pitchFamily="2" charset="-122"/>
              </a:rPr>
              <a:t>47 619</a:t>
            </a:r>
            <a:endParaRPr lang="zh-CN" altLang="en-US" sz="2000" b="1" dirty="0">
              <a:latin typeface="宋体" panose="02010600030101010101" pitchFamily="2" charset="-122"/>
              <a:ea typeface="宋体" panose="02010600030101010101" pitchFamily="2" charset="-122"/>
            </a:endParaRPr>
          </a:p>
          <a:p>
            <a:pPr>
              <a:lnSpc>
                <a:spcPct val="140000"/>
              </a:lnSpc>
            </a:pP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4</a:t>
            </a:r>
            <a:r>
              <a:rPr lang="zh-CN" altLang="en-US" sz="2000" b="1" dirty="0">
                <a:latin typeface="宋体" panose="02010600030101010101" pitchFamily="2" charset="-122"/>
              </a:rPr>
              <a:t>）开具增值税发票时，产生纳税义务</a:t>
            </a:r>
            <a:endParaRPr lang="zh-CN" altLang="en-US" sz="2000" b="1" dirty="0">
              <a:latin typeface="宋体" panose="02010600030101010101" pitchFamily="2" charset="-122"/>
            </a:endParaRPr>
          </a:p>
          <a:p>
            <a:pPr>
              <a:lnSpc>
                <a:spcPct val="140000"/>
              </a:lnSpc>
            </a:pPr>
            <a:r>
              <a:rPr lang="zh-CN" altLang="en-US" sz="2000" b="1" dirty="0" smtClean="0">
                <a:latin typeface="宋体" panose="02010600030101010101" pitchFamily="2" charset="-122"/>
              </a:rPr>
              <a:t>  借</a:t>
            </a:r>
            <a:r>
              <a:rPr lang="zh-CN" altLang="en-US" sz="2000" b="1" dirty="0">
                <a:latin typeface="宋体" panose="02010600030101010101" pitchFamily="2" charset="-122"/>
              </a:rPr>
              <a:t>：应交税费</a:t>
            </a:r>
            <a:r>
              <a:rPr lang="en-US" altLang="zh-CN" sz="2000" b="1" dirty="0">
                <a:latin typeface="宋体" panose="02010600030101010101" pitchFamily="2" charset="-122"/>
              </a:rPr>
              <a:t>——</a:t>
            </a:r>
            <a:r>
              <a:rPr lang="zh-CN" altLang="en-US" sz="2000" b="1" dirty="0">
                <a:latin typeface="宋体" panose="02010600030101010101" pitchFamily="2" charset="-122"/>
              </a:rPr>
              <a:t>待转销项</a:t>
            </a:r>
            <a:r>
              <a:rPr lang="zh-CN" altLang="en-US" sz="2000" b="1" dirty="0" smtClean="0">
                <a:latin typeface="宋体" panose="02010600030101010101" pitchFamily="2" charset="-122"/>
              </a:rPr>
              <a:t>税额   </a:t>
            </a:r>
            <a:r>
              <a:rPr lang="en-US" altLang="zh-CN" sz="2000" b="1" dirty="0" smtClean="0">
                <a:latin typeface="宋体" panose="02010600030101010101" pitchFamily="2" charset="-122"/>
              </a:rPr>
              <a:t>47 619</a:t>
            </a:r>
            <a:endParaRPr lang="zh-CN" altLang="en-US" sz="2000" b="1" dirty="0">
              <a:latin typeface="宋体" panose="02010600030101010101" pitchFamily="2" charset="-122"/>
            </a:endParaRPr>
          </a:p>
          <a:p>
            <a:pPr>
              <a:lnSpc>
                <a:spcPct val="140000"/>
              </a:lnSpc>
            </a:pPr>
            <a:r>
              <a:rPr lang="zh-CN" altLang="en-US" sz="2000" b="1" dirty="0">
                <a:latin typeface="宋体" panose="02010600030101010101" pitchFamily="2" charset="-122"/>
              </a:rPr>
              <a:t>    </a:t>
            </a:r>
            <a:r>
              <a:rPr lang="zh-CN" altLang="en-US" sz="2000" b="1" dirty="0" smtClean="0">
                <a:latin typeface="宋体" panose="02010600030101010101" pitchFamily="2" charset="-122"/>
              </a:rPr>
              <a:t>  贷</a:t>
            </a:r>
            <a:r>
              <a:rPr lang="zh-CN" altLang="en-US" sz="2000" b="1" dirty="0">
                <a:latin typeface="宋体" panose="02010600030101010101" pitchFamily="2" charset="-122"/>
              </a:rPr>
              <a:t>：应交税费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应交增值税（销项税额） </a:t>
            </a:r>
            <a:r>
              <a:rPr lang="en-US" altLang="zh-CN" sz="2000" b="1" dirty="0" smtClean="0">
                <a:latin typeface="宋体" panose="02010600030101010101" pitchFamily="2" charset="-122"/>
              </a:rPr>
              <a:t>47 619</a:t>
            </a:r>
            <a:endParaRPr lang="zh-CN" altLang="en-US" sz="2000" b="1" dirty="0">
              <a:latin typeface="宋体" panose="02010600030101010101" pitchFamily="2" charset="-122"/>
            </a:endParaRPr>
          </a:p>
          <a:p>
            <a:pPr>
              <a:lnSpc>
                <a:spcPct val="150000"/>
              </a:lnSpc>
            </a:pP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11560" y="627534"/>
            <a:ext cx="7848872" cy="2862322"/>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解读：</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）本会计处理办法，在冲销已经计提的营业税及附加时，以“主营业务收入”做过渡性科目；</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smtClean="0">
                <a:latin typeface="宋体" panose="02010600030101010101" pitchFamily="2" charset="-122"/>
                <a:ea typeface="宋体" panose="02010600030101010101" pitchFamily="2" charset="-122"/>
              </a:rPr>
              <a:t>）</a:t>
            </a:r>
            <a:r>
              <a:rPr lang="zh-CN" altLang="en-US" sz="2000" b="1" dirty="0">
                <a:latin typeface="宋体" panose="02010600030101010101" pitchFamily="2" charset="-122"/>
              </a:rPr>
              <a:t> “主营业务收入</a:t>
            </a:r>
            <a:r>
              <a:rPr lang="zh-CN" altLang="en-US" sz="2000" b="1" dirty="0" smtClean="0">
                <a:latin typeface="宋体" panose="02010600030101010101" pitchFamily="2" charset="-122"/>
              </a:rPr>
              <a:t>”属于损益类科目，如果原来计提的营业税及附加与计算的增值税有差异，其差额计入当期损益，计算应纳税所得额并交纳企业所得税。</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539552" y="627534"/>
            <a:ext cx="8136904" cy="4108817"/>
          </a:xfrm>
          <a:prstGeom prst="rect">
            <a:avLst/>
          </a:prstGeom>
          <a:noFill/>
        </p:spPr>
        <p:txBody>
          <a:bodyPr wrap="square" rtlCol="0">
            <a:spAutoFit/>
          </a:bodyPr>
          <a:lstStyle/>
          <a:p>
            <a:pPr>
              <a:lnSpc>
                <a:spcPct val="145000"/>
              </a:lnSpc>
            </a:pPr>
            <a:r>
              <a:rPr lang="zh-CN" altLang="en-US" sz="2000" b="1" dirty="0" smtClean="0">
                <a:latin typeface="宋体" panose="02010600030101010101" pitchFamily="2" charset="-122"/>
              </a:rPr>
              <a:t>               第四</a:t>
            </a:r>
            <a:r>
              <a:rPr lang="zh-CN" altLang="en-US" sz="2000" b="1" dirty="0">
                <a:latin typeface="宋体" panose="02010600030101010101" pitchFamily="2" charset="-122"/>
              </a:rPr>
              <a:t>讲      差额征税的账务处理</a:t>
            </a:r>
            <a:endParaRPr lang="en-US" altLang="zh-CN" sz="2000" b="1" dirty="0">
              <a:latin typeface="宋体" panose="02010600030101010101" pitchFamily="2" charset="-122"/>
            </a:endParaRPr>
          </a:p>
          <a:p>
            <a:pPr>
              <a:lnSpc>
                <a:spcPct val="145000"/>
              </a:lnSpc>
            </a:pPr>
            <a:r>
              <a:rPr lang="zh-CN" altLang="en-US" sz="2000" b="1" dirty="0" smtClean="0">
                <a:latin typeface="宋体" panose="02010600030101010101" pitchFamily="2" charset="-122"/>
                <a:ea typeface="宋体" panose="02010600030101010101" pitchFamily="2" charset="-122"/>
              </a:rPr>
              <a:t>   会计处理</a:t>
            </a:r>
            <a:r>
              <a:rPr lang="zh-CN" altLang="en-US" sz="2000" b="1" dirty="0">
                <a:latin typeface="宋体" panose="02010600030101010101" pitchFamily="2" charset="-122"/>
              </a:rPr>
              <a:t>规定</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45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a:t>
            </a:r>
            <a:r>
              <a:rPr lang="en-US" altLang="zh-CN" sz="2000" b="1" dirty="0" smtClean="0">
                <a:latin typeface="宋体" panose="02010600030101010101" pitchFamily="2" charset="-122"/>
              </a:rPr>
              <a:t>1</a:t>
            </a:r>
            <a:r>
              <a:rPr lang="zh-CN" altLang="en-US" sz="2000" b="1" dirty="0" smtClean="0">
                <a:latin typeface="宋体" panose="02010600030101010101" pitchFamily="2" charset="-122"/>
              </a:rPr>
              <a:t>）按</a:t>
            </a:r>
            <a:r>
              <a:rPr lang="zh-CN" altLang="en-US" sz="2000" b="1" dirty="0">
                <a:latin typeface="宋体" panose="02010600030101010101" pitchFamily="2" charset="-122"/>
              </a:rPr>
              <a:t>现行增值税制度规定企业发生相关成本费用允许扣减销售额的，发生成本费用时，按应付或实际支付的金额，借记“主营业务成本”、“存货”、“工程施工”等科目，贷记“应付账款”、“应付票据”、“银行存款”等科目</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45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a:latin typeface="宋体" panose="02010600030101010101" pitchFamily="2" charset="-122"/>
              </a:rPr>
              <a:t>）待取得合规增值税扣税凭证且纳税义务发生时，按照允许抵扣的税额，借记“应交税费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应交增值税（销项税额抵减）”或“应交税费</a:t>
            </a:r>
            <a:r>
              <a:rPr lang="en-US" altLang="zh-CN" sz="2000" b="1" dirty="0">
                <a:latin typeface="宋体" panose="02010600030101010101" pitchFamily="2" charset="-122"/>
              </a:rPr>
              <a:t>——</a:t>
            </a:r>
            <a:r>
              <a:rPr lang="zh-CN" altLang="en-US" sz="2000" b="1" dirty="0">
                <a:latin typeface="宋体" panose="02010600030101010101" pitchFamily="2" charset="-122"/>
              </a:rPr>
              <a:t>简易计税”科目，贷记“主营业务成本”</a:t>
            </a:r>
            <a:r>
              <a:rPr lang="zh-CN" altLang="en-US" sz="2000" b="1" dirty="0" smtClean="0">
                <a:latin typeface="宋体" panose="02010600030101010101" pitchFamily="2" charset="-122"/>
              </a:rPr>
              <a:t>、“工程施工”等</a:t>
            </a:r>
            <a:r>
              <a:rPr lang="zh-CN" altLang="en-US" sz="2000" b="1" dirty="0">
                <a:latin typeface="宋体" panose="02010600030101010101" pitchFamily="2" charset="-122"/>
              </a:rPr>
              <a:t>。</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467544" y="627534"/>
            <a:ext cx="8424936" cy="3631763"/>
          </a:xfrm>
          <a:prstGeom prst="rect">
            <a:avLst/>
          </a:prstGeom>
          <a:noFill/>
        </p:spPr>
        <p:txBody>
          <a:bodyPr wrap="square" rtlCol="0">
            <a:spAutoFit/>
          </a:bodyPr>
          <a:lstStyle/>
          <a:p>
            <a:pPr>
              <a:lnSpc>
                <a:spcPct val="150000"/>
              </a:lnSpc>
            </a:pPr>
            <a:r>
              <a:rPr lang="zh-CN" altLang="en-US" sz="2000" b="1" dirty="0" smtClean="0">
                <a:latin typeface="宋体" panose="02010600030101010101" pitchFamily="2" charset="-122"/>
                <a:ea typeface="宋体" panose="02010600030101010101" pitchFamily="2" charset="-122"/>
              </a:rPr>
              <a:t>     一</a:t>
            </a:r>
            <a:r>
              <a:rPr lang="zh-CN" altLang="en-US" sz="2000" b="1" dirty="0">
                <a:latin typeface="宋体" panose="02010600030101010101" pitchFamily="2" charset="-122"/>
                <a:ea typeface="宋体" panose="02010600030101010101" pitchFamily="2" charset="-122"/>
              </a:rPr>
              <a:t>、企业发生相关成本费用允许扣减销售额的账务</a:t>
            </a:r>
            <a:r>
              <a:rPr lang="zh-CN" altLang="en-US" sz="2000" b="1" dirty="0" smtClean="0">
                <a:latin typeface="宋体" panose="02010600030101010101" pitchFamily="2" charset="-122"/>
                <a:ea typeface="宋体" panose="02010600030101010101" pitchFamily="2" charset="-122"/>
              </a:rPr>
              <a:t>处理</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房地产开发企业销售自行开发的房地产项目增值税征收管理暂行办法</a:t>
            </a:r>
            <a:r>
              <a:rPr lang="en-US" altLang="zh-CN"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1</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房地产开发企业中的一般</a:t>
            </a:r>
            <a:r>
              <a:rPr lang="zh-CN" altLang="en-US" sz="2000" b="1" dirty="0" smtClean="0">
                <a:latin typeface="宋体" panose="02010600030101010101" pitchFamily="2" charset="-122"/>
                <a:ea typeface="宋体" panose="02010600030101010101" pitchFamily="2" charset="-122"/>
              </a:rPr>
              <a:t>纳税人销售</a:t>
            </a:r>
            <a:r>
              <a:rPr lang="zh-CN" altLang="en-US" sz="2000" b="1" dirty="0">
                <a:latin typeface="宋体" panose="02010600030101010101" pitchFamily="2" charset="-122"/>
                <a:ea typeface="宋体" panose="02010600030101010101" pitchFamily="2" charset="-122"/>
              </a:rPr>
              <a:t>自行开发的房地产项目，适用一般计税方法计税，按照取得的全部价款和价外费用，扣除当期销售房地产项目对应的土地价款后的余额计算销售额</a:t>
            </a:r>
            <a:r>
              <a:rPr lang="zh-CN" altLang="en-US" sz="2000" b="1" dirty="0" smtClean="0">
                <a:latin typeface="宋体" panose="02010600030101010101" pitchFamily="2" charset="-122"/>
                <a:ea typeface="宋体" panose="02010600030101010101" pitchFamily="2" charset="-122"/>
              </a:rPr>
              <a:t>。销售额</a:t>
            </a:r>
            <a:r>
              <a:rPr lang="zh-CN" altLang="en-US" sz="2000" b="1" dirty="0">
                <a:latin typeface="宋体" panose="02010600030101010101" pitchFamily="2" charset="-122"/>
                <a:ea typeface="宋体" panose="02010600030101010101" pitchFamily="2" charset="-122"/>
              </a:rPr>
              <a:t>的计算公式如下：</a:t>
            </a:r>
            <a:endParaRPr lang="zh-CN" altLang="en-US" sz="2000" b="1" dirty="0">
              <a:latin typeface="宋体" panose="02010600030101010101" pitchFamily="2" charset="-122"/>
              <a:ea typeface="宋体" panose="02010600030101010101" pitchFamily="2" charset="-122"/>
            </a:endParaRPr>
          </a:p>
          <a:p>
            <a:pPr>
              <a:lnSpc>
                <a:spcPct val="150000"/>
              </a:lnSpc>
            </a:pPr>
            <a:r>
              <a:rPr lang="zh-CN" altLang="en-US" sz="2000" b="1" dirty="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   销售额</a:t>
            </a:r>
            <a:r>
              <a:rPr lang="zh-CN" altLang="en-US" sz="2000" b="1" dirty="0">
                <a:latin typeface="宋体" panose="02010600030101010101" pitchFamily="2" charset="-122"/>
                <a:ea typeface="宋体" panose="02010600030101010101" pitchFamily="2" charset="-122"/>
              </a:rPr>
              <a:t>＝（全部价款和价外费用－当期允许扣除的土地价款</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a:latin typeface="宋体" panose="02010600030101010101" pitchFamily="2" charset="-122"/>
                <a:ea typeface="宋体" panose="02010600030101010101" pitchFamily="2" charset="-122"/>
              </a:rPr>
              <a:t>1</a:t>
            </a:r>
            <a:r>
              <a:rPr lang="zh-CN" altLang="en-US" sz="2000" b="1" dirty="0">
                <a:latin typeface="宋体" panose="02010600030101010101" pitchFamily="2" charset="-122"/>
                <a:ea typeface="宋体" panose="02010600030101010101" pitchFamily="2" charset="-122"/>
              </a:rPr>
              <a:t>＋</a:t>
            </a:r>
            <a:r>
              <a:rPr lang="en-US" altLang="zh-CN" sz="2000" b="1" dirty="0">
                <a:latin typeface="宋体" panose="02010600030101010101" pitchFamily="2" charset="-122"/>
                <a:ea typeface="宋体" panose="02010600030101010101" pitchFamily="2" charset="-122"/>
              </a:rPr>
              <a:t>11%</a:t>
            </a:r>
            <a:r>
              <a:rPr lang="zh-CN" altLang="en-US" sz="2000" b="1" dirty="0">
                <a:latin typeface="宋体" panose="02010600030101010101" pitchFamily="2" charset="-122"/>
                <a:ea typeface="宋体" panose="02010600030101010101" pitchFamily="2" charset="-122"/>
              </a:rPr>
              <a:t>）</a:t>
            </a:r>
            <a:endParaRPr lang="zh-CN" altLang="en-US" sz="2000" b="1" dirty="0">
              <a:latin typeface="宋体" panose="02010600030101010101" pitchFamily="2" charset="-122"/>
              <a:ea typeface="宋体" panose="02010600030101010101" pitchFamily="2" charset="-122"/>
            </a:endParaRPr>
          </a:p>
          <a:p>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79512" y="627534"/>
            <a:ext cx="8784976" cy="4247317"/>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 </a:t>
            </a:r>
            <a:r>
              <a:rPr lang="zh-CN" altLang="en-US"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、“应交增值税”几个主要专栏的使用说明</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a:latin typeface="宋体" panose="02010600030101010101" pitchFamily="2" charset="-122"/>
                <a:ea typeface="宋体" panose="02010600030101010101" pitchFamily="2" charset="-122"/>
              </a:rPr>
              <a:t>）“进项税额”专栏，记录一般纳税人购进货物、加工修理修配劳务、服务、无形资产或不动产而支付或负担的、准予从当期销项税额中抵扣的增值税额； </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solidFill>
                  <a:srgbClr val="FF0000"/>
                </a:solidFill>
                <a:latin typeface="宋体" panose="02010600030101010101" pitchFamily="2" charset="-122"/>
                <a:ea typeface="宋体" panose="02010600030101010101" pitchFamily="2" charset="-122"/>
              </a:rPr>
              <a:t>2</a:t>
            </a:r>
            <a:r>
              <a:rPr lang="zh-CN" altLang="en-US" sz="2000" b="1" dirty="0">
                <a:latin typeface="宋体" panose="02010600030101010101" pitchFamily="2" charset="-122"/>
                <a:ea typeface="宋体" panose="02010600030101010101" pitchFamily="2" charset="-122"/>
              </a:rPr>
              <a:t>）“销项税额抵减”专栏，记录一般纳税人按照现行增值税制度规定因扣减销售额而减少的销项税额；</a:t>
            </a:r>
            <a:r>
              <a:rPr lang="zh-CN" altLang="en-US" sz="2000" b="1" dirty="0" smtClean="0">
                <a:latin typeface="宋体" panose="02010600030101010101" pitchFamily="2" charset="-122"/>
                <a:ea typeface="宋体" panose="02010600030101010101" pitchFamily="2" charset="-122"/>
              </a:rPr>
              <a:t>如</a:t>
            </a:r>
            <a:r>
              <a:rPr lang="zh-CN" altLang="en-US" sz="2000" b="1" dirty="0">
                <a:latin typeface="宋体" panose="02010600030101010101" pitchFamily="2" charset="-122"/>
                <a:ea typeface="宋体" panose="02010600030101010101" pitchFamily="2" charset="-122"/>
              </a:rPr>
              <a:t>①</a:t>
            </a:r>
            <a:r>
              <a:rPr lang="zh-CN" altLang="en-US" sz="2000" b="1" dirty="0" smtClean="0">
                <a:latin typeface="宋体" panose="02010600030101010101" pitchFamily="2" charset="-122"/>
                <a:ea typeface="宋体" panose="02010600030101010101" pitchFamily="2" charset="-122"/>
              </a:rPr>
              <a:t>销售营改增之前取得的不动产差额计税；</a:t>
            </a:r>
            <a:r>
              <a:rPr lang="zh-CN" altLang="en-US" sz="2000" b="1" dirty="0">
                <a:latin typeface="宋体" panose="02010600030101010101" pitchFamily="2" charset="-122"/>
                <a:ea typeface="宋体" panose="02010600030101010101" pitchFamily="2" charset="-122"/>
              </a:rPr>
              <a:t>②</a:t>
            </a:r>
            <a:r>
              <a:rPr lang="zh-CN" altLang="en-US" sz="2000" b="1" dirty="0" smtClean="0">
                <a:latin typeface="宋体" panose="02010600030101010101" pitchFamily="2" charset="-122"/>
                <a:ea typeface="宋体" panose="02010600030101010101" pitchFamily="2" charset="-122"/>
              </a:rPr>
              <a:t>房地产企业采用一般计税方法扣除土地价款而递抵减的销项税额等。</a:t>
            </a:r>
            <a:endParaRPr lang="zh-CN" altLang="en-US"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solidFill>
                  <a:srgbClr val="FF0000"/>
                </a:solidFill>
                <a:latin typeface="宋体" panose="02010600030101010101" pitchFamily="2" charset="-122"/>
                <a:ea typeface="宋体" panose="02010600030101010101" pitchFamily="2" charset="-122"/>
              </a:rPr>
              <a:t>3</a:t>
            </a:r>
            <a:r>
              <a:rPr lang="zh-CN" altLang="en-US" sz="2000" b="1" dirty="0">
                <a:latin typeface="宋体" panose="02010600030101010101" pitchFamily="2" charset="-122"/>
                <a:ea typeface="宋体" panose="02010600030101010101" pitchFamily="2" charset="-122"/>
              </a:rPr>
              <a:t>）“已交税金”专栏，记录一般纳税人当月已交纳的应交增值税额； </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07504" y="771550"/>
            <a:ext cx="8712968" cy="3323987"/>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例</a:t>
            </a:r>
            <a:r>
              <a:rPr lang="en-US" altLang="zh-CN" sz="2000" b="1" dirty="0" smtClean="0">
                <a:latin typeface="宋体" panose="02010600030101010101" pitchFamily="2" charset="-122"/>
                <a:ea typeface="宋体" panose="02010600030101010101" pitchFamily="2" charset="-122"/>
              </a:rPr>
              <a:t>4—1</a:t>
            </a:r>
            <a:r>
              <a:rPr lang="zh-CN" altLang="en-US" sz="2000" b="1" dirty="0" smtClean="0">
                <a:latin typeface="宋体" panose="02010600030101010101" pitchFamily="2" charset="-122"/>
                <a:ea typeface="宋体" panose="02010600030101010101" pitchFamily="2" charset="-122"/>
              </a:rPr>
              <a:t>、丙房地产公司（增值税一般纳税人），</a:t>
            </a:r>
            <a:r>
              <a:rPr lang="en-US" altLang="zh-CN" sz="2000" b="1" dirty="0" smtClean="0">
                <a:latin typeface="宋体" panose="02010600030101010101" pitchFamily="2" charset="-122"/>
                <a:ea typeface="宋体" panose="02010600030101010101" pitchFamily="2" charset="-122"/>
              </a:rPr>
              <a:t>2016</a:t>
            </a:r>
            <a:r>
              <a:rPr lang="zh-CN" altLang="en-US" sz="2000" b="1" dirty="0" smtClean="0">
                <a:latin typeface="宋体" panose="02010600030101010101" pitchFamily="2" charset="-122"/>
                <a:ea typeface="宋体" panose="02010600030101010101" pitchFamily="2" charset="-122"/>
              </a:rPr>
              <a:t>年</a:t>
            </a:r>
            <a:r>
              <a:rPr lang="en-US" altLang="zh-CN" sz="2000" b="1" dirty="0">
                <a:latin typeface="宋体" panose="02010600030101010101" pitchFamily="2" charset="-122"/>
                <a:ea typeface="宋体" panose="02010600030101010101" pitchFamily="2" charset="-122"/>
              </a:rPr>
              <a:t>7</a:t>
            </a:r>
            <a:r>
              <a:rPr lang="zh-CN" altLang="en-US" sz="2000" b="1" dirty="0" smtClean="0">
                <a:latin typeface="宋体" panose="02010600030101010101" pitchFamily="2" charset="-122"/>
                <a:ea typeface="宋体" panose="02010600030101010101" pitchFamily="2" charset="-122"/>
              </a:rPr>
              <a:t>月取得一项土地使用权，土地面积</a:t>
            </a:r>
            <a:r>
              <a:rPr lang="en-US" altLang="zh-CN" sz="2000" b="1" dirty="0" smtClean="0">
                <a:latin typeface="宋体" panose="02010600030101010101" pitchFamily="2" charset="-122"/>
                <a:ea typeface="宋体" panose="02010600030101010101" pitchFamily="2" charset="-122"/>
              </a:rPr>
              <a:t>120 000</a:t>
            </a:r>
            <a:r>
              <a:rPr lang="zh-CN" altLang="en-US" sz="2000" b="1" dirty="0" smtClean="0">
                <a:latin typeface="宋体" panose="02010600030101010101" pitchFamily="2" charset="-122"/>
                <a:ea typeface="宋体" panose="02010600030101010101" pitchFamily="2" charset="-122"/>
              </a:rPr>
              <a:t>㎡，支付土地价款</a:t>
            </a:r>
            <a:r>
              <a:rPr lang="en-US" altLang="zh-CN" sz="2000" b="1" dirty="0" smtClean="0">
                <a:latin typeface="宋体" panose="02010600030101010101" pitchFamily="2" charset="-122"/>
                <a:ea typeface="宋体" panose="02010600030101010101" pitchFamily="2" charset="-122"/>
              </a:rPr>
              <a:t>6 000</a:t>
            </a:r>
            <a:r>
              <a:rPr lang="zh-CN" altLang="en-US" sz="2000" b="1" dirty="0" smtClean="0">
                <a:latin typeface="宋体" panose="02010600030101010101" pitchFamily="2" charset="-122"/>
                <a:ea typeface="宋体" panose="02010600030101010101" pitchFamily="2" charset="-122"/>
              </a:rPr>
              <a:t>万元，已取得省级以上财政部门监制的财政票据。</a:t>
            </a:r>
            <a:r>
              <a:rPr lang="en-US" altLang="zh-CN" sz="2000" b="1" dirty="0" smtClean="0">
                <a:latin typeface="宋体" panose="02010600030101010101" pitchFamily="2" charset="-122"/>
                <a:ea typeface="宋体" panose="02010600030101010101" pitchFamily="2" charset="-122"/>
              </a:rPr>
              <a:t>2016</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10</a:t>
            </a:r>
            <a:r>
              <a:rPr lang="zh-CN" altLang="en-US" sz="2000" b="1" dirty="0" smtClean="0">
                <a:latin typeface="宋体" panose="02010600030101010101" pitchFamily="2" charset="-122"/>
                <a:ea typeface="宋体" panose="02010600030101010101" pitchFamily="2" charset="-122"/>
              </a:rPr>
              <a:t>月取得</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建筑工程施工许可证</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，开始施工建设，可售面积</a:t>
            </a:r>
            <a:r>
              <a:rPr lang="en-US" altLang="zh-CN" sz="2000" b="1" dirty="0" smtClean="0">
                <a:latin typeface="宋体" panose="02010600030101010101" pitchFamily="2" charset="-122"/>
                <a:ea typeface="宋体" panose="02010600030101010101" pitchFamily="2" charset="-122"/>
              </a:rPr>
              <a:t>150 000</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2017</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9</a:t>
            </a:r>
            <a:r>
              <a:rPr lang="zh-CN" altLang="en-US" sz="2000" b="1" dirty="0" smtClean="0">
                <a:latin typeface="宋体" panose="02010600030101010101" pitchFamily="2" charset="-122"/>
                <a:ea typeface="宋体" panose="02010600030101010101" pitchFamily="2" charset="-122"/>
              </a:rPr>
              <a:t>月取得</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商品房预售许可证</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，开始预售房产，截止到</a:t>
            </a:r>
            <a:r>
              <a:rPr lang="en-US" altLang="zh-CN" sz="2000" b="1" dirty="0" smtClean="0">
                <a:latin typeface="宋体" panose="02010600030101010101" pitchFamily="2" charset="-122"/>
                <a:ea typeface="宋体" panose="02010600030101010101" pitchFamily="2" charset="-122"/>
              </a:rPr>
              <a:t>2018</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12</a:t>
            </a:r>
            <a:r>
              <a:rPr lang="zh-CN" altLang="en-US" sz="2000" b="1" dirty="0" smtClean="0">
                <a:latin typeface="宋体" panose="02010600030101010101" pitchFamily="2" charset="-122"/>
                <a:ea typeface="宋体" panose="02010600030101010101" pitchFamily="2" charset="-122"/>
              </a:rPr>
              <a:t>月份已经</a:t>
            </a:r>
            <a:r>
              <a:rPr lang="zh-CN" altLang="en-US" sz="2000" b="1" dirty="0">
                <a:latin typeface="宋体" panose="02010600030101010101" pitchFamily="2" charset="-122"/>
                <a:ea typeface="宋体" panose="02010600030101010101" pitchFamily="2" charset="-122"/>
              </a:rPr>
              <a:t>竣工</a:t>
            </a:r>
            <a:r>
              <a:rPr lang="zh-CN" altLang="en-US" sz="2000" b="1" dirty="0" smtClean="0">
                <a:latin typeface="宋体" panose="02010600030101010101" pitchFamily="2" charset="-122"/>
                <a:ea typeface="宋体" panose="02010600030101010101" pitchFamily="2" charset="-122"/>
              </a:rPr>
              <a:t>验收合格，开始开票交房。累计预售房产</a:t>
            </a:r>
            <a:r>
              <a:rPr lang="en-US" altLang="zh-CN" sz="2000" b="1" dirty="0" smtClean="0">
                <a:latin typeface="宋体" panose="02010600030101010101" pitchFamily="2" charset="-122"/>
                <a:ea typeface="宋体" panose="02010600030101010101" pitchFamily="2" charset="-122"/>
              </a:rPr>
              <a:t>100 000</a:t>
            </a:r>
            <a:r>
              <a:rPr lang="zh-CN" altLang="en-US" sz="2000" b="1" dirty="0" smtClean="0">
                <a:latin typeface="宋体" panose="02010600030101010101" pitchFamily="2" charset="-122"/>
                <a:ea typeface="宋体" panose="02010600030101010101" pitchFamily="2" charset="-122"/>
              </a:rPr>
              <a:t>㎡，销售收入总额</a:t>
            </a:r>
            <a:r>
              <a:rPr lang="en-US" altLang="zh-CN" sz="2000" b="1" dirty="0" smtClean="0">
                <a:latin typeface="宋体" panose="02010600030101010101" pitchFamily="2" charset="-122"/>
                <a:ea typeface="宋体" panose="02010600030101010101" pitchFamily="2" charset="-122"/>
              </a:rPr>
              <a:t>44 400</a:t>
            </a:r>
            <a:r>
              <a:rPr lang="zh-CN" altLang="en-US" sz="2000" b="1" dirty="0" smtClean="0">
                <a:latin typeface="宋体" panose="02010600030101010101" pitchFamily="2" charset="-122"/>
                <a:ea typeface="宋体" panose="02010600030101010101" pitchFamily="2" charset="-122"/>
              </a:rPr>
              <a:t>万元，已经预交增值税</a:t>
            </a:r>
            <a:r>
              <a:rPr lang="en-US" altLang="zh-CN" sz="2000" b="1" dirty="0" smtClean="0">
                <a:latin typeface="宋体" panose="02010600030101010101" pitchFamily="2" charset="-122"/>
                <a:ea typeface="宋体" panose="02010600030101010101" pitchFamily="2" charset="-122"/>
              </a:rPr>
              <a:t>1 200</a:t>
            </a:r>
            <a:r>
              <a:rPr lang="zh-CN" altLang="en-US" sz="2000" b="1" dirty="0" smtClean="0">
                <a:latin typeface="宋体" panose="02010600030101010101" pitchFamily="2" charset="-122"/>
                <a:ea typeface="宋体" panose="02010600030101010101" pitchFamily="2" charset="-122"/>
              </a:rPr>
              <a:t>万元，累计进项税额留抵额</a:t>
            </a:r>
            <a:r>
              <a:rPr lang="en-US" altLang="zh-CN" sz="2000" b="1" dirty="0" smtClean="0">
                <a:latin typeface="宋体" panose="02010600030101010101" pitchFamily="2" charset="-122"/>
                <a:ea typeface="宋体" panose="02010600030101010101" pitchFamily="2" charset="-122"/>
              </a:rPr>
              <a:t>22 561 500</a:t>
            </a:r>
            <a:r>
              <a:rPr lang="zh-CN" altLang="en-US" sz="2000" b="1" dirty="0" smtClean="0">
                <a:latin typeface="宋体" panose="02010600030101010101" pitchFamily="2" charset="-122"/>
                <a:ea typeface="宋体" panose="02010600030101010101" pitchFamily="2" charset="-122"/>
              </a:rPr>
              <a:t>元。请计算应交增值税。</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79512" y="627534"/>
            <a:ext cx="8856984" cy="4247317"/>
          </a:xfrm>
          <a:prstGeom prst="rect">
            <a:avLst/>
          </a:prstGeom>
          <a:noFill/>
        </p:spPr>
        <p:txBody>
          <a:bodyPr wrap="square" rtlCol="0">
            <a:spAutoFit/>
          </a:bodyPr>
          <a:lstStyle/>
          <a:p>
            <a:pPr>
              <a:lnSpc>
                <a:spcPct val="150000"/>
              </a:lnSpc>
            </a:pPr>
            <a:r>
              <a:rPr lang="en-US" altLang="zh-CN" sz="2000"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会计处理</a:t>
            </a:r>
            <a:r>
              <a:rPr lang="en-US" altLang="zh-CN" sz="2000" dirty="0" smtClean="0">
                <a:latin typeface="宋体" panose="02010600030101010101" pitchFamily="2" charset="-122"/>
                <a:ea typeface="宋体" panose="02010600030101010101" pitchFamily="2" charset="-122"/>
              </a:rPr>
              <a:t>]</a:t>
            </a:r>
            <a:r>
              <a:rPr lang="zh-CN" altLang="en-US" sz="2000"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交</a:t>
            </a:r>
            <a:r>
              <a:rPr lang="zh-CN" altLang="en-US" sz="2000" b="1" dirty="0">
                <a:latin typeface="宋体" panose="02010600030101010101" pitchFamily="2" charset="-122"/>
                <a:ea typeface="宋体" panose="02010600030101010101" pitchFamily="2" charset="-122"/>
              </a:rPr>
              <a:t>房</a:t>
            </a:r>
            <a:r>
              <a:rPr lang="zh-CN" altLang="en-US" sz="2000" b="1" dirty="0" smtClean="0">
                <a:latin typeface="宋体" panose="02010600030101010101" pitchFamily="2" charset="-122"/>
                <a:ea typeface="宋体" panose="02010600030101010101" pitchFamily="2" charset="-122"/>
              </a:rPr>
              <a:t>时给业主开具销售房产的增值税发票，按</a:t>
            </a:r>
            <a:r>
              <a:rPr lang="zh-CN" altLang="en-US" sz="2000" b="1" dirty="0">
                <a:latin typeface="宋体" panose="02010600030101010101" pitchFamily="2" charset="-122"/>
                <a:ea typeface="宋体" panose="02010600030101010101" pitchFamily="2" charset="-122"/>
              </a:rPr>
              <a:t>预售</a:t>
            </a:r>
            <a:r>
              <a:rPr lang="zh-CN" altLang="en-US" sz="2000" b="1" dirty="0" smtClean="0">
                <a:latin typeface="宋体" panose="02010600030101010101" pitchFamily="2" charset="-122"/>
                <a:ea typeface="宋体" panose="02010600030101010101" pitchFamily="2" charset="-122"/>
              </a:rPr>
              <a:t>收入总额</a:t>
            </a:r>
            <a:r>
              <a:rPr lang="en-US" altLang="zh-CN" sz="2000" b="1" dirty="0" smtClean="0">
                <a:latin typeface="宋体" panose="02010600030101010101" pitchFamily="2" charset="-122"/>
                <a:ea typeface="宋体" panose="02010600030101010101" pitchFamily="2" charset="-122"/>
              </a:rPr>
              <a:t>44 400</a:t>
            </a:r>
            <a:r>
              <a:rPr lang="zh-CN" altLang="en-US" sz="2000" b="1" dirty="0" smtClean="0">
                <a:latin typeface="宋体" panose="02010600030101010101" pitchFamily="2" charset="-122"/>
                <a:ea typeface="宋体" panose="02010600030101010101" pitchFamily="2" charset="-122"/>
              </a:rPr>
              <a:t>万元确认销售，计算不含税销售额及销项税额：</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销售额＝</a:t>
            </a:r>
            <a:r>
              <a:rPr lang="en-US" altLang="zh-CN" sz="2000" b="1" dirty="0" smtClean="0">
                <a:latin typeface="宋体" panose="02010600030101010101" pitchFamily="2" charset="-122"/>
                <a:ea typeface="宋体" panose="02010600030101010101" pitchFamily="2" charset="-122"/>
              </a:rPr>
              <a:t>444 000 000÷</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11%</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400 000 000</a:t>
            </a:r>
            <a:r>
              <a:rPr lang="zh-CN" altLang="en-US" sz="2000" b="1" dirty="0" smtClean="0">
                <a:latin typeface="宋体" panose="02010600030101010101" pitchFamily="2" charset="-122"/>
                <a:ea typeface="宋体" panose="02010600030101010101" pitchFamily="2" charset="-122"/>
              </a:rPr>
              <a:t>（元）</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销项税额＝</a:t>
            </a:r>
            <a:r>
              <a:rPr lang="en-US" altLang="zh-CN" sz="2000" b="1" dirty="0" smtClean="0">
                <a:latin typeface="宋体" panose="02010600030101010101" pitchFamily="2" charset="-122"/>
                <a:ea typeface="宋体" panose="02010600030101010101" pitchFamily="2" charset="-122"/>
              </a:rPr>
              <a:t>400 000 000×11%</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44 000 000</a:t>
            </a:r>
            <a:r>
              <a:rPr lang="zh-CN" altLang="en-US" sz="2000" b="1" dirty="0" smtClean="0">
                <a:latin typeface="宋体" panose="02010600030101010101" pitchFamily="2" charset="-122"/>
                <a:ea typeface="宋体" panose="02010600030101010101" pitchFamily="2" charset="-122"/>
              </a:rPr>
              <a:t>（元）</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）结转预收账款确认收入 ：</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借：预收账款                   </a:t>
            </a:r>
            <a:r>
              <a:rPr lang="en-US" altLang="zh-CN" sz="2000" b="1" dirty="0" smtClean="0">
                <a:latin typeface="宋体" panose="02010600030101010101" pitchFamily="2" charset="-122"/>
                <a:ea typeface="宋体" panose="02010600030101010101" pitchFamily="2" charset="-122"/>
              </a:rPr>
              <a:t>444 000 000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贷：主营业务收入                     </a:t>
            </a:r>
            <a:r>
              <a:rPr lang="en-US" altLang="zh-CN" sz="2000" b="1" dirty="0" smtClean="0">
                <a:latin typeface="宋体" panose="02010600030101010101" pitchFamily="2" charset="-122"/>
                <a:ea typeface="宋体" panose="02010600030101010101" pitchFamily="2" charset="-122"/>
              </a:rPr>
              <a:t>400 000 000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应交增值税（销项税额）</a:t>
            </a:r>
            <a:r>
              <a:rPr lang="en-US" altLang="zh-CN" sz="2000" b="1" dirty="0" smtClean="0">
                <a:latin typeface="宋体" panose="02010600030101010101" pitchFamily="2" charset="-122"/>
                <a:ea typeface="宋体" panose="02010600030101010101" pitchFamily="2" charset="-122"/>
              </a:rPr>
              <a:t>44 000 000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dirty="0" smtClean="0">
                <a:latin typeface="宋体" panose="02010600030101010101" pitchFamily="2" charset="-122"/>
                <a:ea typeface="宋体" panose="02010600030101010101" pitchFamily="2" charset="-122"/>
              </a:rPr>
              <a:t>    </a:t>
            </a:r>
            <a:endParaRPr lang="zh-CN" altLang="en-US" sz="2000"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0" y="627534"/>
            <a:ext cx="9144000" cy="5632311"/>
          </a:xfrm>
          <a:prstGeom prst="rect">
            <a:avLst/>
          </a:prstGeom>
          <a:noFill/>
        </p:spPr>
        <p:txBody>
          <a:bodyPr wrap="square" rtlCol="0">
            <a:spAutoFit/>
          </a:bodyPr>
          <a:lstStyle/>
          <a:p>
            <a:pPr>
              <a:lnSpc>
                <a:spcPct val="150000"/>
              </a:lnSpc>
            </a:pPr>
            <a:r>
              <a:rPr lang="zh-CN" altLang="en-US" sz="2000" b="1" dirty="0" smtClean="0">
                <a:latin typeface="宋体" panose="02010600030101010101" pitchFamily="2" charset="-122"/>
                <a:ea typeface="宋体" panose="02010600030101010101" pitchFamily="2" charset="-122"/>
              </a:rPr>
              <a:t>   </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当期允许扣除的土地价款＝</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支付的土地价款</a:t>
            </a:r>
            <a:r>
              <a:rPr lang="en-US" altLang="zh-CN"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50000"/>
              </a:lnSpc>
            </a:pPr>
            <a:endParaRPr lang="en-US" altLang="zh-CN" sz="2000" b="1" dirty="0" smtClean="0">
              <a:latin typeface="宋体" panose="02010600030101010101" pitchFamily="2" charset="-122"/>
              <a:ea typeface="宋体" panose="02010600030101010101" pitchFamily="2" charset="-122"/>
            </a:endParaRPr>
          </a:p>
          <a:p>
            <a:pPr>
              <a:lnSpc>
                <a:spcPct val="140000"/>
              </a:lnSpc>
            </a:pP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60 000 000 ×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100 000/150 000)</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40 000 000</a:t>
            </a:r>
            <a:r>
              <a:rPr lang="zh-CN" altLang="en-US" sz="2000" b="1" dirty="0" smtClean="0">
                <a:latin typeface="宋体" panose="02010600030101010101" pitchFamily="2" charset="-122"/>
                <a:ea typeface="宋体" panose="02010600030101010101" pitchFamily="2" charset="-122"/>
              </a:rPr>
              <a:t>（元）</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zh-CN" altLang="en-US" sz="2000" b="1" dirty="0" smtClean="0">
                <a:latin typeface="宋体" panose="02010600030101010101" pitchFamily="2" charset="-122"/>
                <a:ea typeface="宋体" panose="02010600030101010101" pitchFamily="2" charset="-122"/>
              </a:rPr>
              <a:t>   销售额＝</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全部价款和价外费用－当期允许扣除的土地价款）</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11%</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444 000 000</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40 000 000</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11%</a:t>
            </a: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363 963 964</a:t>
            </a:r>
            <a:r>
              <a:rPr lang="zh-CN" altLang="en-US" sz="2000" b="1" dirty="0" smtClean="0">
                <a:latin typeface="宋体" panose="02010600030101010101" pitchFamily="2" charset="-122"/>
                <a:ea typeface="宋体" panose="02010600030101010101" pitchFamily="2" charset="-122"/>
              </a:rPr>
              <a:t>（元）</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销项税额＝</a:t>
            </a:r>
            <a:r>
              <a:rPr lang="en-US" altLang="zh-CN" sz="2000" b="1" dirty="0" smtClean="0">
                <a:latin typeface="宋体" panose="02010600030101010101" pitchFamily="2" charset="-122"/>
                <a:ea typeface="宋体" panose="02010600030101010101" pitchFamily="2" charset="-122"/>
              </a:rPr>
              <a:t> 363 963 964 ×11%</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40 036 036</a:t>
            </a:r>
            <a:r>
              <a:rPr lang="zh-CN" altLang="en-US" sz="2000" b="1" dirty="0" smtClean="0">
                <a:latin typeface="宋体" panose="02010600030101010101" pitchFamily="2" charset="-122"/>
                <a:ea typeface="宋体" panose="02010600030101010101" pitchFamily="2" charset="-122"/>
              </a:rPr>
              <a:t>（元）</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扣除土地价款产生的销项税额</a:t>
            </a:r>
            <a:r>
              <a:rPr lang="zh-CN" altLang="en-US" sz="2000" b="1" dirty="0">
                <a:latin typeface="宋体" panose="02010600030101010101" pitchFamily="2" charset="-122"/>
                <a:ea typeface="宋体" panose="02010600030101010101" pitchFamily="2" charset="-122"/>
              </a:rPr>
              <a:t>抵减</a:t>
            </a:r>
            <a:r>
              <a:rPr lang="zh-CN" altLang="en-US" sz="2000" b="1" dirty="0" smtClean="0">
                <a:latin typeface="宋体" panose="02010600030101010101" pitchFamily="2" charset="-122"/>
                <a:ea typeface="宋体" panose="02010600030101010101" pitchFamily="2" charset="-122"/>
              </a:rPr>
              <a:t>额＝</a:t>
            </a:r>
            <a:r>
              <a:rPr lang="en-US" altLang="zh-CN" sz="2000" b="1" dirty="0" smtClean="0">
                <a:latin typeface="宋体" panose="02010600030101010101" pitchFamily="2" charset="-122"/>
                <a:ea typeface="宋体" panose="02010600030101010101" pitchFamily="2" charset="-122"/>
              </a:rPr>
              <a:t>44 000 000</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40 036036</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3 963 964</a:t>
            </a:r>
            <a:r>
              <a:rPr lang="zh-CN" altLang="en-US" sz="2000" b="1" dirty="0" smtClean="0">
                <a:latin typeface="宋体" panose="02010600030101010101" pitchFamily="2" charset="-122"/>
                <a:ea typeface="宋体" panose="02010600030101010101" pitchFamily="2" charset="-122"/>
              </a:rPr>
              <a:t>（元）</a:t>
            </a:r>
            <a:endParaRPr lang="en-US" altLang="zh-CN" sz="2000" b="1" dirty="0" smtClean="0">
              <a:latin typeface="宋体" panose="02010600030101010101" pitchFamily="2" charset="-122"/>
              <a:ea typeface="宋体" panose="02010600030101010101" pitchFamily="2" charset="-122"/>
            </a:endParaRPr>
          </a:p>
          <a:p>
            <a:pPr>
              <a:lnSpc>
                <a:spcPct val="140000"/>
              </a:lnSpc>
            </a:pPr>
            <a:endParaRPr lang="en-US" altLang="zh-CN" sz="2000" b="1" dirty="0" smtClean="0">
              <a:latin typeface="宋体" panose="02010600030101010101" pitchFamily="2" charset="-122"/>
              <a:ea typeface="宋体" panose="02010600030101010101" pitchFamily="2" charset="-122"/>
            </a:endParaRPr>
          </a:p>
          <a:p>
            <a:pPr>
              <a:lnSpc>
                <a:spcPct val="150000"/>
              </a:lnSpc>
            </a:pPr>
            <a:endParaRPr lang="zh-CN" altLang="en-US" sz="2000" b="1" dirty="0" smtClean="0">
              <a:latin typeface="宋体" panose="02010600030101010101" pitchFamily="2" charset="-122"/>
              <a:ea typeface="宋体" panose="02010600030101010101" pitchFamily="2" charset="-122"/>
            </a:endParaRPr>
          </a:p>
          <a:p>
            <a:pPr>
              <a:lnSpc>
                <a:spcPct val="150000"/>
              </a:lnSpc>
            </a:pPr>
            <a:endParaRPr lang="zh-CN" altLang="en-US" sz="2000" dirty="0"/>
          </a:p>
        </p:txBody>
      </p:sp>
      <p:cxnSp>
        <p:nvCxnSpPr>
          <p:cNvPr id="6" name="直接连接符 5"/>
          <p:cNvCxnSpPr/>
          <p:nvPr/>
        </p:nvCxnSpPr>
        <p:spPr>
          <a:xfrm>
            <a:off x="5796136" y="1419622"/>
            <a:ext cx="33478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5724128" y="987574"/>
            <a:ext cx="3419872" cy="369332"/>
          </a:xfrm>
          <a:prstGeom prst="rect">
            <a:avLst/>
          </a:prstGeom>
          <a:noFill/>
        </p:spPr>
        <p:txBody>
          <a:bodyPr wrap="square" rtlCol="0">
            <a:spAutoFit/>
          </a:bodyPr>
          <a:lstStyle/>
          <a:p>
            <a:r>
              <a:rPr lang="zh-CN" altLang="en-US" sz="1800" b="1" smtClean="0">
                <a:latin typeface="宋体" panose="02010600030101010101" pitchFamily="2" charset="-122"/>
                <a:ea typeface="宋体" panose="02010600030101010101" pitchFamily="2" charset="-122"/>
              </a:rPr>
              <a:t> 当期销售房地产项目建筑面积</a:t>
            </a:r>
            <a:endParaRPr lang="zh-CN" altLang="en-US" sz="1800"/>
          </a:p>
        </p:txBody>
      </p:sp>
      <p:sp>
        <p:nvSpPr>
          <p:cNvPr id="11" name="TextBox 10"/>
          <p:cNvSpPr txBox="1"/>
          <p:nvPr/>
        </p:nvSpPr>
        <p:spPr>
          <a:xfrm>
            <a:off x="5796136" y="1419622"/>
            <a:ext cx="3347864" cy="369332"/>
          </a:xfrm>
          <a:prstGeom prst="rect">
            <a:avLst/>
          </a:prstGeom>
          <a:noFill/>
        </p:spPr>
        <p:txBody>
          <a:bodyPr wrap="square" rtlCol="0">
            <a:spAutoFit/>
          </a:bodyPr>
          <a:lstStyle/>
          <a:p>
            <a:r>
              <a:rPr lang="zh-CN" altLang="en-US" sz="1800" b="1" smtClean="0"/>
              <a:t> 房地产项目可供销售建筑面积</a:t>
            </a:r>
            <a:endParaRPr lang="zh-CN" altLang="en-US" sz="1800" b="1"/>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0" y="627534"/>
            <a:ext cx="9144000" cy="3323987"/>
          </a:xfrm>
          <a:prstGeom prst="rect">
            <a:avLst/>
          </a:prstGeom>
          <a:noFill/>
        </p:spPr>
        <p:txBody>
          <a:bodyPr wrap="square" rtlCol="0">
            <a:spAutoFit/>
          </a:bodyPr>
          <a:lstStyle/>
          <a:p>
            <a:pPr>
              <a:lnSpc>
                <a:spcPct val="150000"/>
              </a:lnSpc>
            </a:pPr>
            <a:r>
              <a:rPr lang="zh-CN" altLang="en-US" sz="2000" b="1" dirty="0" smtClean="0">
                <a:latin typeface="+mn-ea"/>
                <a:ea typeface="+mn-ea"/>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smtClean="0">
                <a:latin typeface="宋体" panose="02010600030101010101" pitchFamily="2" charset="-122"/>
                <a:ea typeface="宋体" panose="02010600030101010101" pitchFamily="2" charset="-122"/>
              </a:rPr>
              <a:t>）调减销项税额</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应交增值税（销项税额抵减）</a:t>
            </a:r>
            <a:r>
              <a:rPr lang="en-US" altLang="zh-CN" sz="2000" b="1" dirty="0" smtClean="0">
                <a:latin typeface="宋体" panose="02010600030101010101" pitchFamily="2" charset="-122"/>
                <a:ea typeface="宋体" panose="02010600030101010101" pitchFamily="2" charset="-122"/>
              </a:rPr>
              <a:t> 3 963 964</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贷：主营业务</a:t>
            </a:r>
            <a:r>
              <a:rPr lang="zh-CN" altLang="en-US" sz="2000" b="1" dirty="0">
                <a:latin typeface="宋体" panose="02010600030101010101" pitchFamily="2" charset="-122"/>
                <a:ea typeface="宋体" panose="02010600030101010101" pitchFamily="2" charset="-122"/>
              </a:rPr>
              <a:t>成本</a:t>
            </a: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3 963 964</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3</a:t>
            </a:r>
            <a:r>
              <a:rPr lang="zh-CN" altLang="en-US" sz="2000" b="1" dirty="0" smtClean="0">
                <a:latin typeface="宋体" panose="02010600030101010101" pitchFamily="2" charset="-122"/>
                <a:ea typeface="宋体" panose="02010600030101010101" pitchFamily="2" charset="-122"/>
              </a:rPr>
              <a:t>）结转预交增值税</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未交增值税               </a:t>
            </a:r>
            <a:r>
              <a:rPr lang="en-US" altLang="zh-CN" sz="2000" b="1" dirty="0" smtClean="0">
                <a:latin typeface="宋体" panose="02010600030101010101" pitchFamily="2" charset="-122"/>
                <a:ea typeface="宋体" panose="02010600030101010101" pitchFamily="2" charset="-122"/>
              </a:rPr>
              <a:t>12 000 000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预交增值税                 </a:t>
            </a:r>
            <a:r>
              <a:rPr lang="en-US" altLang="zh-CN" sz="2000" b="1" dirty="0" smtClean="0">
                <a:latin typeface="宋体" panose="02010600030101010101" pitchFamily="2" charset="-122"/>
                <a:ea typeface="宋体" panose="02010600030101010101" pitchFamily="2" charset="-122"/>
              </a:rPr>
              <a:t>12 000 000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endParaRPr lang="zh-CN" altLang="en-US" sz="2000" b="1" dirty="0">
              <a:latin typeface="+mn-ea"/>
              <a:ea typeface="+mn-ea"/>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467544" y="627534"/>
            <a:ext cx="8424936" cy="3970318"/>
          </a:xfrm>
          <a:prstGeom prst="rect">
            <a:avLst/>
          </a:prstGeom>
          <a:noFill/>
        </p:spPr>
        <p:txBody>
          <a:bodyPr wrap="square" rtlCol="0">
            <a:spAutoFit/>
          </a:bodyPr>
          <a:lstStyle/>
          <a:p>
            <a:pPr>
              <a:lnSpc>
                <a:spcPct val="140000"/>
              </a:lnSpc>
            </a:pP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4</a:t>
            </a:r>
            <a:r>
              <a:rPr lang="zh-CN" altLang="en-US" sz="2000" b="1" dirty="0" smtClean="0">
                <a:latin typeface="宋体" panose="02010600030101010101" pitchFamily="2" charset="-122"/>
                <a:ea typeface="宋体" panose="02010600030101010101" pitchFamily="2" charset="-122"/>
              </a:rPr>
              <a:t>）结平“应交增值税”科目，计算并结转未交增值税</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zh-CN" altLang="en-US" sz="2000" b="1" dirty="0" smtClean="0">
                <a:latin typeface="宋体" panose="02010600030101010101" pitchFamily="2" charset="-122"/>
                <a:ea typeface="宋体" panose="02010600030101010101" pitchFamily="2" charset="-122"/>
              </a:rPr>
              <a:t> “应交增值税”贷差＝（</a:t>
            </a:r>
            <a:r>
              <a:rPr lang="en-US" altLang="zh-CN" sz="2000" b="1" dirty="0" smtClean="0">
                <a:latin typeface="宋体" panose="02010600030101010101" pitchFamily="2" charset="-122"/>
                <a:ea typeface="宋体" panose="02010600030101010101" pitchFamily="2" charset="-122"/>
              </a:rPr>
              <a:t>44 000 000</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3 963 964</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22 561 500</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a:latin typeface="宋体" panose="02010600030101010101" pitchFamily="2" charset="-122"/>
                <a:ea typeface="宋体" panose="02010600030101010101" pitchFamily="2" charset="-122"/>
              </a:rPr>
              <a:t> 40 036 </a:t>
            </a:r>
            <a:r>
              <a:rPr lang="en-US" altLang="zh-CN" sz="2000" b="1" dirty="0" smtClean="0">
                <a:latin typeface="宋体" panose="02010600030101010101" pitchFamily="2" charset="-122"/>
                <a:ea typeface="宋体" panose="02010600030101010101" pitchFamily="2" charset="-122"/>
              </a:rPr>
              <a:t>036</a:t>
            </a:r>
            <a:r>
              <a:rPr lang="zh-CN" altLang="en-US" sz="2000" b="1" dirty="0" smtClean="0">
                <a:latin typeface="宋体" panose="02010600030101010101" pitchFamily="2" charset="-122"/>
                <a:ea typeface="宋体" panose="02010600030101010101" pitchFamily="2" charset="-122"/>
              </a:rPr>
              <a:t>－</a:t>
            </a:r>
            <a:r>
              <a:rPr lang="en-US" altLang="zh-CN" sz="2000" b="1" dirty="0">
                <a:latin typeface="宋体" panose="02010600030101010101" pitchFamily="2" charset="-122"/>
                <a:ea typeface="宋体" panose="02010600030101010101" pitchFamily="2" charset="-122"/>
              </a:rPr>
              <a:t>22 561 </a:t>
            </a:r>
            <a:r>
              <a:rPr lang="en-US" altLang="zh-CN" sz="2000" b="1" dirty="0" smtClean="0">
                <a:latin typeface="宋体" panose="02010600030101010101" pitchFamily="2" charset="-122"/>
                <a:ea typeface="宋体" panose="02010600030101010101" pitchFamily="2" charset="-122"/>
              </a:rPr>
              <a:t>500</a:t>
            </a:r>
            <a:r>
              <a:rPr lang="zh-CN" altLang="en-US" sz="2000" b="1" dirty="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17 474 536</a:t>
            </a:r>
            <a:r>
              <a:rPr lang="zh-CN" altLang="en-US" sz="2000" b="1" dirty="0" smtClean="0">
                <a:latin typeface="宋体" panose="02010600030101010101" pitchFamily="2" charset="-122"/>
                <a:ea typeface="宋体" panose="02010600030101010101" pitchFamily="2" charset="-122"/>
              </a:rPr>
              <a:t>（元）</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应交增值税（转出未交增值税）</a:t>
            </a:r>
            <a:r>
              <a:rPr lang="en-US" altLang="zh-CN" sz="2000" b="1" dirty="0" smtClean="0">
                <a:latin typeface="宋体" panose="02010600030101010101" pitchFamily="2" charset="-122"/>
                <a:ea typeface="宋体" panose="02010600030101010101" pitchFamily="2" charset="-122"/>
              </a:rPr>
              <a:t> 17 474 536</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未交增值税                  </a:t>
            </a:r>
            <a:r>
              <a:rPr lang="en-US" altLang="zh-CN" sz="2000" b="1" dirty="0" smtClean="0">
                <a:latin typeface="宋体" panose="02010600030101010101" pitchFamily="2" charset="-122"/>
                <a:ea typeface="宋体" panose="02010600030101010101" pitchFamily="2" charset="-122"/>
              </a:rPr>
              <a:t>17 474 536</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zh-CN" altLang="en-US" sz="2000" b="1" dirty="0" smtClean="0">
                <a:latin typeface="宋体" panose="02010600030101010101" pitchFamily="2" charset="-122"/>
                <a:ea typeface="宋体" panose="02010600030101010101" pitchFamily="2" charset="-122"/>
              </a:rPr>
              <a:t>（</a:t>
            </a:r>
            <a:r>
              <a:rPr lang="en-US" altLang="zh-CN" sz="2000" b="1" dirty="0">
                <a:latin typeface="宋体" panose="02010600030101010101" pitchFamily="2" charset="-122"/>
                <a:ea typeface="宋体" panose="02010600030101010101" pitchFamily="2" charset="-122"/>
              </a:rPr>
              <a:t>5</a:t>
            </a:r>
            <a:r>
              <a:rPr lang="zh-CN" altLang="en-US" sz="2000" b="1" dirty="0" smtClean="0">
                <a:latin typeface="宋体" panose="02010600030101010101" pitchFamily="2" charset="-122"/>
                <a:ea typeface="宋体" panose="02010600030101010101" pitchFamily="2" charset="-122"/>
              </a:rPr>
              <a:t>）下月申报期进行纳税申报</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未交增值税                  </a:t>
            </a:r>
            <a:r>
              <a:rPr lang="en-US" altLang="zh-CN" sz="2000" b="1" dirty="0" smtClean="0">
                <a:latin typeface="宋体" panose="02010600030101010101" pitchFamily="2" charset="-122"/>
                <a:ea typeface="宋体" panose="02010600030101010101" pitchFamily="2" charset="-122"/>
              </a:rPr>
              <a:t>5 474 536</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贷：银行存款                                </a:t>
            </a:r>
            <a:r>
              <a:rPr lang="en-US" altLang="zh-CN" sz="2000" b="1" dirty="0" smtClean="0">
                <a:latin typeface="宋体" panose="02010600030101010101" pitchFamily="2" charset="-122"/>
                <a:ea typeface="宋体" panose="02010600030101010101" pitchFamily="2" charset="-122"/>
              </a:rPr>
              <a:t>5 474 536</a:t>
            </a:r>
            <a:endParaRPr lang="en-US" altLang="zh-CN" sz="2000" b="1" dirty="0" smtClean="0">
              <a:latin typeface="+mn-ea"/>
            </a:endParaRPr>
          </a:p>
          <a:p>
            <a:pPr>
              <a:lnSpc>
                <a:spcPct val="140000"/>
              </a:lnSpc>
            </a:pPr>
            <a:r>
              <a:rPr lang="en-US" altLang="zh-CN" sz="2000" b="1" dirty="0">
                <a:latin typeface="+mn-ea"/>
              </a:rPr>
              <a:t> </a:t>
            </a:r>
            <a:r>
              <a:rPr lang="en-US" altLang="zh-CN" sz="2000" b="1" dirty="0" smtClean="0">
                <a:latin typeface="+mn-ea"/>
              </a:rPr>
              <a:t> </a:t>
            </a:r>
            <a:r>
              <a:rPr lang="zh-CN" altLang="en-US" sz="2000" b="1" dirty="0" smtClean="0">
                <a:latin typeface="+mn-ea"/>
              </a:rPr>
              <a:t>至此，预售阶段的账务处理完毕，再卖房属于销售。</a:t>
            </a:r>
            <a:endParaRPr lang="zh-CN" altLang="en-US" sz="2000"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11560" y="627534"/>
            <a:ext cx="8208912" cy="3323987"/>
          </a:xfrm>
          <a:prstGeom prst="rect">
            <a:avLst/>
          </a:prstGeom>
          <a:noFill/>
        </p:spPr>
        <p:txBody>
          <a:bodyPr wrap="square" rtlCol="0">
            <a:spAutoFit/>
          </a:bodyPr>
          <a:lstStyle/>
          <a:p>
            <a:pPr>
              <a:lnSpc>
                <a:spcPct val="150000"/>
              </a:lnSpc>
            </a:pPr>
            <a:r>
              <a:rPr lang="en-US" altLang="zh-CN" sz="2000" dirty="0" smtClean="0"/>
              <a:t>    </a:t>
            </a:r>
            <a:r>
              <a:rPr lang="zh-CN" altLang="en-US" sz="2000" b="1" dirty="0">
                <a:latin typeface="宋体" panose="02010600030101010101" pitchFamily="2" charset="-122"/>
              </a:rPr>
              <a:t>二、金融商品转让按规定以盈亏相抵后的余额作为销售额的账务</a:t>
            </a:r>
            <a:r>
              <a:rPr lang="zh-CN" altLang="en-US" sz="2000" b="1" dirty="0" smtClean="0">
                <a:latin typeface="宋体" panose="02010600030101010101" pitchFamily="2" charset="-122"/>
              </a:rPr>
              <a:t>处理</a:t>
            </a:r>
            <a:endParaRPr lang="en-US" altLang="zh-CN" sz="2000" b="1" dirty="0">
              <a:latin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会计处理规定：</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a:latin typeface="宋体" panose="02010600030101010101" pitchFamily="2" charset="-122"/>
              </a:rPr>
              <a:t>）金融商品实际转让月末，如产生转让收益，则按应纳税额借记“投资收益”等科目，贷记“应交税费</a:t>
            </a:r>
            <a:r>
              <a:rPr lang="en-US" altLang="zh-CN" sz="2000" b="1" dirty="0">
                <a:latin typeface="宋体" panose="02010600030101010101" pitchFamily="2" charset="-122"/>
              </a:rPr>
              <a:t>——</a:t>
            </a:r>
            <a:r>
              <a:rPr lang="zh-CN" altLang="en-US" sz="2000" b="1" dirty="0">
                <a:latin typeface="宋体" panose="02010600030101010101" pitchFamily="2" charset="-122"/>
              </a:rPr>
              <a:t>转让金融商品应交增值税”</a:t>
            </a:r>
            <a:r>
              <a:rPr lang="zh-CN" altLang="en-US" sz="2000" b="1" dirty="0" smtClean="0">
                <a:latin typeface="宋体" panose="02010600030101010101" pitchFamily="2" charset="-122"/>
              </a:rPr>
              <a:t>科目。</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a:latin typeface="宋体" panose="02010600030101010101" pitchFamily="2" charset="-122"/>
              </a:rPr>
              <a:t>）如产生转让损失，则按可结转下月抵扣税额，借记“应交税费</a:t>
            </a:r>
            <a:r>
              <a:rPr lang="en-US" altLang="zh-CN" sz="2000" b="1" dirty="0">
                <a:latin typeface="宋体" panose="02010600030101010101" pitchFamily="2" charset="-122"/>
              </a:rPr>
              <a:t>——</a:t>
            </a:r>
            <a:r>
              <a:rPr lang="zh-CN" altLang="en-US" sz="2000" b="1" dirty="0">
                <a:latin typeface="宋体" panose="02010600030101010101" pitchFamily="2" charset="-122"/>
              </a:rPr>
              <a:t>转让金融商品应交增值税”科目，贷记“投资收益”等科目。</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539552" y="699542"/>
            <a:ext cx="7920880" cy="1938992"/>
          </a:xfrm>
          <a:prstGeom prst="rect">
            <a:avLst/>
          </a:prstGeom>
          <a:noFill/>
        </p:spPr>
        <p:txBody>
          <a:bodyPr wrap="square" rtlCol="0">
            <a:spAutoFit/>
          </a:bodyPr>
          <a:lstStyle/>
          <a:p>
            <a:pPr>
              <a:lnSpc>
                <a:spcPct val="150000"/>
              </a:lnSpc>
            </a:pPr>
            <a:r>
              <a:rPr lang="en-US" altLang="zh-CN" dirty="0" smtClean="0"/>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3</a:t>
            </a:r>
            <a:r>
              <a:rPr lang="zh-CN" altLang="en-US" sz="2000" b="1" dirty="0">
                <a:latin typeface="宋体" panose="02010600030101010101" pitchFamily="2" charset="-122"/>
              </a:rPr>
              <a:t>）交纳增值税时，应借记“应交税费</a:t>
            </a:r>
            <a:r>
              <a:rPr lang="en-US" altLang="zh-CN" sz="2000" b="1" dirty="0">
                <a:latin typeface="宋体" panose="02010600030101010101" pitchFamily="2" charset="-122"/>
              </a:rPr>
              <a:t>——</a:t>
            </a:r>
            <a:r>
              <a:rPr lang="zh-CN" altLang="en-US" sz="2000" b="1" dirty="0">
                <a:latin typeface="宋体" panose="02010600030101010101" pitchFamily="2" charset="-122"/>
              </a:rPr>
              <a:t>转让金融商品应交增值税”科目，贷记“银行存款”科目</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a:t>
            </a:r>
            <a:r>
              <a:rPr lang="en-US" altLang="zh-CN" sz="2000" b="1" dirty="0" smtClean="0">
                <a:latin typeface="宋体" panose="02010600030101010101" pitchFamily="2" charset="-122"/>
              </a:rPr>
              <a:t>4</a:t>
            </a:r>
            <a:r>
              <a:rPr lang="zh-CN" altLang="en-US" sz="2000" b="1" dirty="0" smtClean="0">
                <a:latin typeface="宋体" panose="02010600030101010101" pitchFamily="2" charset="-122"/>
              </a:rPr>
              <a:t>）年末</a:t>
            </a:r>
            <a:r>
              <a:rPr lang="zh-CN" altLang="en-US" sz="2000" b="1" dirty="0">
                <a:latin typeface="宋体" panose="02010600030101010101" pitchFamily="2" charset="-122"/>
              </a:rPr>
              <a:t>，本科目如有借方</a:t>
            </a:r>
            <a:r>
              <a:rPr lang="zh-CN" altLang="en-US" sz="2000" b="1" dirty="0" smtClean="0">
                <a:latin typeface="宋体" panose="02010600030101010101" pitchFamily="2" charset="-122"/>
              </a:rPr>
              <a:t>余额（</a:t>
            </a:r>
            <a:r>
              <a:rPr lang="zh-CN" altLang="en-US" sz="1600" b="1" dirty="0" smtClean="0">
                <a:solidFill>
                  <a:srgbClr val="FF0000"/>
                </a:solidFill>
                <a:latin typeface="宋体" panose="02010600030101010101" pitchFamily="2" charset="-122"/>
              </a:rPr>
              <a:t>转让损失</a:t>
            </a:r>
            <a:r>
              <a:rPr lang="zh-CN" altLang="en-US" sz="2000" b="1" dirty="0" smtClean="0">
                <a:latin typeface="宋体" panose="02010600030101010101" pitchFamily="2" charset="-122"/>
              </a:rPr>
              <a:t>），</a:t>
            </a:r>
            <a:r>
              <a:rPr lang="zh-CN" altLang="en-US" sz="2000" b="1" dirty="0">
                <a:latin typeface="宋体" panose="02010600030101010101" pitchFamily="2" charset="-122"/>
              </a:rPr>
              <a:t>则借记“投资收益”等科目，贷记“应交税费</a:t>
            </a:r>
            <a:r>
              <a:rPr lang="en-US" altLang="zh-CN" sz="2000" b="1" dirty="0">
                <a:latin typeface="宋体" panose="02010600030101010101" pitchFamily="2" charset="-122"/>
              </a:rPr>
              <a:t>——</a:t>
            </a:r>
            <a:r>
              <a:rPr lang="zh-CN" altLang="en-US" sz="2000" b="1" dirty="0">
                <a:latin typeface="宋体" panose="02010600030101010101" pitchFamily="2" charset="-122"/>
              </a:rPr>
              <a:t>转让金融商品应交增值税”科目。 </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2"/>
          <p:cNvSpPr txBox="1"/>
          <p:nvPr/>
        </p:nvSpPr>
        <p:spPr>
          <a:xfrm>
            <a:off x="467544" y="699542"/>
            <a:ext cx="8064896" cy="3785652"/>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财税</a:t>
            </a:r>
            <a:r>
              <a:rPr lang="en-US" altLang="zh-CN" sz="2000" b="1" dirty="0" smtClean="0">
                <a:latin typeface="宋体" panose="02010600030101010101" pitchFamily="2" charset="-122"/>
                <a:ea typeface="宋体" panose="02010600030101010101" pitchFamily="2" charset="-122"/>
              </a:rPr>
              <a:t>[2016]36</a:t>
            </a:r>
            <a:r>
              <a:rPr lang="zh-CN" altLang="en-US" sz="2000" b="1" dirty="0" smtClean="0">
                <a:latin typeface="宋体" panose="02010600030101010101" pitchFamily="2" charset="-122"/>
                <a:ea typeface="宋体" panose="02010600030101010101" pitchFamily="2" charset="-122"/>
              </a:rPr>
              <a:t>号附件</a:t>
            </a:r>
            <a:r>
              <a:rPr lang="en-US" altLang="zh-CN" sz="2000" b="1" dirty="0" smtClean="0">
                <a:latin typeface="宋体" panose="02010600030101010101" pitchFamily="2" charset="-122"/>
                <a:ea typeface="宋体" panose="02010600030101010101" pitchFamily="2" charset="-122"/>
              </a:rPr>
              <a:t>2</a:t>
            </a:r>
            <a:r>
              <a:rPr lang="zh-CN" altLang="en-US" sz="2000" b="1" dirty="0" smtClean="0">
                <a:latin typeface="宋体" panose="02010600030101010101" pitchFamily="2" charset="-122"/>
                <a:ea typeface="宋体" panose="02010600030101010101" pitchFamily="2" charset="-122"/>
              </a:rPr>
              <a:t>第一条第（三）项</a:t>
            </a:r>
            <a:r>
              <a:rPr lang="zh-CN" altLang="en-US" sz="2000" b="1" dirty="0" smtClean="0">
                <a:latin typeface="宋体" panose="02010600030101010101" pitchFamily="2" charset="-122"/>
              </a:rPr>
              <a:t>规定</a:t>
            </a:r>
            <a:r>
              <a:rPr lang="zh-CN" altLang="en-US" sz="2000" b="1" dirty="0">
                <a:latin typeface="宋体" panose="02010600030101010101" pitchFamily="2" charset="-122"/>
              </a:rPr>
              <a:t>，金融商品转让，按照卖出价扣除买入价后的余额为销售额。</a:t>
            </a:r>
            <a:endParaRPr lang="zh-CN" altLang="en-US" sz="2000" b="1" dirty="0">
              <a:latin typeface="宋体" panose="02010600030101010101" pitchFamily="2" charset="-122"/>
            </a:endParaRPr>
          </a:p>
          <a:p>
            <a:pPr>
              <a:lnSpc>
                <a:spcPct val="150000"/>
              </a:lnSpc>
            </a:pPr>
            <a:r>
              <a:rPr lang="zh-CN" altLang="en-US" sz="2000" b="1" dirty="0" smtClean="0">
                <a:latin typeface="宋体" panose="02010600030101010101" pitchFamily="2" charset="-122"/>
              </a:rPr>
              <a:t>   转让</a:t>
            </a:r>
            <a:r>
              <a:rPr lang="zh-CN" altLang="en-US" sz="2000" b="1" dirty="0">
                <a:latin typeface="宋体" panose="02010600030101010101" pitchFamily="2" charset="-122"/>
              </a:rPr>
              <a:t>金融商品出现的正负差，按盈亏相抵后的余额为销售额。若相抵后出现负差，可结转下一纳税期与下期转让金融商品销售额相抵，但年末时仍出现负差的，不得转入下一个会计年度。</a:t>
            </a:r>
            <a:endParaRPr lang="zh-CN" altLang="en-US" sz="2000" b="1" dirty="0">
              <a:latin typeface="宋体" panose="02010600030101010101" pitchFamily="2" charset="-122"/>
            </a:endParaRPr>
          </a:p>
          <a:p>
            <a:pPr>
              <a:lnSpc>
                <a:spcPct val="150000"/>
              </a:lnSpc>
            </a:pPr>
            <a:r>
              <a:rPr lang="zh-CN" altLang="en-US" sz="2000" b="1" dirty="0" smtClean="0">
                <a:latin typeface="宋体" panose="02010600030101010101" pitchFamily="2" charset="-122"/>
              </a:rPr>
              <a:t>   金融商品</a:t>
            </a:r>
            <a:r>
              <a:rPr lang="zh-CN" altLang="en-US" sz="2000" b="1" dirty="0">
                <a:latin typeface="宋体" panose="02010600030101010101" pitchFamily="2" charset="-122"/>
              </a:rPr>
              <a:t>的买入价，可以选择按照加权平均法或者移动加权平均法进行核算，选择后</a:t>
            </a:r>
            <a:r>
              <a:rPr lang="en-US" altLang="zh-CN" sz="2000" b="1" dirty="0">
                <a:latin typeface="宋体" panose="02010600030101010101" pitchFamily="2" charset="-122"/>
              </a:rPr>
              <a:t>36</a:t>
            </a:r>
            <a:r>
              <a:rPr lang="zh-CN" altLang="en-US" sz="2000" b="1" dirty="0">
                <a:latin typeface="宋体" panose="02010600030101010101" pitchFamily="2" charset="-122"/>
              </a:rPr>
              <a:t>个月内不得变更。</a:t>
            </a:r>
            <a:endParaRPr lang="zh-CN" altLang="en-US" sz="2000" b="1" dirty="0">
              <a:latin typeface="宋体" panose="02010600030101010101" pitchFamily="2" charset="-122"/>
            </a:endParaRPr>
          </a:p>
          <a:p>
            <a:pPr>
              <a:lnSpc>
                <a:spcPct val="150000"/>
              </a:lnSpc>
            </a:pP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755576" y="627534"/>
            <a:ext cx="7920880" cy="3785652"/>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a:latin typeface="宋体" panose="02010600030101010101" pitchFamily="2" charset="-122"/>
                <a:ea typeface="宋体" panose="02010600030101010101" pitchFamily="2" charset="-122"/>
              </a:rPr>
              <a:t>）月末，</a:t>
            </a:r>
            <a:r>
              <a:rPr lang="zh-CN" altLang="en-US" sz="2000" b="1" dirty="0" smtClean="0">
                <a:latin typeface="宋体" panose="02010600030101010101" pitchFamily="2" charset="-122"/>
                <a:ea typeface="宋体" panose="02010600030101010101" pitchFamily="2" charset="-122"/>
              </a:rPr>
              <a:t>如果，卖出价＞买入价，产生</a:t>
            </a:r>
            <a:r>
              <a:rPr lang="zh-CN" altLang="en-US" sz="2000" b="1" dirty="0">
                <a:latin typeface="宋体" panose="02010600030101010101" pitchFamily="2" charset="-122"/>
                <a:ea typeface="宋体" panose="02010600030101010101" pitchFamily="2" charset="-122"/>
              </a:rPr>
              <a:t>转让</a:t>
            </a:r>
            <a:r>
              <a:rPr lang="zh-CN" altLang="en-US" sz="2000" b="1" dirty="0" smtClean="0">
                <a:latin typeface="宋体" panose="02010600030101010101" pitchFamily="2" charset="-122"/>
                <a:ea typeface="宋体" panose="02010600030101010101" pitchFamily="2" charset="-122"/>
              </a:rPr>
              <a:t>收益的账务处理</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借：投资收益</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贷：应</a:t>
            </a:r>
            <a:r>
              <a:rPr lang="zh-CN" altLang="en-US" sz="2000" b="1" dirty="0">
                <a:latin typeface="宋体" panose="02010600030101010101" pitchFamily="2" charset="-122"/>
                <a:ea typeface="宋体" panose="02010600030101010101" pitchFamily="2" charset="-122"/>
              </a:rPr>
              <a:t>交税费</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转让金融商品应交</a:t>
            </a:r>
            <a:r>
              <a:rPr lang="zh-CN" altLang="en-US" sz="2000" b="1" dirty="0" smtClean="0">
                <a:latin typeface="宋体" panose="02010600030101010101" pitchFamily="2" charset="-122"/>
                <a:ea typeface="宋体" panose="02010600030101010101" pitchFamily="2" charset="-122"/>
              </a:rPr>
              <a:t>增值税</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下月申报期，交纳增值税：</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a:t>
            </a:r>
            <a:r>
              <a:rPr lang="zh-CN" altLang="en-US" sz="2000" b="1" dirty="0">
                <a:latin typeface="宋体" panose="02010600030101010101" pitchFamily="2" charset="-122"/>
              </a:rPr>
              <a:t>应交税费</a:t>
            </a:r>
            <a:r>
              <a:rPr lang="en-US" altLang="zh-CN" sz="2000" b="1" dirty="0">
                <a:latin typeface="宋体" panose="02010600030101010101" pitchFamily="2" charset="-122"/>
              </a:rPr>
              <a:t>——</a:t>
            </a:r>
            <a:r>
              <a:rPr lang="zh-CN" altLang="en-US" sz="2000" b="1" dirty="0">
                <a:latin typeface="宋体" panose="02010600030101010101" pitchFamily="2" charset="-122"/>
              </a:rPr>
              <a:t>转让金融商品应交</a:t>
            </a:r>
            <a:r>
              <a:rPr lang="zh-CN" altLang="en-US" sz="2000" b="1" dirty="0" smtClean="0">
                <a:latin typeface="宋体" panose="02010600030101010101" pitchFamily="2" charset="-122"/>
              </a:rPr>
              <a:t>增值税</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贷：银行存款</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注意：买入价是</a:t>
            </a:r>
            <a:r>
              <a:rPr lang="zh-CN" altLang="en-US" sz="2000" b="1" dirty="0">
                <a:latin typeface="宋体" panose="02010600030101010101" pitchFamily="2" charset="-122"/>
              </a:rPr>
              <a:t>按照加权平均法或者移动加权平均</a:t>
            </a:r>
            <a:r>
              <a:rPr lang="zh-CN" altLang="en-US" sz="2000" b="1" dirty="0" smtClean="0">
                <a:latin typeface="宋体" panose="02010600030101010101" pitchFamily="2" charset="-122"/>
              </a:rPr>
              <a:t>法计算的。</a:t>
            </a:r>
            <a:endParaRPr lang="en-US" altLang="zh-CN" sz="2000" b="1" dirty="0">
              <a:latin typeface="宋体" panose="02010600030101010101" pitchFamily="2" charset="-122"/>
            </a:endParaRPr>
          </a:p>
          <a:p>
            <a:pPr>
              <a:lnSpc>
                <a:spcPct val="150000"/>
              </a:lnSpc>
            </a:pP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755576" y="627534"/>
            <a:ext cx="7848872" cy="3970318"/>
          </a:xfrm>
          <a:prstGeom prst="rect">
            <a:avLst/>
          </a:prstGeom>
          <a:noFill/>
        </p:spPr>
        <p:txBody>
          <a:bodyPr wrap="square" rtlCol="0">
            <a:spAutoFit/>
          </a:bodyPr>
          <a:lstStyle/>
          <a:p>
            <a:pPr>
              <a:lnSpc>
                <a:spcPct val="14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smtClean="0">
                <a:latin typeface="宋体" panose="02010600030101010101" pitchFamily="2" charset="-122"/>
                <a:ea typeface="宋体" panose="02010600030101010101" pitchFamily="2" charset="-122"/>
              </a:rPr>
              <a:t>）</a:t>
            </a:r>
            <a:r>
              <a:rPr lang="zh-CN" altLang="en-US" sz="2000" b="1" dirty="0">
                <a:latin typeface="宋体" panose="02010600030101010101" pitchFamily="2" charset="-122"/>
              </a:rPr>
              <a:t>月末，如果，</a:t>
            </a:r>
            <a:r>
              <a:rPr lang="zh-CN" altLang="en-US" sz="2000" b="1" dirty="0" smtClean="0">
                <a:latin typeface="宋体" panose="02010600030101010101" pitchFamily="2" charset="-122"/>
              </a:rPr>
              <a:t>卖出价＜买入价</a:t>
            </a:r>
            <a:r>
              <a:rPr lang="zh-CN" altLang="en-US" sz="2000" b="1" dirty="0">
                <a:latin typeface="宋体" panose="02010600030101010101" pitchFamily="2" charset="-122"/>
              </a:rPr>
              <a:t>，产生</a:t>
            </a:r>
            <a:r>
              <a:rPr lang="zh-CN" altLang="en-US" sz="2000" b="1" dirty="0" smtClean="0">
                <a:latin typeface="宋体" panose="02010600030101010101" pitchFamily="2" charset="-122"/>
              </a:rPr>
              <a:t>转让</a:t>
            </a:r>
            <a:r>
              <a:rPr lang="zh-CN" altLang="en-US" sz="2000" b="1" dirty="0">
                <a:latin typeface="宋体" panose="02010600030101010101" pitchFamily="2" charset="-122"/>
              </a:rPr>
              <a:t>损失</a:t>
            </a:r>
            <a:r>
              <a:rPr lang="zh-CN" altLang="en-US" sz="2000" b="1" dirty="0" smtClean="0">
                <a:latin typeface="宋体" panose="02010600030101010101" pitchFamily="2" charset="-122"/>
              </a:rPr>
              <a:t>的</a:t>
            </a:r>
            <a:r>
              <a:rPr lang="zh-CN" altLang="en-US" sz="2000" b="1" dirty="0">
                <a:latin typeface="宋体" panose="02010600030101010101" pitchFamily="2" charset="-122"/>
              </a:rPr>
              <a:t>账务</a:t>
            </a:r>
            <a:r>
              <a:rPr lang="zh-CN" altLang="en-US" sz="2000" b="1" dirty="0" smtClean="0">
                <a:latin typeface="宋体" panose="02010600030101010101" pitchFamily="2" charset="-122"/>
              </a:rPr>
              <a:t>处理</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a:latin typeface="宋体" panose="02010600030101010101" pitchFamily="2" charset="-122"/>
              </a:rPr>
              <a:t>借：应交税费</a:t>
            </a:r>
            <a:r>
              <a:rPr lang="en-US" altLang="zh-CN" sz="2000" b="1" dirty="0">
                <a:latin typeface="宋体" panose="02010600030101010101" pitchFamily="2" charset="-122"/>
              </a:rPr>
              <a:t>——</a:t>
            </a:r>
            <a:r>
              <a:rPr lang="zh-CN" altLang="en-US" sz="2000" b="1" dirty="0">
                <a:latin typeface="宋体" panose="02010600030101010101" pitchFamily="2" charset="-122"/>
              </a:rPr>
              <a:t>转让金融商品应交</a:t>
            </a:r>
            <a:r>
              <a:rPr lang="zh-CN" altLang="en-US" sz="2000" b="1" dirty="0" smtClean="0">
                <a:latin typeface="宋体" panose="02010600030101010101" pitchFamily="2" charset="-122"/>
              </a:rPr>
              <a:t>增值税</a:t>
            </a:r>
            <a:endParaRPr lang="en-US" altLang="zh-CN" sz="2000" b="1" dirty="0">
              <a:latin typeface="宋体" panose="02010600030101010101" pitchFamily="2" charset="-122"/>
            </a:endParaRPr>
          </a:p>
          <a:p>
            <a:pPr>
              <a:lnSpc>
                <a:spcPct val="140000"/>
              </a:lnSpc>
            </a:pP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贷：投资收益</a:t>
            </a:r>
            <a:endParaRPr lang="en-US" altLang="zh-CN" sz="2000" b="1" dirty="0" smtClean="0">
              <a:latin typeface="宋体" panose="02010600030101010101" pitchFamily="2" charset="-122"/>
            </a:endParaRPr>
          </a:p>
          <a:p>
            <a:pPr>
              <a:lnSpc>
                <a:spcPct val="140000"/>
              </a:lnSpc>
            </a:pPr>
            <a:r>
              <a:rPr lang="zh-CN" altLang="en-US" sz="2000" b="1" dirty="0" smtClean="0">
                <a:latin typeface="宋体" panose="02010600030101010101" pitchFamily="2" charset="-122"/>
              </a:rPr>
              <a:t>   转让</a:t>
            </a:r>
            <a:r>
              <a:rPr lang="zh-CN" altLang="en-US" sz="2000" b="1" dirty="0">
                <a:latin typeface="宋体" panose="02010600030101010101" pitchFamily="2" charset="-122"/>
              </a:rPr>
              <a:t>损失</a:t>
            </a:r>
            <a:r>
              <a:rPr lang="zh-CN" altLang="en-US" sz="2000" b="1" dirty="0" smtClean="0">
                <a:latin typeface="宋体" panose="02010600030101010101" pitchFamily="2" charset="-122"/>
                <a:ea typeface="宋体" panose="02010600030101010101" pitchFamily="2" charset="-122"/>
              </a:rPr>
              <a:t>结转下月，如果下月是转让收益，抵扣应交增值税额；如果下月仍然是转让损失，继续下以后结转，直至年末。</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3</a:t>
            </a:r>
            <a:r>
              <a:rPr lang="zh-CN" altLang="en-US" sz="2000" b="1" dirty="0" smtClean="0">
                <a:latin typeface="宋体" panose="02010600030101010101" pitchFamily="2" charset="-122"/>
                <a:ea typeface="宋体" panose="02010600030101010101" pitchFamily="2" charset="-122"/>
              </a:rPr>
              <a:t>）如果年末仍然是转让损失</a:t>
            </a:r>
            <a:r>
              <a:rPr lang="zh-CN" altLang="en-US" sz="2000" b="1" dirty="0">
                <a:latin typeface="宋体" panose="02010600030101010101" pitchFamily="2" charset="-122"/>
              </a:rPr>
              <a:t>，不得转入下一个</a:t>
            </a:r>
            <a:r>
              <a:rPr lang="zh-CN" altLang="en-US" sz="2000" b="1" dirty="0" smtClean="0">
                <a:latin typeface="宋体" panose="02010600030101010101" pitchFamily="2" charset="-122"/>
              </a:rPr>
              <a:t>会计年度</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借：投资收益</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a:t>
            </a:r>
            <a:r>
              <a:rPr lang="zh-CN" altLang="en-US" sz="2000" b="1" dirty="0">
                <a:latin typeface="宋体" panose="02010600030101010101" pitchFamily="2" charset="-122"/>
              </a:rPr>
              <a:t>应交税费</a:t>
            </a:r>
            <a:r>
              <a:rPr lang="en-US" altLang="zh-CN" sz="2000" b="1" dirty="0">
                <a:latin typeface="宋体" panose="02010600030101010101" pitchFamily="2" charset="-122"/>
              </a:rPr>
              <a:t>——</a:t>
            </a:r>
            <a:r>
              <a:rPr lang="zh-CN" altLang="en-US" sz="2000" b="1" dirty="0">
                <a:latin typeface="宋体" panose="02010600030101010101" pitchFamily="2" charset="-122"/>
              </a:rPr>
              <a:t>转让金融商品应交</a:t>
            </a:r>
            <a:r>
              <a:rPr lang="zh-CN" altLang="en-US" sz="2000" b="1" dirty="0" smtClean="0">
                <a:latin typeface="宋体" panose="02010600030101010101" pitchFamily="2" charset="-122"/>
              </a:rPr>
              <a:t>增值税</a:t>
            </a:r>
            <a:endParaRPr lang="en-US" altLang="zh-CN" sz="2000" b="1" dirty="0">
              <a:latin typeface="宋体" panose="02010600030101010101" pitchFamily="2" charset="-122"/>
            </a:endParaRPr>
          </a:p>
          <a:p>
            <a:pPr>
              <a:lnSpc>
                <a:spcPct val="14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解读：相当于把前期计算的转让损失冲平。</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0" y="699542"/>
            <a:ext cx="8964488" cy="4247317"/>
          </a:xfrm>
          <a:prstGeom prst="rect">
            <a:avLst/>
          </a:prstGeom>
          <a:noFill/>
        </p:spPr>
        <p:txBody>
          <a:bodyPr wrap="square" rtlCol="0">
            <a:spAutoFit/>
          </a:bodyPr>
          <a:lstStyle/>
          <a:p>
            <a:pPr>
              <a:lnSpc>
                <a:spcPct val="150000"/>
              </a:lnSpc>
            </a:pPr>
            <a:r>
              <a:rPr lang="en-US" altLang="zh-CN" sz="1800" dirty="0" smtClean="0"/>
              <a:t>     </a:t>
            </a:r>
            <a:r>
              <a:rPr lang="zh-CN" altLang="en-US" sz="2000" b="1" dirty="0">
                <a:latin typeface="宋体" panose="02010600030101010101" pitchFamily="2" charset="-122"/>
              </a:rPr>
              <a:t>（</a:t>
            </a:r>
            <a:r>
              <a:rPr lang="en-US" altLang="zh-CN" sz="2000" b="1" dirty="0">
                <a:latin typeface="宋体" panose="02010600030101010101" pitchFamily="2" charset="-122"/>
              </a:rPr>
              <a:t>4</a:t>
            </a:r>
            <a:r>
              <a:rPr lang="zh-CN" altLang="en-US" sz="2000" b="1" dirty="0">
                <a:latin typeface="宋体" panose="02010600030101010101" pitchFamily="2" charset="-122"/>
              </a:rPr>
              <a:t>）“转出未交增值税”和“转出多交增值税”专栏，分别记录一般纳税人月度终了转出当月应交未交或多交的增值税额； </a:t>
            </a:r>
            <a:endParaRPr lang="zh-CN" altLang="en-US" sz="2000" b="1" dirty="0">
              <a:latin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5</a:t>
            </a:r>
            <a:r>
              <a:rPr lang="zh-CN" altLang="en-US" sz="2000" b="1" dirty="0">
                <a:latin typeface="宋体" panose="02010600030101010101" pitchFamily="2" charset="-122"/>
                <a:ea typeface="宋体" panose="02010600030101010101" pitchFamily="2" charset="-122"/>
              </a:rPr>
              <a:t>）“减免税款”专栏，记录一般纳税人按现行增值税制度规定准予减免的增值税额；</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6</a:t>
            </a:r>
            <a:r>
              <a:rPr lang="zh-CN" altLang="en-US" sz="2000" b="1" dirty="0">
                <a:latin typeface="宋体" panose="02010600030101010101" pitchFamily="2" charset="-122"/>
                <a:ea typeface="宋体" panose="02010600030101010101" pitchFamily="2" charset="-122"/>
              </a:rPr>
              <a:t>）“出口抵减内销产品应纳税额”专栏，记录实行“免、抵、退”办法的一般纳税人按规定计算的出口货物的进项</a:t>
            </a:r>
            <a:r>
              <a:rPr lang="zh-CN" altLang="en-US" sz="2000" b="1" dirty="0" smtClean="0">
                <a:latin typeface="宋体" panose="02010600030101010101" pitchFamily="2" charset="-122"/>
                <a:ea typeface="宋体" panose="02010600030101010101" pitchFamily="2" charset="-122"/>
              </a:rPr>
              <a:t>税额抵</a:t>
            </a:r>
            <a:r>
              <a:rPr lang="zh-CN" altLang="en-US" sz="2000" b="1" dirty="0">
                <a:latin typeface="宋体" panose="02010600030101010101" pitchFamily="2" charset="-122"/>
                <a:ea typeface="宋体" panose="02010600030101010101" pitchFamily="2" charset="-122"/>
              </a:rPr>
              <a:t>减内销产品的应纳税额； </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solidFill>
                  <a:srgbClr val="FF0000"/>
                </a:solidFill>
                <a:latin typeface="宋体" panose="02010600030101010101" pitchFamily="2" charset="-122"/>
                <a:ea typeface="宋体" panose="02010600030101010101" pitchFamily="2" charset="-122"/>
              </a:rPr>
              <a:t>7</a:t>
            </a:r>
            <a:r>
              <a:rPr lang="zh-CN" altLang="en-US" sz="2000" b="1" dirty="0">
                <a:latin typeface="宋体" panose="02010600030101010101" pitchFamily="2" charset="-122"/>
                <a:ea typeface="宋体" panose="02010600030101010101" pitchFamily="2" charset="-122"/>
              </a:rPr>
              <a:t>）“销项税额”专栏，记录一般纳税人销售货物、加工修理修配劳务、服务、无形资产或不动产应收取的增值税额； </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755576" y="627534"/>
            <a:ext cx="7920880" cy="3323987"/>
          </a:xfrm>
          <a:prstGeom prst="rect">
            <a:avLst/>
          </a:prstGeom>
          <a:noFill/>
        </p:spPr>
        <p:txBody>
          <a:bodyPr wrap="square" rtlCol="0">
            <a:spAutoFit/>
          </a:bodyPr>
          <a:lstStyle/>
          <a:p>
            <a:pPr>
              <a:lnSpc>
                <a:spcPct val="150000"/>
              </a:lnSpc>
            </a:pPr>
            <a:r>
              <a:rPr lang="en-US" altLang="zh-CN" sz="2000" dirty="0" smtClean="0"/>
              <a:t>                   </a:t>
            </a:r>
            <a:r>
              <a:rPr lang="zh-CN" altLang="en-US" sz="2000" b="1" dirty="0">
                <a:latin typeface="宋体" panose="02010600030101010101" pitchFamily="2" charset="-122"/>
              </a:rPr>
              <a:t>第五</a:t>
            </a:r>
            <a:r>
              <a:rPr lang="zh-CN" altLang="en-US" sz="2000" b="1" dirty="0" smtClean="0">
                <a:latin typeface="宋体" panose="02010600030101010101" pitchFamily="2" charset="-122"/>
              </a:rPr>
              <a:t>讲    进项</a:t>
            </a:r>
            <a:r>
              <a:rPr lang="zh-CN" altLang="en-US" sz="2000" b="1" dirty="0">
                <a:latin typeface="宋体" panose="02010600030101010101" pitchFamily="2" charset="-122"/>
              </a:rPr>
              <a:t>税额抵扣情况发生改变的账务</a:t>
            </a:r>
            <a:r>
              <a:rPr lang="zh-CN" altLang="en-US" sz="2000" b="1" dirty="0" smtClean="0">
                <a:latin typeface="宋体" panose="02010600030101010101" pitchFamily="2" charset="-122"/>
              </a:rPr>
              <a:t>处理</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a:latin typeface="宋体" panose="02010600030101010101" pitchFamily="2" charset="-122"/>
              </a:rPr>
              <a:t>一、原已计入进项税额、待抵扣进项税额或待认证进项税额，因发生非正常损失或改变用途</a:t>
            </a:r>
            <a:r>
              <a:rPr lang="zh-CN" altLang="en-US" sz="2000" b="1" dirty="0" smtClean="0">
                <a:latin typeface="宋体" panose="02010600030101010101" pitchFamily="2" charset="-122"/>
              </a:rPr>
              <a:t>等，按</a:t>
            </a:r>
            <a:r>
              <a:rPr lang="zh-CN" altLang="en-US" sz="2000" b="1" dirty="0">
                <a:latin typeface="宋体" panose="02010600030101010101" pitchFamily="2" charset="-122"/>
              </a:rPr>
              <a:t>现行增值税制度规定不得从销项税额中抵扣</a:t>
            </a:r>
            <a:r>
              <a:rPr lang="zh-CN" altLang="en-US" sz="2000" b="1" dirty="0" smtClean="0">
                <a:latin typeface="宋体" panose="02010600030101010101" pitchFamily="2" charset="-122"/>
              </a:rPr>
              <a:t>的账务处理。</a:t>
            </a:r>
            <a:endParaRPr lang="en-US" altLang="zh-CN" sz="2000" b="1" dirty="0" smtClean="0">
              <a:latin typeface="宋体" panose="02010600030101010101" pitchFamily="2" charset="-122"/>
            </a:endParaRPr>
          </a:p>
          <a:p>
            <a:pPr>
              <a:lnSpc>
                <a:spcPct val="150000"/>
              </a:lnSpc>
            </a:pPr>
            <a:r>
              <a:rPr lang="zh-CN" altLang="en-US" sz="2000" b="1" dirty="0" smtClean="0">
                <a:latin typeface="宋体" panose="02010600030101010101" pitchFamily="2" charset="-122"/>
              </a:rPr>
              <a:t>    借</a:t>
            </a:r>
            <a:r>
              <a:rPr lang="zh-CN" altLang="en-US" sz="2000" b="1" dirty="0">
                <a:latin typeface="宋体" panose="02010600030101010101" pitchFamily="2" charset="-122"/>
              </a:rPr>
              <a:t>记“待处理财产损溢”</a:t>
            </a:r>
            <a:r>
              <a:rPr lang="zh-CN" altLang="en-US" sz="2000" b="1" dirty="0" smtClean="0">
                <a:latin typeface="宋体" panose="02010600030101010101" pitchFamily="2" charset="-122"/>
              </a:rPr>
              <a:t>、 “固定资产”</a:t>
            </a:r>
            <a:r>
              <a:rPr lang="zh-CN" altLang="en-US" sz="2000" b="1" dirty="0">
                <a:latin typeface="宋体" panose="02010600030101010101" pitchFamily="2" charset="-122"/>
              </a:rPr>
              <a:t>、“无形资产”等科目，贷记“应交税费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应交增值税（进项税额转出</a:t>
            </a:r>
            <a:r>
              <a:rPr lang="en-US" altLang="zh-CN" sz="2000" b="1" dirty="0">
                <a:latin typeface="宋体" panose="02010600030101010101" pitchFamily="2" charset="-122"/>
              </a:rPr>
              <a:t>)”</a:t>
            </a:r>
            <a:r>
              <a:rPr lang="zh-CN" altLang="en-US" sz="2000" b="1" dirty="0">
                <a:latin typeface="宋体" panose="02010600030101010101" pitchFamily="2" charset="-122"/>
              </a:rPr>
              <a:t>、“应交税费</a:t>
            </a:r>
            <a:r>
              <a:rPr lang="en-US" altLang="zh-CN" sz="2000" b="1" dirty="0">
                <a:latin typeface="宋体" panose="02010600030101010101" pitchFamily="2" charset="-122"/>
              </a:rPr>
              <a:t>——</a:t>
            </a:r>
            <a:r>
              <a:rPr lang="zh-CN" altLang="en-US" sz="2000" b="1" dirty="0">
                <a:latin typeface="宋体" panose="02010600030101010101" pitchFamily="2" charset="-122"/>
              </a:rPr>
              <a:t>待抵扣进项税额”</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07504" y="627534"/>
            <a:ext cx="8280920" cy="5170646"/>
          </a:xfrm>
          <a:prstGeom prst="rect">
            <a:avLst/>
          </a:prstGeom>
          <a:noFill/>
        </p:spPr>
        <p:txBody>
          <a:bodyPr wrap="square" rtlCol="0">
            <a:spAutoFit/>
          </a:bodyPr>
          <a:lstStyle/>
          <a:p>
            <a:pPr>
              <a:lnSpc>
                <a:spcPct val="150000"/>
              </a:lnSpc>
            </a:pPr>
            <a:r>
              <a:rPr lang="zh-CN" altLang="en-US" sz="2000" b="1" dirty="0" smtClean="0">
                <a:latin typeface="宋体" panose="02010600030101010101" pitchFamily="2" charset="-122"/>
                <a:ea typeface="宋体" panose="02010600030101010101" pitchFamily="2" charset="-122"/>
              </a:rPr>
              <a:t>    </a:t>
            </a:r>
            <a:r>
              <a:rPr lang="zh-CN" altLang="en-US"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2016</a:t>
            </a:r>
            <a:r>
              <a:rPr lang="zh-CN" altLang="en-US" sz="2000" b="1" dirty="0" smtClean="0">
                <a:latin typeface="宋体" panose="02010600030101010101" pitchFamily="2" charset="-122"/>
                <a:ea typeface="宋体" panose="02010600030101010101" pitchFamily="2" charset="-122"/>
              </a:rPr>
              <a:t>年第</a:t>
            </a:r>
            <a:r>
              <a:rPr lang="en-US" altLang="zh-CN" sz="2000" b="1" dirty="0" smtClean="0">
                <a:latin typeface="宋体" panose="02010600030101010101" pitchFamily="2" charset="-122"/>
                <a:ea typeface="宋体" panose="02010600030101010101" pitchFamily="2" charset="-122"/>
              </a:rPr>
              <a:t>15</a:t>
            </a:r>
            <a:r>
              <a:rPr lang="zh-CN" altLang="en-US" sz="2000" b="1" dirty="0" smtClean="0">
                <a:latin typeface="宋体" panose="02010600030101010101" pitchFamily="2" charset="-122"/>
                <a:ea typeface="宋体" panose="02010600030101010101" pitchFamily="2" charset="-122"/>
              </a:rPr>
              <a:t>号公告第七条、已抵扣进项税额的不动产，发生非正常损失，或者改变用途，专用于简易计税方法计税项目、免征增值税项目、集体福利或者个人消费的，按照下列公式计算不得抵扣的进项税额：</a:t>
            </a:r>
            <a:endParaRPr lang="zh-CN" altLang="en-US"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不得抵扣的进项税额＝（已抵扣进项税额＋待抵扣进项税额）</a:t>
            </a:r>
            <a:r>
              <a:rPr lang="en-US" altLang="zh-CN"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不动产净值率</a:t>
            </a:r>
            <a:endParaRPr lang="zh-CN" altLang="en-US"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不动产净值率＝（不动产净值</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不动产原值）</a:t>
            </a:r>
            <a:r>
              <a:rPr lang="en-US" altLang="zh-CN" sz="2000" b="1" dirty="0" smtClean="0">
                <a:latin typeface="宋体" panose="02010600030101010101" pitchFamily="2" charset="-122"/>
                <a:ea typeface="宋体" panose="02010600030101010101" pitchFamily="2" charset="-122"/>
              </a:rPr>
              <a:t>×100%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不得抵扣的进项税额小于或等于该不动产已抵扣进项税额的，应于该不动产改变用途的当期，将不得抵扣的进项税额从进项税额中扣减。</a:t>
            </a:r>
            <a:endParaRPr lang="zh-CN" altLang="en-US"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a:t>
            </a:r>
            <a:endParaRPr lang="zh-CN" altLang="en-US" sz="2000" b="1" dirty="0" smtClean="0">
              <a:latin typeface="宋体" panose="02010600030101010101" pitchFamily="2" charset="-122"/>
              <a:ea typeface="宋体" panose="02010600030101010101" pitchFamily="2" charset="-122"/>
            </a:endParaRPr>
          </a:p>
          <a:p>
            <a:pPr>
              <a:lnSpc>
                <a:spcPct val="150000"/>
              </a:lnSpc>
            </a:pPr>
            <a:endParaRPr lang="zh-CN" altLang="en-US" sz="2000" b="1" dirty="0" smtClean="0">
              <a:latin typeface="宋体" panose="02010600030101010101" pitchFamily="2" charset="-122"/>
              <a:ea typeface="宋体" panose="02010600030101010101" pitchFamily="2" charset="-122"/>
            </a:endParaRPr>
          </a:p>
          <a:p>
            <a:pPr>
              <a:lnSpc>
                <a:spcPct val="150000"/>
              </a:lnSpc>
            </a:pPr>
            <a:endParaRPr lang="zh-CN" altLang="en-US" sz="2000"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395536" y="915566"/>
            <a:ext cx="7992888" cy="2862322"/>
          </a:xfrm>
          <a:prstGeom prst="rect">
            <a:avLst/>
          </a:prstGeom>
          <a:noFill/>
        </p:spPr>
        <p:txBody>
          <a:bodyPr wrap="square" rtlCol="0">
            <a:spAutoFit/>
          </a:bodyPr>
          <a:lstStyle/>
          <a:p>
            <a:pPr>
              <a:lnSpc>
                <a:spcPct val="150000"/>
              </a:lnSpc>
            </a:pPr>
            <a:r>
              <a:rPr lang="zh-CN" altLang="en-US" sz="2000" b="1" dirty="0" smtClean="0">
                <a:latin typeface="宋体" panose="02010600030101010101" pitchFamily="2" charset="-122"/>
                <a:ea typeface="宋体" panose="02010600030101010101" pitchFamily="2" charset="-122"/>
              </a:rPr>
              <a:t>    不得抵扣的进项税额大于该不动产已抵扣进项税额的，应于该不动产改变用途的当期，将已抵扣进项税额从进项税额中</a:t>
            </a:r>
            <a:r>
              <a:rPr lang="zh-CN" altLang="en-US" sz="1600" b="1" dirty="0" smtClean="0">
                <a:latin typeface="宋体" panose="02010600030101010101" pitchFamily="2" charset="-122"/>
                <a:ea typeface="宋体" panose="02010600030101010101" pitchFamily="2" charset="-122"/>
              </a:rPr>
              <a:t>（全部）</a:t>
            </a:r>
            <a:r>
              <a:rPr lang="zh-CN" altLang="en-US" sz="2000" b="1" dirty="0" smtClean="0">
                <a:latin typeface="宋体" panose="02010600030101010101" pitchFamily="2" charset="-122"/>
                <a:ea typeface="宋体" panose="02010600030101010101" pitchFamily="2" charset="-122"/>
              </a:rPr>
              <a:t>扣减，并从该不动产待抵扣进项税额中扣减不得抵扣进项税额与已抵扣进项税额的差额。</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 </a:t>
            </a:r>
            <a:r>
              <a:rPr lang="zh-CN" altLang="en-US" sz="2000" b="1" dirty="0" smtClean="0">
                <a:latin typeface="宋体" panose="02010600030101010101" pitchFamily="2" charset="-122"/>
                <a:ea typeface="宋体" panose="02010600030101010101" pitchFamily="2" charset="-122"/>
              </a:rPr>
              <a:t>扣减后的差额留在“待抵扣进项税额”中，待第</a:t>
            </a:r>
            <a:r>
              <a:rPr lang="en-US" altLang="zh-CN" sz="2000" b="1" dirty="0" smtClean="0">
                <a:latin typeface="宋体" panose="02010600030101010101" pitchFamily="2" charset="-122"/>
                <a:ea typeface="宋体" panose="02010600030101010101" pitchFamily="2" charset="-122"/>
              </a:rPr>
              <a:t>13</a:t>
            </a:r>
            <a:r>
              <a:rPr lang="zh-CN" altLang="en-US" sz="2000" b="1" dirty="0" smtClean="0">
                <a:latin typeface="宋体" panose="02010600030101010101" pitchFamily="2" charset="-122"/>
                <a:ea typeface="宋体" panose="02010600030101010101" pitchFamily="2" charset="-122"/>
              </a:rPr>
              <a:t>个月转入“进项税额”抵扣。</a:t>
            </a:r>
            <a:endParaRPr lang="zh-CN" altLang="en-US" sz="2000"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323528" y="771550"/>
            <a:ext cx="8280920" cy="3323987"/>
          </a:xfrm>
          <a:prstGeom prst="rect">
            <a:avLst/>
          </a:prstGeom>
          <a:noFill/>
        </p:spPr>
        <p:txBody>
          <a:bodyPr wrap="square" rtlCol="0">
            <a:spAutoFit/>
          </a:bodyPr>
          <a:lstStyle/>
          <a:p>
            <a:pPr>
              <a:lnSpc>
                <a:spcPct val="150000"/>
              </a:lnSpc>
            </a:pPr>
            <a:r>
              <a:rPr lang="en-US" altLang="zh-CN" sz="2000" b="1" dirty="0" smtClean="0">
                <a:latin typeface="+mn-ea"/>
                <a:ea typeface="+mn-ea"/>
              </a:rPr>
              <a:t>    </a:t>
            </a:r>
            <a:r>
              <a:rPr lang="zh-CN" altLang="en-US" sz="2000" b="1" dirty="0" smtClean="0">
                <a:latin typeface="+mn-ea"/>
                <a:ea typeface="+mn-ea"/>
              </a:rPr>
              <a:t>例</a:t>
            </a:r>
            <a:r>
              <a:rPr lang="en-US" altLang="zh-CN" sz="2000" b="1" dirty="0" smtClean="0">
                <a:latin typeface="+mn-ea"/>
              </a:rPr>
              <a:t>5</a:t>
            </a:r>
            <a:r>
              <a:rPr lang="en-US" altLang="zh-CN" sz="2000" b="1" dirty="0" smtClean="0">
                <a:latin typeface="+mn-ea"/>
                <a:ea typeface="+mn-ea"/>
              </a:rPr>
              <a:t>—1</a:t>
            </a:r>
            <a:r>
              <a:rPr lang="zh-CN" altLang="en-US" sz="2000" b="1" dirty="0" smtClean="0">
                <a:latin typeface="+mn-ea"/>
                <a:ea typeface="+mn-ea"/>
              </a:rPr>
              <a:t>、丁建筑工程公司</a:t>
            </a:r>
            <a:r>
              <a:rPr lang="en-US" altLang="zh-CN" sz="2000" b="1" dirty="0" smtClean="0">
                <a:latin typeface="+mn-ea"/>
                <a:ea typeface="+mn-ea"/>
              </a:rPr>
              <a:t>2016</a:t>
            </a:r>
            <a:r>
              <a:rPr lang="zh-CN" altLang="en-US" sz="2000" b="1" dirty="0" smtClean="0">
                <a:latin typeface="+mn-ea"/>
                <a:ea typeface="+mn-ea"/>
              </a:rPr>
              <a:t>年</a:t>
            </a:r>
            <a:r>
              <a:rPr lang="en-US" altLang="zh-CN" sz="2000" b="1" dirty="0" smtClean="0">
                <a:latin typeface="+mn-ea"/>
                <a:ea typeface="+mn-ea"/>
              </a:rPr>
              <a:t>7</a:t>
            </a:r>
            <a:r>
              <a:rPr lang="zh-CN" altLang="en-US" sz="2000" b="1" dirty="0" smtClean="0">
                <a:latin typeface="+mn-ea"/>
                <a:ea typeface="+mn-ea"/>
              </a:rPr>
              <a:t>月份购得一个写字楼作为办公楼，取得了增值税专用发票，楼款</a:t>
            </a:r>
            <a:r>
              <a:rPr lang="en-US" altLang="zh-CN" sz="2000" b="1" dirty="0" smtClean="0">
                <a:latin typeface="+mn-ea"/>
                <a:ea typeface="+mn-ea"/>
              </a:rPr>
              <a:t>6 000</a:t>
            </a:r>
            <a:r>
              <a:rPr lang="zh-CN" altLang="en-US" sz="2000" b="1" dirty="0" smtClean="0">
                <a:latin typeface="+mn-ea"/>
                <a:ea typeface="+mn-ea"/>
              </a:rPr>
              <a:t>万元，增值税征收率</a:t>
            </a:r>
            <a:r>
              <a:rPr lang="en-US" altLang="zh-CN" sz="2000" b="1" dirty="0" smtClean="0">
                <a:latin typeface="+mn-ea"/>
                <a:ea typeface="+mn-ea"/>
              </a:rPr>
              <a:t>5%</a:t>
            </a:r>
            <a:r>
              <a:rPr lang="zh-CN" altLang="en-US" sz="2000" b="1" dirty="0" smtClean="0">
                <a:latin typeface="+mn-ea"/>
                <a:ea typeface="+mn-ea"/>
              </a:rPr>
              <a:t>，增值税额</a:t>
            </a:r>
            <a:r>
              <a:rPr lang="en-US" altLang="zh-CN" sz="2000" b="1" dirty="0" smtClean="0">
                <a:latin typeface="+mn-ea"/>
                <a:ea typeface="+mn-ea"/>
              </a:rPr>
              <a:t>300</a:t>
            </a:r>
            <a:r>
              <a:rPr lang="zh-CN" altLang="en-US" sz="2000" b="1" dirty="0" smtClean="0">
                <a:latin typeface="+mn-ea"/>
                <a:ea typeface="+mn-ea"/>
              </a:rPr>
              <a:t>万元，购置总额</a:t>
            </a:r>
            <a:r>
              <a:rPr lang="en-US" altLang="zh-CN" sz="2000" b="1" dirty="0" smtClean="0">
                <a:latin typeface="+mn-ea"/>
                <a:ea typeface="+mn-ea"/>
              </a:rPr>
              <a:t>6 300</a:t>
            </a:r>
            <a:r>
              <a:rPr lang="zh-CN" altLang="en-US" sz="2000" b="1" dirty="0" smtClean="0">
                <a:latin typeface="+mn-ea"/>
                <a:ea typeface="+mn-ea"/>
              </a:rPr>
              <a:t>万元以存款支付。按照营改增的规定，将</a:t>
            </a:r>
            <a:r>
              <a:rPr lang="en-US" altLang="zh-CN" sz="2000" b="1" dirty="0" smtClean="0">
                <a:latin typeface="+mn-ea"/>
                <a:ea typeface="+mn-ea"/>
              </a:rPr>
              <a:t>60%</a:t>
            </a:r>
            <a:r>
              <a:rPr lang="zh-CN" altLang="en-US" sz="2000" b="1" dirty="0" smtClean="0">
                <a:latin typeface="+mn-ea"/>
                <a:ea typeface="+mn-ea"/>
              </a:rPr>
              <a:t>的增值税额</a:t>
            </a:r>
            <a:r>
              <a:rPr lang="en-US" altLang="zh-CN" sz="2000" b="1" dirty="0" smtClean="0">
                <a:latin typeface="+mn-ea"/>
                <a:ea typeface="+mn-ea"/>
              </a:rPr>
              <a:t>180</a:t>
            </a:r>
            <a:r>
              <a:rPr lang="zh-CN" altLang="en-US" sz="2000" b="1" dirty="0" smtClean="0">
                <a:latin typeface="+mn-ea"/>
                <a:ea typeface="+mn-ea"/>
              </a:rPr>
              <a:t>万元做进项税额当期抵扣，另外</a:t>
            </a:r>
            <a:r>
              <a:rPr lang="en-US" altLang="zh-CN" sz="2000" b="1" dirty="0" smtClean="0">
                <a:latin typeface="+mn-ea"/>
                <a:ea typeface="+mn-ea"/>
              </a:rPr>
              <a:t>40%</a:t>
            </a:r>
            <a:r>
              <a:rPr lang="zh-CN" altLang="en-US" sz="2000" b="1" dirty="0" smtClean="0">
                <a:latin typeface="+mn-ea"/>
                <a:ea typeface="+mn-ea"/>
              </a:rPr>
              <a:t>的增值税额</a:t>
            </a:r>
            <a:r>
              <a:rPr lang="en-US" altLang="zh-CN" sz="2000" b="1" dirty="0" smtClean="0">
                <a:latin typeface="+mn-ea"/>
                <a:ea typeface="+mn-ea"/>
              </a:rPr>
              <a:t>120</a:t>
            </a:r>
            <a:r>
              <a:rPr lang="zh-CN" altLang="en-US" sz="2000" b="1" dirty="0" smtClean="0">
                <a:latin typeface="+mn-ea"/>
                <a:ea typeface="+mn-ea"/>
              </a:rPr>
              <a:t>万元计入</a:t>
            </a:r>
            <a:r>
              <a:rPr lang="zh-CN" altLang="en-US" sz="2000" b="1" dirty="0" smtClean="0">
                <a:latin typeface="+mn-ea"/>
              </a:rPr>
              <a:t>“</a:t>
            </a:r>
            <a:r>
              <a:rPr lang="zh-CN" altLang="en-US" sz="2000" b="1" dirty="0" smtClean="0">
                <a:latin typeface="+mn-ea"/>
                <a:ea typeface="+mn-ea"/>
              </a:rPr>
              <a:t>待抵扣进项税额</a:t>
            </a:r>
            <a:r>
              <a:rPr lang="en-US" altLang="zh-CN" sz="2000" b="1" dirty="0" smtClean="0">
                <a:latin typeface="+mn-ea"/>
                <a:ea typeface="+mn-ea"/>
              </a:rPr>
              <a:t>”</a:t>
            </a:r>
            <a:r>
              <a:rPr lang="zh-CN" altLang="en-US" sz="2000" b="1" dirty="0" smtClean="0">
                <a:latin typeface="+mn-ea"/>
                <a:ea typeface="+mn-ea"/>
              </a:rPr>
              <a:t>。</a:t>
            </a:r>
            <a:r>
              <a:rPr lang="en-US" altLang="zh-CN" sz="2000" b="1" dirty="0" smtClean="0">
                <a:latin typeface="+mn-ea"/>
                <a:ea typeface="+mn-ea"/>
              </a:rPr>
              <a:t>2017</a:t>
            </a:r>
            <a:r>
              <a:rPr lang="zh-CN" altLang="en-US" sz="2000" b="1" dirty="0" smtClean="0">
                <a:latin typeface="+mn-ea"/>
                <a:ea typeface="+mn-ea"/>
              </a:rPr>
              <a:t>年</a:t>
            </a:r>
            <a:r>
              <a:rPr lang="en-US" altLang="zh-CN" sz="2000" b="1" dirty="0" smtClean="0">
                <a:latin typeface="+mn-ea"/>
                <a:ea typeface="+mn-ea"/>
              </a:rPr>
              <a:t>7</a:t>
            </a:r>
            <a:r>
              <a:rPr lang="zh-CN" altLang="en-US" sz="2000" b="1" dirty="0" smtClean="0">
                <a:latin typeface="+mn-ea"/>
                <a:ea typeface="+mn-ea"/>
              </a:rPr>
              <a:t>月，丁公司将原办公楼改建为职工食堂，成为福利用固定资产，其进项税额不得抵扣。假设，不动产折旧年限为</a:t>
            </a:r>
            <a:r>
              <a:rPr lang="en-US" altLang="zh-CN" sz="2000" b="1" dirty="0" smtClean="0">
                <a:latin typeface="+mn-ea"/>
                <a:ea typeface="+mn-ea"/>
              </a:rPr>
              <a:t>10</a:t>
            </a:r>
            <a:r>
              <a:rPr lang="zh-CN" altLang="en-US" sz="2000" b="1" dirty="0" smtClean="0">
                <a:latin typeface="+mn-ea"/>
                <a:ea typeface="+mn-ea"/>
              </a:rPr>
              <a:t>年，不留净残值。请进行财税处理。</a:t>
            </a:r>
            <a:endParaRPr lang="zh-CN" altLang="en-US" sz="2000" b="1" dirty="0">
              <a:latin typeface="+mn-ea"/>
              <a:ea typeface="+mn-ea"/>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0" y="843558"/>
            <a:ext cx="9144000" cy="2400657"/>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mn-ea"/>
                <a:ea typeface="+mn-ea"/>
              </a:rPr>
              <a:t>（</a:t>
            </a:r>
            <a:r>
              <a:rPr lang="en-US" altLang="zh-CN" sz="2000" b="1" dirty="0" smtClean="0">
                <a:latin typeface="+mn-ea"/>
                <a:ea typeface="+mn-ea"/>
              </a:rPr>
              <a:t>1</a:t>
            </a:r>
            <a:r>
              <a:rPr lang="zh-CN" altLang="en-US" sz="2000" b="1" dirty="0" smtClean="0">
                <a:latin typeface="+mn-ea"/>
                <a:ea typeface="+mn-ea"/>
              </a:rPr>
              <a:t>）</a:t>
            </a:r>
            <a:r>
              <a:rPr lang="en-US" altLang="zh-CN" sz="2000" b="1" dirty="0" smtClean="0">
                <a:latin typeface="+mn-ea"/>
                <a:ea typeface="+mn-ea"/>
              </a:rPr>
              <a:t>2016</a:t>
            </a:r>
            <a:r>
              <a:rPr lang="zh-CN" altLang="en-US" sz="2000" b="1" dirty="0" smtClean="0">
                <a:latin typeface="+mn-ea"/>
                <a:ea typeface="+mn-ea"/>
              </a:rPr>
              <a:t>年</a:t>
            </a:r>
            <a:r>
              <a:rPr lang="en-US" altLang="zh-CN" sz="2000" b="1" dirty="0" smtClean="0">
                <a:latin typeface="+mn-ea"/>
                <a:ea typeface="+mn-ea"/>
              </a:rPr>
              <a:t>7</a:t>
            </a:r>
            <a:r>
              <a:rPr lang="zh-CN" altLang="en-US" sz="2000" b="1" dirty="0" smtClean="0">
                <a:latin typeface="+mn-ea"/>
                <a:ea typeface="+mn-ea"/>
              </a:rPr>
              <a:t>月购得办公楼，增值税专用发票认证并申报</a:t>
            </a:r>
            <a:endParaRPr lang="en-US" altLang="zh-CN" sz="2000" b="1" dirty="0" smtClean="0">
              <a:latin typeface="+mn-ea"/>
              <a:ea typeface="+mn-ea"/>
            </a:endParaRPr>
          </a:p>
          <a:p>
            <a:pPr>
              <a:lnSpc>
                <a:spcPct val="150000"/>
              </a:lnSpc>
            </a:pPr>
            <a:r>
              <a:rPr lang="en-US" altLang="zh-CN" sz="2000" b="1" dirty="0" smtClean="0">
                <a:latin typeface="+mn-ea"/>
                <a:ea typeface="+mn-ea"/>
              </a:rPr>
              <a:t>    </a:t>
            </a:r>
            <a:r>
              <a:rPr lang="zh-CN" altLang="en-US" sz="2000" b="1" dirty="0" smtClean="0">
                <a:latin typeface="+mn-ea"/>
                <a:ea typeface="+mn-ea"/>
              </a:rPr>
              <a:t>借：固定资产</a:t>
            </a:r>
            <a:r>
              <a:rPr lang="en-US" altLang="zh-CN" sz="2000" b="1" dirty="0" smtClean="0">
                <a:latin typeface="+mn-ea"/>
                <a:ea typeface="+mn-ea"/>
              </a:rPr>
              <a:t>——</a:t>
            </a:r>
            <a:r>
              <a:rPr lang="zh-CN" altLang="en-US" sz="2000" b="1" dirty="0" smtClean="0">
                <a:latin typeface="+mn-ea"/>
                <a:ea typeface="+mn-ea"/>
              </a:rPr>
              <a:t>办公楼                </a:t>
            </a:r>
            <a:r>
              <a:rPr lang="en-US" altLang="zh-CN" sz="2000" b="1" dirty="0" smtClean="0">
                <a:latin typeface="+mn-ea"/>
                <a:ea typeface="+mn-ea"/>
              </a:rPr>
              <a:t>60 000 000</a:t>
            </a:r>
            <a:endParaRPr lang="en-US" altLang="zh-CN" sz="2000" b="1" dirty="0" smtClean="0">
              <a:latin typeface="+mn-ea"/>
              <a:ea typeface="+mn-ea"/>
            </a:endParaRPr>
          </a:p>
          <a:p>
            <a:pPr>
              <a:lnSpc>
                <a:spcPct val="150000"/>
              </a:lnSpc>
            </a:pPr>
            <a:r>
              <a:rPr lang="en-US" altLang="zh-CN" sz="2000" b="1" dirty="0" smtClean="0">
                <a:latin typeface="+mn-ea"/>
                <a:ea typeface="+mn-ea"/>
              </a:rPr>
              <a:t>        </a:t>
            </a:r>
            <a:r>
              <a:rPr lang="zh-CN" altLang="en-US" sz="2000" b="1" dirty="0" smtClean="0">
                <a:latin typeface="+mn-ea"/>
                <a:ea typeface="+mn-ea"/>
              </a:rPr>
              <a:t>应交税费</a:t>
            </a:r>
            <a:r>
              <a:rPr lang="en-US" altLang="zh-CN" sz="2000" b="1" dirty="0" smtClean="0">
                <a:latin typeface="+mn-ea"/>
                <a:ea typeface="+mn-ea"/>
              </a:rPr>
              <a:t>——</a:t>
            </a:r>
            <a:r>
              <a:rPr lang="zh-CN" altLang="en-US" sz="2000" b="1" dirty="0" smtClean="0">
                <a:latin typeface="+mn-ea"/>
                <a:ea typeface="+mn-ea"/>
              </a:rPr>
              <a:t>应交增值税（进项税额） </a:t>
            </a:r>
            <a:r>
              <a:rPr lang="en-US" altLang="zh-CN" sz="2000" b="1" dirty="0" smtClean="0">
                <a:latin typeface="+mn-ea"/>
                <a:ea typeface="+mn-ea"/>
              </a:rPr>
              <a:t>1 800 000</a:t>
            </a:r>
            <a:endParaRPr lang="en-US" altLang="zh-CN" sz="2000" b="1" dirty="0" smtClean="0">
              <a:latin typeface="+mn-ea"/>
              <a:ea typeface="+mn-ea"/>
            </a:endParaRPr>
          </a:p>
          <a:p>
            <a:pPr>
              <a:lnSpc>
                <a:spcPct val="150000"/>
              </a:lnSpc>
            </a:pPr>
            <a:r>
              <a:rPr lang="en-US" altLang="zh-CN" sz="2000" b="1" dirty="0" smtClean="0">
                <a:latin typeface="+mn-ea"/>
                <a:ea typeface="+mn-ea"/>
              </a:rPr>
              <a:t>        </a:t>
            </a:r>
            <a:r>
              <a:rPr lang="zh-CN" altLang="en-US" sz="2000" b="1" dirty="0" smtClean="0">
                <a:latin typeface="+mn-ea"/>
                <a:ea typeface="+mn-ea"/>
              </a:rPr>
              <a:t>应交税费</a:t>
            </a:r>
            <a:r>
              <a:rPr lang="en-US" altLang="zh-CN" sz="2000" b="1" dirty="0" smtClean="0">
                <a:latin typeface="+mn-ea"/>
                <a:ea typeface="+mn-ea"/>
              </a:rPr>
              <a:t>——</a:t>
            </a:r>
            <a:r>
              <a:rPr lang="zh-CN" altLang="en-US" sz="2000" b="1" dirty="0" smtClean="0">
                <a:latin typeface="+mn-ea"/>
                <a:ea typeface="+mn-ea"/>
              </a:rPr>
              <a:t>待抵扣进项税额         </a:t>
            </a:r>
            <a:r>
              <a:rPr lang="en-US" altLang="zh-CN" sz="2000" b="1" dirty="0" smtClean="0">
                <a:latin typeface="+mn-ea"/>
                <a:ea typeface="+mn-ea"/>
              </a:rPr>
              <a:t>1 200 000</a:t>
            </a:r>
            <a:endParaRPr lang="en-US" altLang="zh-CN" sz="2000" b="1" dirty="0" smtClean="0">
              <a:latin typeface="+mn-ea"/>
              <a:ea typeface="+mn-ea"/>
            </a:endParaRPr>
          </a:p>
          <a:p>
            <a:pPr>
              <a:lnSpc>
                <a:spcPct val="150000"/>
              </a:lnSpc>
            </a:pPr>
            <a:r>
              <a:rPr lang="en-US" altLang="zh-CN" sz="2000" b="1" dirty="0" smtClean="0">
                <a:latin typeface="+mn-ea"/>
                <a:ea typeface="+mn-ea"/>
              </a:rPr>
              <a:t>        </a:t>
            </a:r>
            <a:r>
              <a:rPr lang="zh-CN" altLang="en-US" sz="2000" b="1" dirty="0" smtClean="0">
                <a:latin typeface="+mn-ea"/>
                <a:ea typeface="+mn-ea"/>
              </a:rPr>
              <a:t>贷：银行存款                                </a:t>
            </a:r>
            <a:r>
              <a:rPr lang="en-US" altLang="zh-CN" sz="2000" b="1" dirty="0" smtClean="0">
                <a:latin typeface="+mn-ea"/>
                <a:ea typeface="+mn-ea"/>
              </a:rPr>
              <a:t>63 000 000</a:t>
            </a:r>
            <a:endParaRPr lang="en-US" altLang="zh-CN" sz="2000" b="1" dirty="0" smtClean="0">
              <a:latin typeface="+mn-ea"/>
              <a:ea typeface="+mn-ea"/>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0" y="771550"/>
            <a:ext cx="9144000" cy="3785652"/>
          </a:xfrm>
          <a:prstGeom prst="rect">
            <a:avLst/>
          </a:prstGeom>
          <a:noFill/>
        </p:spPr>
        <p:txBody>
          <a:bodyPr wrap="square" rtlCol="0">
            <a:spAutoFit/>
          </a:bodyPr>
          <a:lstStyle/>
          <a:p>
            <a:pPr>
              <a:lnSpc>
                <a:spcPct val="150000"/>
              </a:lnSpc>
            </a:pP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mn-ea"/>
              </a:rPr>
              <a:t> </a:t>
            </a:r>
            <a:r>
              <a:rPr lang="zh-CN" altLang="en-US" sz="2000" b="1" dirty="0" smtClean="0">
                <a:latin typeface="+mn-ea"/>
              </a:rPr>
              <a:t>（</a:t>
            </a:r>
            <a:r>
              <a:rPr lang="en-US" altLang="zh-CN" sz="2000" b="1" dirty="0" smtClean="0">
                <a:latin typeface="+mn-ea"/>
              </a:rPr>
              <a:t>2</a:t>
            </a:r>
            <a:r>
              <a:rPr lang="zh-CN" altLang="en-US" sz="2000" b="1" dirty="0" smtClean="0">
                <a:latin typeface="+mn-ea"/>
              </a:rPr>
              <a:t>）</a:t>
            </a:r>
            <a:r>
              <a:rPr lang="en-US" altLang="zh-CN" sz="2000" b="1" dirty="0">
                <a:latin typeface="+mn-ea"/>
              </a:rPr>
              <a:t> 2017</a:t>
            </a:r>
            <a:r>
              <a:rPr lang="zh-CN" altLang="en-US" sz="2000" b="1" dirty="0">
                <a:latin typeface="+mn-ea"/>
              </a:rPr>
              <a:t>年</a:t>
            </a:r>
            <a:r>
              <a:rPr lang="en-US" altLang="zh-CN" sz="2000" b="1" dirty="0">
                <a:latin typeface="+mn-ea"/>
              </a:rPr>
              <a:t>7</a:t>
            </a:r>
            <a:r>
              <a:rPr lang="zh-CN" altLang="en-US" sz="2000" b="1" dirty="0" smtClean="0">
                <a:latin typeface="+mn-ea"/>
              </a:rPr>
              <a:t>月改为职工食堂，</a:t>
            </a:r>
            <a:r>
              <a:rPr lang="zh-CN" altLang="en-US" sz="2000" b="1" dirty="0">
                <a:latin typeface="宋体" panose="02010600030101010101" pitchFamily="2" charset="-122"/>
              </a:rPr>
              <a:t>不得抵扣的进项税额</a:t>
            </a:r>
            <a:endParaRPr lang="en-US" altLang="zh-CN" sz="2000" b="1" dirty="0" smtClean="0">
              <a:latin typeface="+mn-ea"/>
            </a:endParaRPr>
          </a:p>
          <a:p>
            <a:pPr>
              <a:lnSpc>
                <a:spcPct val="150000"/>
              </a:lnSpc>
            </a:pPr>
            <a:r>
              <a:rPr lang="en-US" altLang="zh-CN" sz="2000" b="1" dirty="0" smtClean="0">
                <a:latin typeface="+mn-ea"/>
              </a:rPr>
              <a:t>   </a:t>
            </a:r>
            <a:r>
              <a:rPr lang="zh-CN" altLang="en-US" sz="2000" b="1" dirty="0" smtClean="0">
                <a:latin typeface="+mn-ea"/>
              </a:rPr>
              <a:t>已提折旧＝</a:t>
            </a:r>
            <a:r>
              <a:rPr lang="en-US" altLang="zh-CN" sz="2000" b="1" dirty="0" smtClean="0">
                <a:latin typeface="+mn-ea"/>
              </a:rPr>
              <a:t>60 000 000/10×1</a:t>
            </a:r>
            <a:r>
              <a:rPr lang="zh-CN" altLang="en-US" sz="2000" b="1" dirty="0" smtClean="0">
                <a:latin typeface="+mn-ea"/>
              </a:rPr>
              <a:t>＝</a:t>
            </a:r>
            <a:r>
              <a:rPr lang="en-US" altLang="zh-CN" sz="2000" b="1" dirty="0" smtClean="0">
                <a:latin typeface="+mn-ea"/>
              </a:rPr>
              <a:t>6 000 000</a:t>
            </a:r>
            <a:r>
              <a:rPr lang="zh-CN" altLang="en-US" sz="2000" b="1" dirty="0" smtClean="0">
                <a:latin typeface="+mn-ea"/>
              </a:rPr>
              <a:t>（元）</a:t>
            </a:r>
            <a:endParaRPr lang="en-US" altLang="zh-CN" sz="2000" b="1" dirty="0" smtClean="0">
              <a:latin typeface="+mn-ea"/>
            </a:endParaRPr>
          </a:p>
          <a:p>
            <a:pPr>
              <a:lnSpc>
                <a:spcPct val="150000"/>
              </a:lnSpc>
            </a:pPr>
            <a:r>
              <a:rPr lang="en-US" altLang="zh-CN" sz="2000" b="1" dirty="0" smtClean="0">
                <a:latin typeface="+mn-ea"/>
              </a:rPr>
              <a:t>   </a:t>
            </a:r>
            <a:r>
              <a:rPr lang="zh-CN" altLang="en-US" sz="2000" b="1" dirty="0" smtClean="0">
                <a:latin typeface="+mn-ea"/>
              </a:rPr>
              <a:t>不动产净值＝</a:t>
            </a:r>
            <a:r>
              <a:rPr lang="en-US" altLang="zh-CN" sz="2000" b="1" dirty="0" smtClean="0">
                <a:latin typeface="+mn-ea"/>
              </a:rPr>
              <a:t>60 000 000</a:t>
            </a:r>
            <a:r>
              <a:rPr lang="zh-CN" altLang="en-US" sz="2000" b="1" dirty="0" smtClean="0">
                <a:latin typeface="+mn-ea"/>
              </a:rPr>
              <a:t>－</a:t>
            </a:r>
            <a:r>
              <a:rPr lang="en-US" altLang="zh-CN" sz="2000" b="1" dirty="0" smtClean="0">
                <a:latin typeface="+mn-ea"/>
              </a:rPr>
              <a:t>6 000 000</a:t>
            </a:r>
            <a:r>
              <a:rPr lang="zh-CN" altLang="en-US" sz="2000" b="1" dirty="0" smtClean="0">
                <a:latin typeface="+mn-ea"/>
              </a:rPr>
              <a:t>＝</a:t>
            </a:r>
            <a:r>
              <a:rPr lang="en-US" altLang="zh-CN" sz="2000" b="1" dirty="0" smtClean="0">
                <a:latin typeface="+mn-ea"/>
              </a:rPr>
              <a:t>54 000 000</a:t>
            </a:r>
            <a:endParaRPr lang="en-US" altLang="zh-CN" sz="2000" b="1" dirty="0" smtClean="0">
              <a:latin typeface="+mn-ea"/>
            </a:endParaRPr>
          </a:p>
          <a:p>
            <a:pPr>
              <a:lnSpc>
                <a:spcPct val="150000"/>
              </a:lnSpc>
            </a:pPr>
            <a:r>
              <a:rPr lang="zh-CN" altLang="en-US" sz="2000" b="1" dirty="0" smtClean="0">
                <a:latin typeface="宋体" panose="02010600030101010101" pitchFamily="2" charset="-122"/>
                <a:ea typeface="宋体" panose="02010600030101010101" pitchFamily="2" charset="-122"/>
              </a:rPr>
              <a:t>   不动产净值率＝（</a:t>
            </a:r>
            <a:r>
              <a:rPr lang="en-US" altLang="zh-CN" sz="2000" b="1" dirty="0" smtClean="0">
                <a:latin typeface="宋体" panose="02010600030101010101" pitchFamily="2" charset="-122"/>
                <a:ea typeface="宋体" panose="02010600030101010101" pitchFamily="2" charset="-122"/>
              </a:rPr>
              <a:t>54 000 000÷60 000 000</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×100%</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90%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不得抵扣的进项税额＝（已抵扣进项税额＋待抵扣进项税额）</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不动产净值率</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1 800 000</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1 200 000</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×90%</a:t>
            </a: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2 700 000</a:t>
            </a:r>
            <a:r>
              <a:rPr lang="zh-CN" altLang="en-US" sz="2000" b="1" dirty="0" smtClean="0">
                <a:latin typeface="宋体" panose="02010600030101010101" pitchFamily="2" charset="-122"/>
                <a:ea typeface="宋体" panose="02010600030101010101" pitchFamily="2" charset="-122"/>
              </a:rPr>
              <a:t>（元）</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a:t>
            </a:r>
            <a:endParaRPr lang="zh-CN" altLang="en-US" sz="2000"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79512" y="771550"/>
            <a:ext cx="8784976" cy="4247317"/>
          </a:xfrm>
          <a:prstGeom prst="rect">
            <a:avLst/>
          </a:prstGeom>
          <a:noFill/>
        </p:spPr>
        <p:txBody>
          <a:bodyPr wrap="square" rtlCol="0">
            <a:spAutoFit/>
          </a:bodyPr>
          <a:lstStyle/>
          <a:p>
            <a:pPr>
              <a:lnSpc>
                <a:spcPct val="150000"/>
              </a:lnSpc>
            </a:pPr>
            <a:r>
              <a:rPr lang="zh-CN" altLang="en-US" sz="2000" b="1" dirty="0" smtClean="0">
                <a:latin typeface="宋体" panose="02010600030101010101" pitchFamily="2" charset="-122"/>
                <a:ea typeface="宋体" panose="02010600030101010101" pitchFamily="2" charset="-122"/>
              </a:rPr>
              <a:t>    不得抵扣的进项税额</a:t>
            </a:r>
            <a:r>
              <a:rPr lang="en-US" altLang="zh-CN" sz="2000" b="1" dirty="0" smtClean="0">
                <a:latin typeface="宋体" panose="02010600030101010101" pitchFamily="2" charset="-122"/>
                <a:ea typeface="宋体" panose="02010600030101010101" pitchFamily="2" charset="-122"/>
              </a:rPr>
              <a:t>270</a:t>
            </a:r>
            <a:r>
              <a:rPr lang="zh-CN" altLang="en-US" sz="2000" b="1" dirty="0" smtClean="0">
                <a:latin typeface="宋体" panose="02010600030101010101" pitchFamily="2" charset="-122"/>
                <a:ea typeface="宋体" panose="02010600030101010101" pitchFamily="2" charset="-122"/>
              </a:rPr>
              <a:t>万元＞该不动产已抵扣进项税额</a:t>
            </a:r>
            <a:r>
              <a:rPr lang="en-US" altLang="zh-CN" sz="2000" b="1" dirty="0" smtClean="0">
                <a:latin typeface="宋体" panose="02010600030101010101" pitchFamily="2" charset="-122"/>
                <a:ea typeface="宋体" panose="02010600030101010101" pitchFamily="2" charset="-122"/>
              </a:rPr>
              <a:t>180</a:t>
            </a:r>
            <a:r>
              <a:rPr lang="zh-CN" altLang="en-US" sz="2000" b="1" dirty="0" smtClean="0">
                <a:latin typeface="宋体" panose="02010600030101010101" pitchFamily="2" charset="-122"/>
                <a:ea typeface="宋体" panose="02010600030101010101" pitchFamily="2" charset="-122"/>
              </a:rPr>
              <a:t>万元，</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先将已抵扣进项税额</a:t>
            </a:r>
            <a:r>
              <a:rPr lang="en-US" altLang="zh-CN" sz="2000" b="1" dirty="0" smtClean="0">
                <a:latin typeface="宋体" panose="02010600030101010101" pitchFamily="2" charset="-122"/>
                <a:ea typeface="宋体" panose="02010600030101010101" pitchFamily="2" charset="-122"/>
              </a:rPr>
              <a:t>1 800 000</a:t>
            </a:r>
            <a:r>
              <a:rPr lang="zh-CN" altLang="en-US" sz="2000" b="1" dirty="0" smtClean="0">
                <a:latin typeface="宋体" panose="02010600030101010101" pitchFamily="2" charset="-122"/>
                <a:ea typeface="宋体" panose="02010600030101010101" pitchFamily="2" charset="-122"/>
              </a:rPr>
              <a:t>元从进项税额中扣减；</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再将不得抵扣的进项税额与</a:t>
            </a:r>
            <a:r>
              <a:rPr lang="en-US" altLang="zh-CN" sz="2000" b="1" dirty="0" smtClean="0">
                <a:latin typeface="宋体" panose="02010600030101010101" pitchFamily="2" charset="-122"/>
                <a:ea typeface="宋体" panose="02010600030101010101" pitchFamily="2" charset="-122"/>
              </a:rPr>
              <a:t>1 800 000</a:t>
            </a:r>
            <a:r>
              <a:rPr lang="zh-CN" altLang="en-US" sz="2000" b="1" dirty="0" smtClean="0">
                <a:latin typeface="宋体" panose="02010600030101010101" pitchFamily="2" charset="-122"/>
                <a:ea typeface="宋体" panose="02010600030101010101" pitchFamily="2" charset="-122"/>
              </a:rPr>
              <a:t>元之差额＝</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2 700 000</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1 800 000</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900 000</a:t>
            </a:r>
            <a:r>
              <a:rPr lang="zh-CN" altLang="en-US" sz="2000" b="1" dirty="0" smtClean="0">
                <a:latin typeface="宋体" panose="02010600030101010101" pitchFamily="2" charset="-122"/>
                <a:ea typeface="宋体" panose="02010600030101010101" pitchFamily="2" charset="-122"/>
              </a:rPr>
              <a:t>（元），从待抵扣进项税额中扣除。</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其余</a:t>
            </a:r>
            <a:r>
              <a:rPr lang="en-US" altLang="zh-CN" sz="2000" b="1" dirty="0" smtClean="0">
                <a:latin typeface="宋体" panose="02010600030101010101" pitchFamily="2" charset="-122"/>
                <a:ea typeface="宋体" panose="02010600030101010101" pitchFamily="2" charset="-122"/>
              </a:rPr>
              <a:t>300 000</a:t>
            </a:r>
            <a:r>
              <a:rPr lang="zh-CN" altLang="en-US" sz="2000" b="1" dirty="0" smtClean="0">
                <a:latin typeface="宋体" panose="02010600030101010101" pitchFamily="2" charset="-122"/>
                <a:ea typeface="宋体" panose="02010600030101010101" pitchFamily="2" charset="-122"/>
              </a:rPr>
              <a:t>元留在“待抵扣进项税额”中。</a:t>
            </a:r>
            <a:r>
              <a:rPr lang="en-US" altLang="zh-CN" sz="2000" b="1" dirty="0" smtClean="0">
                <a:latin typeface="宋体" panose="02010600030101010101" pitchFamily="2" charset="-122"/>
                <a:ea typeface="宋体" panose="02010600030101010101" pitchFamily="2" charset="-122"/>
              </a:rPr>
              <a:t>                        </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endParaRPr lang="en-US" altLang="zh-CN" sz="2000" b="1" dirty="0" smtClean="0">
              <a:latin typeface="宋体" panose="02010600030101010101" pitchFamily="2" charset="-122"/>
              <a:ea typeface="宋体" panose="02010600030101010101" pitchFamily="2" charset="-122"/>
            </a:endParaRPr>
          </a:p>
          <a:p>
            <a:pPr>
              <a:lnSpc>
                <a:spcPct val="150000"/>
              </a:lnSpc>
            </a:pP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endParaRPr lang="zh-CN" altLang="en-US" sz="2000" dirty="0" smtClean="0"/>
          </a:p>
          <a:p>
            <a:pPr>
              <a:lnSpc>
                <a:spcPct val="150000"/>
              </a:lnSpc>
            </a:pPr>
            <a:endParaRPr lang="zh-CN" altLang="en-US" sz="2000"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0" y="627534"/>
            <a:ext cx="9144000" cy="3970318"/>
          </a:xfrm>
          <a:prstGeom prst="rect">
            <a:avLst/>
          </a:prstGeom>
          <a:noFill/>
        </p:spPr>
        <p:txBody>
          <a:bodyPr wrap="square" rtlCol="0">
            <a:spAutoFit/>
          </a:bodyPr>
          <a:lstStyle/>
          <a:p>
            <a:pPr>
              <a:lnSpc>
                <a:spcPct val="140000"/>
              </a:lnSpc>
            </a:pPr>
            <a:r>
              <a:rPr lang="en-US" altLang="zh-CN" sz="2000" dirty="0" smtClean="0"/>
              <a:t>    </a:t>
            </a:r>
            <a:r>
              <a:rPr lang="zh-CN" altLang="en-US" sz="2000" b="1" dirty="0" smtClean="0">
                <a:latin typeface="+mn-ea"/>
                <a:ea typeface="+mn-ea"/>
              </a:rPr>
              <a:t>（</a:t>
            </a:r>
            <a:r>
              <a:rPr lang="en-US" altLang="zh-CN" sz="2000" b="1" dirty="0" smtClean="0">
                <a:latin typeface="+mn-ea"/>
                <a:ea typeface="+mn-ea"/>
              </a:rPr>
              <a:t>3</a:t>
            </a:r>
            <a:r>
              <a:rPr lang="zh-CN" altLang="en-US" sz="2000" b="1" dirty="0" smtClean="0">
                <a:latin typeface="+mn-ea"/>
                <a:ea typeface="+mn-ea"/>
              </a:rPr>
              <a:t>）生产用固定资产转入清理</a:t>
            </a:r>
            <a:endParaRPr lang="en-US" altLang="zh-CN" sz="2000" b="1" dirty="0" smtClean="0">
              <a:latin typeface="+mn-ea"/>
              <a:ea typeface="+mn-ea"/>
            </a:endParaRPr>
          </a:p>
          <a:p>
            <a:pPr>
              <a:lnSpc>
                <a:spcPct val="140000"/>
              </a:lnSpc>
            </a:pPr>
            <a:r>
              <a:rPr lang="en-US" altLang="zh-CN" sz="2000" b="1" dirty="0" smtClean="0">
                <a:latin typeface="+mn-ea"/>
                <a:ea typeface="+mn-ea"/>
              </a:rPr>
              <a:t>   </a:t>
            </a:r>
            <a:r>
              <a:rPr lang="zh-CN" altLang="en-US" sz="2000" b="1" dirty="0" smtClean="0">
                <a:latin typeface="+mn-ea"/>
                <a:ea typeface="+mn-ea"/>
              </a:rPr>
              <a:t>借：固定资产清理                  </a:t>
            </a:r>
            <a:r>
              <a:rPr lang="en-US" altLang="zh-CN" sz="2000" b="1" dirty="0" smtClean="0">
                <a:latin typeface="+mn-ea"/>
                <a:ea typeface="+mn-ea"/>
              </a:rPr>
              <a:t>54 000 000</a:t>
            </a:r>
            <a:endParaRPr lang="en-US" altLang="zh-CN" sz="2000" b="1" dirty="0" smtClean="0">
              <a:latin typeface="+mn-ea"/>
              <a:ea typeface="+mn-ea"/>
            </a:endParaRPr>
          </a:p>
          <a:p>
            <a:pPr>
              <a:lnSpc>
                <a:spcPct val="140000"/>
              </a:lnSpc>
            </a:pPr>
            <a:r>
              <a:rPr lang="en-US" altLang="zh-CN" sz="2000" b="1" dirty="0" smtClean="0">
                <a:latin typeface="+mn-ea"/>
                <a:ea typeface="+mn-ea"/>
              </a:rPr>
              <a:t>       </a:t>
            </a:r>
            <a:r>
              <a:rPr lang="zh-CN" altLang="en-US" sz="2000" b="1" dirty="0" smtClean="0">
                <a:latin typeface="+mn-ea"/>
                <a:ea typeface="+mn-ea"/>
              </a:rPr>
              <a:t>累计折旧                       </a:t>
            </a:r>
            <a:r>
              <a:rPr lang="en-US" altLang="zh-CN" sz="2000" b="1" dirty="0" smtClean="0">
                <a:latin typeface="+mn-ea"/>
                <a:ea typeface="+mn-ea"/>
              </a:rPr>
              <a:t>6 000 000</a:t>
            </a:r>
            <a:endParaRPr lang="en-US" altLang="zh-CN" sz="2000" b="1" dirty="0" smtClean="0">
              <a:latin typeface="+mn-ea"/>
              <a:ea typeface="+mn-ea"/>
            </a:endParaRPr>
          </a:p>
          <a:p>
            <a:pPr>
              <a:lnSpc>
                <a:spcPct val="140000"/>
              </a:lnSpc>
            </a:pPr>
            <a:r>
              <a:rPr lang="en-US" altLang="zh-CN" sz="2000" b="1" dirty="0" smtClean="0">
                <a:latin typeface="+mn-ea"/>
                <a:ea typeface="+mn-ea"/>
              </a:rPr>
              <a:t>       </a:t>
            </a:r>
            <a:r>
              <a:rPr lang="zh-CN" altLang="en-US" sz="2000" b="1" dirty="0" smtClean="0">
                <a:latin typeface="+mn-ea"/>
                <a:ea typeface="+mn-ea"/>
              </a:rPr>
              <a:t>贷：固定资产</a:t>
            </a:r>
            <a:r>
              <a:rPr lang="en-US" altLang="zh-CN" sz="2000" b="1" dirty="0" smtClean="0">
                <a:latin typeface="+mn-ea"/>
                <a:ea typeface="+mn-ea"/>
              </a:rPr>
              <a:t>——</a:t>
            </a:r>
            <a:r>
              <a:rPr lang="zh-CN" altLang="en-US" sz="2000" b="1" dirty="0" smtClean="0">
                <a:latin typeface="+mn-ea"/>
                <a:ea typeface="+mn-ea"/>
              </a:rPr>
              <a:t>办公楼                      </a:t>
            </a:r>
            <a:r>
              <a:rPr lang="en-US" altLang="zh-CN" sz="2000" b="1" dirty="0" smtClean="0">
                <a:latin typeface="+mn-ea"/>
                <a:ea typeface="+mn-ea"/>
              </a:rPr>
              <a:t>60 000 000</a:t>
            </a:r>
            <a:endParaRPr lang="en-US" altLang="zh-CN" sz="2000" b="1" dirty="0" smtClean="0">
              <a:latin typeface="+mn-ea"/>
              <a:ea typeface="+mn-ea"/>
            </a:endParaRPr>
          </a:p>
          <a:p>
            <a:pPr>
              <a:lnSpc>
                <a:spcPct val="140000"/>
              </a:lnSpc>
            </a:pPr>
            <a:r>
              <a:rPr lang="en-US" altLang="zh-CN" sz="2000" b="1" dirty="0" smtClean="0">
                <a:latin typeface="+mn-ea"/>
                <a:ea typeface="+mn-ea"/>
              </a:rPr>
              <a:t>   </a:t>
            </a:r>
            <a:r>
              <a:rPr lang="zh-CN" altLang="en-US" sz="2000" b="1" dirty="0" smtClean="0">
                <a:latin typeface="+mn-ea"/>
                <a:ea typeface="+mn-ea"/>
              </a:rPr>
              <a:t>（</a:t>
            </a:r>
            <a:r>
              <a:rPr lang="en-US" altLang="zh-CN" sz="2000" b="1" dirty="0" smtClean="0">
                <a:latin typeface="+mn-ea"/>
                <a:ea typeface="+mn-ea"/>
              </a:rPr>
              <a:t>4</a:t>
            </a:r>
            <a:r>
              <a:rPr lang="zh-CN" altLang="en-US" sz="2000" b="1" dirty="0" smtClean="0">
                <a:latin typeface="+mn-ea"/>
                <a:ea typeface="+mn-ea"/>
              </a:rPr>
              <a:t>）改建为职工食堂</a:t>
            </a:r>
            <a:r>
              <a:rPr lang="zh-CN" altLang="en-US" sz="2000" b="1" dirty="0">
                <a:latin typeface="+mn-ea"/>
              </a:rPr>
              <a:t>，计算福利用</a:t>
            </a:r>
            <a:r>
              <a:rPr lang="zh-CN" altLang="en-US" sz="2000" b="1" dirty="0" smtClean="0">
                <a:latin typeface="+mn-ea"/>
              </a:rPr>
              <a:t>固定资产价值（含税） </a:t>
            </a:r>
            <a:endParaRPr lang="en-US" altLang="zh-CN" sz="2000" b="1" dirty="0" smtClean="0">
              <a:latin typeface="+mn-ea"/>
              <a:ea typeface="+mn-ea"/>
            </a:endParaRPr>
          </a:p>
          <a:p>
            <a:pPr>
              <a:lnSpc>
                <a:spcPct val="140000"/>
              </a:lnSpc>
            </a:pPr>
            <a:r>
              <a:rPr lang="en-US" altLang="zh-CN" sz="2000" b="1" dirty="0" smtClean="0">
                <a:latin typeface="+mn-ea"/>
                <a:ea typeface="+mn-ea"/>
              </a:rPr>
              <a:t>    </a:t>
            </a:r>
            <a:r>
              <a:rPr lang="zh-CN" altLang="en-US" sz="2000" b="1" dirty="0" smtClean="0">
                <a:latin typeface="+mn-ea"/>
                <a:ea typeface="+mn-ea"/>
              </a:rPr>
              <a:t>借：固定资产</a:t>
            </a:r>
            <a:r>
              <a:rPr lang="en-US" altLang="zh-CN" sz="2000" b="1" dirty="0" smtClean="0">
                <a:latin typeface="+mn-ea"/>
                <a:ea typeface="+mn-ea"/>
              </a:rPr>
              <a:t>——</a:t>
            </a:r>
            <a:r>
              <a:rPr lang="zh-CN" altLang="en-US" sz="2000" b="1" dirty="0" smtClean="0">
                <a:latin typeface="+mn-ea"/>
                <a:ea typeface="+mn-ea"/>
              </a:rPr>
              <a:t>福利用固定资产    </a:t>
            </a:r>
            <a:r>
              <a:rPr lang="en-US" altLang="zh-CN" sz="2000" b="1" dirty="0" smtClean="0">
                <a:latin typeface="+mn-ea"/>
                <a:ea typeface="+mn-ea"/>
              </a:rPr>
              <a:t>56 700 000</a:t>
            </a:r>
            <a:endParaRPr lang="en-US" altLang="zh-CN" sz="2000" b="1" dirty="0" smtClean="0">
              <a:latin typeface="+mn-ea"/>
              <a:ea typeface="+mn-ea"/>
            </a:endParaRPr>
          </a:p>
          <a:p>
            <a:pPr>
              <a:lnSpc>
                <a:spcPct val="140000"/>
              </a:lnSpc>
            </a:pPr>
            <a:r>
              <a:rPr lang="en-US" altLang="zh-CN" sz="2000" b="1" dirty="0" smtClean="0">
                <a:latin typeface="+mn-ea"/>
                <a:ea typeface="+mn-ea"/>
              </a:rPr>
              <a:t>        </a:t>
            </a:r>
            <a:r>
              <a:rPr lang="zh-CN" altLang="en-US" sz="2000" b="1" dirty="0" smtClean="0">
                <a:latin typeface="+mn-ea"/>
                <a:ea typeface="+mn-ea"/>
              </a:rPr>
              <a:t>贷：固定资产清理                           </a:t>
            </a:r>
            <a:r>
              <a:rPr lang="en-US" altLang="zh-CN" sz="2000" b="1" dirty="0" smtClean="0">
                <a:latin typeface="+mn-ea"/>
                <a:ea typeface="+mn-ea"/>
              </a:rPr>
              <a:t>54 000 000</a:t>
            </a:r>
            <a:endParaRPr lang="en-US" altLang="zh-CN" sz="2000" b="1" dirty="0" smtClean="0">
              <a:latin typeface="+mn-ea"/>
              <a:ea typeface="+mn-ea"/>
            </a:endParaRPr>
          </a:p>
          <a:p>
            <a:pPr>
              <a:lnSpc>
                <a:spcPct val="140000"/>
              </a:lnSpc>
            </a:pPr>
            <a:r>
              <a:rPr lang="en-US" altLang="zh-CN" sz="2000" b="1" dirty="0" smtClean="0">
                <a:latin typeface="+mn-ea"/>
                <a:ea typeface="+mn-ea"/>
              </a:rPr>
              <a:t>            </a:t>
            </a:r>
            <a:r>
              <a:rPr lang="zh-CN" altLang="en-US" sz="2000" b="1" dirty="0" smtClean="0">
                <a:latin typeface="+mn-ea"/>
                <a:ea typeface="+mn-ea"/>
              </a:rPr>
              <a:t>应交税费</a:t>
            </a:r>
            <a:r>
              <a:rPr lang="en-US" altLang="zh-CN" sz="2000" b="1" dirty="0" smtClean="0">
                <a:latin typeface="+mn-ea"/>
                <a:ea typeface="+mn-ea"/>
              </a:rPr>
              <a:t>——</a:t>
            </a:r>
            <a:r>
              <a:rPr lang="zh-CN" altLang="en-US" sz="2000" b="1" dirty="0" smtClean="0">
                <a:latin typeface="+mn-ea"/>
                <a:ea typeface="+mn-ea"/>
              </a:rPr>
              <a:t>应交增值税（进项税额转出）   </a:t>
            </a:r>
            <a:r>
              <a:rPr lang="en-US" altLang="zh-CN" sz="2000" b="1" dirty="0" smtClean="0">
                <a:latin typeface="+mn-ea"/>
                <a:ea typeface="+mn-ea"/>
              </a:rPr>
              <a:t>1 800 000</a:t>
            </a:r>
            <a:endParaRPr lang="en-US" altLang="zh-CN" sz="2000" b="1" dirty="0" smtClean="0">
              <a:latin typeface="+mn-ea"/>
              <a:ea typeface="+mn-ea"/>
            </a:endParaRPr>
          </a:p>
          <a:p>
            <a:pPr>
              <a:lnSpc>
                <a:spcPct val="140000"/>
              </a:lnSpc>
            </a:pPr>
            <a:r>
              <a:rPr lang="en-US" altLang="zh-CN" sz="2000" b="1" dirty="0" smtClean="0">
                <a:latin typeface="+mn-ea"/>
                <a:ea typeface="+mn-ea"/>
              </a:rPr>
              <a:t>            </a:t>
            </a:r>
            <a:r>
              <a:rPr lang="zh-CN" altLang="en-US" sz="2000" b="1" dirty="0" smtClean="0">
                <a:latin typeface="+mn-ea"/>
                <a:ea typeface="+mn-ea"/>
              </a:rPr>
              <a:t>应交税费</a:t>
            </a:r>
            <a:r>
              <a:rPr lang="en-US" altLang="zh-CN" sz="2000" b="1" dirty="0" smtClean="0">
                <a:latin typeface="+mn-ea"/>
                <a:ea typeface="+mn-ea"/>
              </a:rPr>
              <a:t>——</a:t>
            </a:r>
            <a:r>
              <a:rPr lang="zh-CN" altLang="en-US" sz="2000" b="1" dirty="0" smtClean="0">
                <a:latin typeface="+mn-ea"/>
                <a:ea typeface="+mn-ea"/>
              </a:rPr>
              <a:t>待抵扣进项税额               </a:t>
            </a:r>
            <a:r>
              <a:rPr lang="en-US" altLang="zh-CN" sz="2000" b="1" dirty="0" smtClean="0">
                <a:latin typeface="+mn-ea"/>
                <a:ea typeface="+mn-ea"/>
              </a:rPr>
              <a:t>  900 000</a:t>
            </a:r>
            <a:endParaRPr lang="zh-CN" altLang="en-US" sz="2000" b="1" dirty="0">
              <a:latin typeface="+mn-ea"/>
              <a:ea typeface="+mn-ea"/>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323528" y="699542"/>
            <a:ext cx="8064896" cy="2400657"/>
          </a:xfrm>
          <a:prstGeom prst="rect">
            <a:avLst/>
          </a:prstGeom>
          <a:noFill/>
        </p:spPr>
        <p:txBody>
          <a:bodyPr wrap="square" rtlCol="0">
            <a:spAutoFit/>
          </a:bodyPr>
          <a:lstStyle/>
          <a:p>
            <a:pPr>
              <a:lnSpc>
                <a:spcPct val="150000"/>
              </a:lnSpc>
            </a:pP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5</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2017</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7</a:t>
            </a:r>
            <a:r>
              <a:rPr lang="zh-CN" altLang="en-US" sz="2000" b="1" dirty="0" smtClean="0">
                <a:latin typeface="宋体" panose="02010600030101010101" pitchFamily="2" charset="-122"/>
                <a:ea typeface="宋体" panose="02010600030101010101" pitchFamily="2" charset="-122"/>
              </a:rPr>
              <a:t>月，将“待抵扣进项税额”</a:t>
            </a:r>
            <a:r>
              <a:rPr lang="en-US" altLang="zh-CN" sz="2000" b="1" dirty="0" smtClean="0">
                <a:latin typeface="宋体" panose="02010600030101010101" pitchFamily="2" charset="-122"/>
                <a:ea typeface="宋体" panose="02010600030101010101" pitchFamily="2" charset="-122"/>
              </a:rPr>
              <a:t>300 000</a:t>
            </a:r>
            <a:r>
              <a:rPr lang="zh-CN" altLang="en-US" sz="2000" b="1" dirty="0" smtClean="0">
                <a:latin typeface="宋体" panose="02010600030101010101" pitchFamily="2" charset="-122"/>
                <a:ea typeface="宋体" panose="02010600030101010101" pitchFamily="2" charset="-122"/>
              </a:rPr>
              <a:t>元计入当期进项税额</a:t>
            </a:r>
            <a:r>
              <a:rPr lang="zh-CN" altLang="en-US" sz="2000" b="1" dirty="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从销项税额中抵扣。</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应交增值税（进项税额）  </a:t>
            </a:r>
            <a:r>
              <a:rPr lang="en-US" altLang="zh-CN" sz="2000" b="1" dirty="0" smtClean="0">
                <a:latin typeface="宋体" panose="02010600030101010101" pitchFamily="2" charset="-122"/>
                <a:ea typeface="宋体" panose="02010600030101010101" pitchFamily="2" charset="-122"/>
              </a:rPr>
              <a:t>300 000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贷：已交税费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待抵扣进项税额            </a:t>
            </a:r>
            <a:r>
              <a:rPr lang="en-US" altLang="zh-CN" sz="2000" b="1" dirty="0" smtClean="0">
                <a:latin typeface="宋体" panose="02010600030101010101" pitchFamily="2" charset="-122"/>
                <a:ea typeface="宋体" panose="02010600030101010101" pitchFamily="2" charset="-122"/>
              </a:rPr>
              <a:t>300 000</a:t>
            </a:r>
            <a:endParaRPr lang="en-US" altLang="zh-CN" sz="2000" b="1" dirty="0" smtClean="0">
              <a:latin typeface="宋体" panose="02010600030101010101" pitchFamily="2" charset="-122"/>
              <a:ea typeface="宋体" panose="02010600030101010101" pitchFamily="2" charset="-122"/>
            </a:endParaRPr>
          </a:p>
          <a:p>
            <a:pPr>
              <a:lnSpc>
                <a:spcPct val="150000"/>
              </a:lnSpc>
            </a:pP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395536" y="1131590"/>
            <a:ext cx="8208912" cy="501291"/>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sp>
        <p:nvSpPr>
          <p:cNvPr id="3" name="文本框 2"/>
          <p:cNvSpPr txBox="1"/>
          <p:nvPr/>
        </p:nvSpPr>
        <p:spPr>
          <a:xfrm>
            <a:off x="611560" y="627534"/>
            <a:ext cx="8064896" cy="2400657"/>
          </a:xfrm>
          <a:prstGeom prst="rect">
            <a:avLst/>
          </a:prstGeom>
          <a:noFill/>
        </p:spPr>
        <p:txBody>
          <a:bodyPr wrap="square" rtlCol="0">
            <a:spAutoFit/>
          </a:bodyPr>
          <a:lstStyle/>
          <a:p>
            <a:pPr>
              <a:lnSpc>
                <a:spcPct val="150000"/>
              </a:lnSpc>
            </a:pPr>
            <a:r>
              <a:rPr lang="en-US" altLang="zh-CN" sz="2000" dirty="0" smtClean="0"/>
              <a:t>       </a:t>
            </a:r>
            <a:r>
              <a:rPr lang="en-US" altLang="zh-CN" sz="2000" b="1" dirty="0" smtClean="0">
                <a:latin typeface="宋体" panose="02010600030101010101" pitchFamily="2" charset="-122"/>
                <a:ea typeface="宋体" panose="02010600030101010101" pitchFamily="2" charset="-122"/>
              </a:rPr>
              <a:t>2016</a:t>
            </a:r>
            <a:r>
              <a:rPr lang="zh-CN" altLang="en-US" sz="2000" b="1" dirty="0" smtClean="0">
                <a:latin typeface="宋体" panose="02010600030101010101" pitchFamily="2" charset="-122"/>
                <a:ea typeface="宋体" panose="02010600030101010101" pitchFamily="2" charset="-122"/>
              </a:rPr>
              <a:t>年第</a:t>
            </a:r>
            <a:r>
              <a:rPr lang="en-US" altLang="zh-CN" sz="2000" b="1" dirty="0" smtClean="0">
                <a:latin typeface="宋体" panose="02010600030101010101" pitchFamily="2" charset="-122"/>
                <a:ea typeface="宋体" panose="02010600030101010101" pitchFamily="2" charset="-122"/>
              </a:rPr>
              <a:t>15</a:t>
            </a:r>
            <a:r>
              <a:rPr lang="zh-CN" altLang="en-US" sz="2000" b="1" dirty="0" smtClean="0">
                <a:latin typeface="宋体" panose="02010600030101010101" pitchFamily="2" charset="-122"/>
                <a:ea typeface="宋体" panose="02010600030101010101" pitchFamily="2" charset="-122"/>
              </a:rPr>
              <a:t>号公告</a:t>
            </a:r>
            <a:r>
              <a:rPr lang="zh-CN" altLang="en-US" sz="2000" b="1" dirty="0">
                <a:latin typeface="宋体" panose="02010600030101010101" pitchFamily="2" charset="-122"/>
              </a:rPr>
              <a:t>第八条</a:t>
            </a:r>
            <a:r>
              <a:rPr lang="zh-CN" altLang="en-US" sz="2000" b="1" dirty="0" smtClean="0">
                <a:latin typeface="宋体" panose="02010600030101010101" pitchFamily="2" charset="-122"/>
              </a:rPr>
              <a:t>规定、</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不动产</a:t>
            </a:r>
            <a:r>
              <a:rPr lang="zh-CN" altLang="en-US" sz="2000" b="1" dirty="0">
                <a:latin typeface="宋体" panose="02010600030101010101" pitchFamily="2" charset="-122"/>
              </a:rPr>
              <a:t>在建工程发生非正常损失的，其所耗用的购进货物、设计服务和建筑服务已抵扣的进项税额应于当期全部转出；其待抵扣进项税额不得抵扣。</a:t>
            </a:r>
            <a:endParaRPr lang="zh-CN" altLang="en-US" sz="2000" b="1" dirty="0">
              <a:latin typeface="宋体" panose="02010600030101010101" pitchFamily="2" charset="-122"/>
            </a:endParaRPr>
          </a:p>
          <a:p>
            <a:pPr>
              <a:lnSpc>
                <a:spcPct val="150000"/>
              </a:lnSpc>
            </a:pPr>
            <a:r>
              <a:rPr lang="zh-CN" altLang="en-US" sz="2000" b="1" dirty="0">
                <a:latin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107504" y="771550"/>
            <a:ext cx="8856984" cy="2400657"/>
          </a:xfrm>
          <a:prstGeom prst="rect">
            <a:avLst/>
          </a:prstGeom>
          <a:noFill/>
        </p:spPr>
        <p:txBody>
          <a:bodyPr wrap="square" rtlCol="0">
            <a:spAutoFit/>
          </a:bodyPr>
          <a:lstStyle/>
          <a:p>
            <a:pPr>
              <a:lnSpc>
                <a:spcPct val="150000"/>
              </a:lnSpc>
            </a:pPr>
            <a:r>
              <a:rPr lang="en-US" altLang="zh-CN" sz="1800" dirty="0" smtClean="0"/>
              <a:t>     </a:t>
            </a:r>
            <a:r>
              <a:rPr lang="zh-CN" altLang="en-US" sz="2000" b="1" dirty="0" smtClean="0">
                <a:latin typeface="宋体" panose="02010600030101010101" pitchFamily="2" charset="-122"/>
              </a:rPr>
              <a:t>（</a:t>
            </a:r>
            <a:r>
              <a:rPr lang="en-US" altLang="zh-CN" sz="2000" b="1" dirty="0">
                <a:solidFill>
                  <a:srgbClr val="FF0000"/>
                </a:solidFill>
                <a:latin typeface="宋体" panose="02010600030101010101" pitchFamily="2" charset="-122"/>
              </a:rPr>
              <a:t>8</a:t>
            </a:r>
            <a:r>
              <a:rPr lang="zh-CN" altLang="en-US" sz="2000" b="1" dirty="0">
                <a:latin typeface="宋体" panose="02010600030101010101" pitchFamily="2" charset="-122"/>
              </a:rPr>
              <a:t>）“出口退税”专栏，记录一般纳税人出口货物、加工修理修配劳务、服务、无形资产按规定退回的增值税额； </a:t>
            </a:r>
            <a:endParaRPr lang="zh-CN" altLang="en-US" sz="2000" b="1" dirty="0">
              <a:latin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9</a:t>
            </a:r>
            <a:r>
              <a:rPr lang="zh-CN" altLang="en-US" sz="2000" b="1" dirty="0">
                <a:latin typeface="宋体" panose="02010600030101010101" pitchFamily="2" charset="-122"/>
                <a:ea typeface="宋体" panose="02010600030101010101" pitchFamily="2" charset="-122"/>
              </a:rPr>
              <a:t>）“进项税额转出”专栏，记录一般纳税人购进货物、加工修理修配劳务、服务、无形资产或不动产等发生非正常损失以及其他原因而不应从销项税额中抵扣、按规定转出的进项税额。 </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467544" y="699542"/>
            <a:ext cx="8208912" cy="3323987"/>
          </a:xfrm>
          <a:prstGeom prst="rect">
            <a:avLst/>
          </a:prstGeom>
          <a:noFill/>
        </p:spPr>
        <p:txBody>
          <a:bodyPr wrap="square" rtlCol="0">
            <a:spAutoFit/>
          </a:bodyPr>
          <a:lstStyle/>
          <a:p>
            <a:pPr>
              <a:lnSpc>
                <a:spcPct val="150000"/>
              </a:lnSpc>
            </a:pPr>
            <a:r>
              <a:rPr lang="zh-CN" altLang="en-US" sz="2000" b="1" dirty="0" smtClean="0">
                <a:latin typeface="宋体" panose="02010600030101010101" pitchFamily="2" charset="-122"/>
                <a:ea typeface="宋体" panose="02010600030101010101" pitchFamily="2" charset="-122"/>
              </a:rPr>
              <a:t>    例</a:t>
            </a:r>
            <a:r>
              <a:rPr lang="en-US" altLang="zh-CN" sz="2000" b="1" dirty="0" smtClean="0">
                <a:latin typeface="宋体" panose="02010600030101010101" pitchFamily="2" charset="-122"/>
                <a:ea typeface="宋体" panose="02010600030101010101" pitchFamily="2" charset="-122"/>
              </a:rPr>
              <a:t>5—2</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2017</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月，</a:t>
            </a:r>
            <a:r>
              <a:rPr lang="en-US" altLang="zh-CN" sz="2000" b="1" dirty="0" smtClean="0">
                <a:latin typeface="宋体" panose="02010600030101010101" pitchFamily="2" charset="-122"/>
                <a:ea typeface="宋体" panose="02010600030101010101" pitchFamily="2" charset="-122"/>
              </a:rPr>
              <a:t>M </a:t>
            </a:r>
            <a:r>
              <a:rPr lang="zh-CN" altLang="en-US" sz="2000" b="1" dirty="0" smtClean="0">
                <a:latin typeface="宋体" panose="02010600030101010101" pitchFamily="2" charset="-122"/>
                <a:ea typeface="宋体" panose="02010600030101010101" pitchFamily="2" charset="-122"/>
              </a:rPr>
              <a:t>房地产公司未经审批在自用土地上建造一座仓库，委托当地</a:t>
            </a:r>
            <a:r>
              <a:rPr lang="en-US" altLang="zh-CN" sz="2000" b="1" dirty="0" smtClean="0">
                <a:latin typeface="宋体" panose="02010600030101010101" pitchFamily="2" charset="-122"/>
                <a:ea typeface="宋体" panose="02010600030101010101" pitchFamily="2" charset="-122"/>
              </a:rPr>
              <a:t>N</a:t>
            </a:r>
            <a:r>
              <a:rPr lang="zh-CN" altLang="en-US" sz="2000" b="1" dirty="0" smtClean="0">
                <a:latin typeface="宋体" panose="02010600030101010101" pitchFamily="2" charset="-122"/>
                <a:ea typeface="宋体" panose="02010600030101010101" pitchFamily="2" charset="-122"/>
              </a:rPr>
              <a:t>建筑公司承建，实行包工包料包设备。</a:t>
            </a:r>
            <a:r>
              <a:rPr lang="en-US" altLang="zh-CN" sz="2000" b="1" dirty="0" smtClean="0">
                <a:latin typeface="宋体" panose="02010600030101010101" pitchFamily="2" charset="-122"/>
                <a:ea typeface="宋体" panose="02010600030101010101" pitchFamily="2" charset="-122"/>
              </a:rPr>
              <a:t>2017</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12</a:t>
            </a:r>
            <a:r>
              <a:rPr lang="zh-CN" altLang="en-US" sz="2000" b="1" dirty="0" smtClean="0">
                <a:latin typeface="宋体" panose="02010600030101010101" pitchFamily="2" charset="-122"/>
                <a:ea typeface="宋体" panose="02010600030101010101" pitchFamily="2" charset="-122"/>
              </a:rPr>
              <a:t>月工程已经竣工，工程结算价款</a:t>
            </a:r>
            <a:r>
              <a:rPr lang="en-US" altLang="zh-CN" sz="2000" b="1" dirty="0" smtClean="0">
                <a:latin typeface="宋体" panose="02010600030101010101" pitchFamily="2" charset="-122"/>
                <a:ea typeface="宋体" panose="02010600030101010101" pitchFamily="2" charset="-122"/>
              </a:rPr>
              <a:t>2 000</a:t>
            </a:r>
            <a:r>
              <a:rPr lang="zh-CN" altLang="en-US" sz="2000" b="1" dirty="0" smtClean="0">
                <a:latin typeface="宋体" panose="02010600030101010101" pitchFamily="2" charset="-122"/>
                <a:ea typeface="宋体" panose="02010600030101010101" pitchFamily="2" charset="-122"/>
              </a:rPr>
              <a:t>万元，取得建筑公司开具的增值税</a:t>
            </a:r>
            <a:r>
              <a:rPr lang="zh-CN" altLang="en-US" sz="2000" b="1" dirty="0">
                <a:latin typeface="宋体" panose="02010600030101010101" pitchFamily="2" charset="-122"/>
                <a:ea typeface="宋体" panose="02010600030101010101" pitchFamily="2" charset="-122"/>
              </a:rPr>
              <a:t>专用</a:t>
            </a:r>
            <a:r>
              <a:rPr lang="zh-CN" altLang="en-US" sz="2000" b="1" dirty="0" smtClean="0">
                <a:latin typeface="宋体" panose="02010600030101010101" pitchFamily="2" charset="-122"/>
                <a:ea typeface="宋体" panose="02010600030101010101" pitchFamily="2" charset="-122"/>
              </a:rPr>
              <a:t>发票，税率</a:t>
            </a:r>
            <a:r>
              <a:rPr lang="en-US" altLang="zh-CN" sz="2000" b="1" dirty="0" smtClean="0">
                <a:latin typeface="宋体" panose="02010600030101010101" pitchFamily="2" charset="-122"/>
                <a:ea typeface="宋体" panose="02010600030101010101" pitchFamily="2" charset="-122"/>
              </a:rPr>
              <a:t>11%</a:t>
            </a:r>
            <a:r>
              <a:rPr lang="zh-CN" altLang="en-US" sz="2000" b="1" dirty="0" smtClean="0">
                <a:latin typeface="宋体" panose="02010600030101010101" pitchFamily="2" charset="-122"/>
                <a:ea typeface="宋体" panose="02010600030101010101" pitchFamily="2" charset="-122"/>
              </a:rPr>
              <a:t>，增值税额</a:t>
            </a:r>
            <a:r>
              <a:rPr lang="en-US" altLang="zh-CN" sz="2000" b="1" dirty="0" smtClean="0">
                <a:latin typeface="宋体" panose="02010600030101010101" pitchFamily="2" charset="-122"/>
                <a:ea typeface="宋体" panose="02010600030101010101" pitchFamily="2" charset="-122"/>
              </a:rPr>
              <a:t>220</a:t>
            </a:r>
            <a:r>
              <a:rPr lang="zh-CN" altLang="en-US" sz="2000" b="1" dirty="0" smtClean="0">
                <a:latin typeface="宋体" panose="02010600030101010101" pitchFamily="2" charset="-122"/>
                <a:ea typeface="宋体" panose="02010600030101010101" pitchFamily="2" charset="-122"/>
              </a:rPr>
              <a:t>万元，价税合计</a:t>
            </a:r>
            <a:r>
              <a:rPr lang="en-US" altLang="zh-CN" sz="2000" b="1" dirty="0" smtClean="0">
                <a:latin typeface="宋体" panose="02010600030101010101" pitchFamily="2" charset="-122"/>
                <a:ea typeface="宋体" panose="02010600030101010101" pitchFamily="2" charset="-122"/>
              </a:rPr>
              <a:t>2 220</a:t>
            </a:r>
            <a:r>
              <a:rPr lang="zh-CN" altLang="en-US" sz="2000" b="1" dirty="0" smtClean="0">
                <a:latin typeface="宋体" panose="02010600030101010101" pitchFamily="2" charset="-122"/>
                <a:ea typeface="宋体" panose="02010600030101010101" pitchFamily="2" charset="-122"/>
              </a:rPr>
              <a:t>万元以银行存款支付。</a:t>
            </a:r>
            <a:r>
              <a:rPr lang="en-US" altLang="zh-CN" sz="2000" b="1" dirty="0" smtClean="0">
                <a:latin typeface="宋体" panose="02010600030101010101" pitchFamily="2" charset="-122"/>
                <a:ea typeface="宋体" panose="02010600030101010101" pitchFamily="2" charset="-122"/>
              </a:rPr>
              <a:t>2019</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月当地政府进行市容整顿，对</a:t>
            </a:r>
            <a:r>
              <a:rPr lang="en-US" altLang="zh-CN" sz="2000" b="1" dirty="0" smtClean="0">
                <a:latin typeface="宋体" panose="02010600030101010101" pitchFamily="2" charset="-122"/>
                <a:ea typeface="宋体" panose="02010600030101010101" pitchFamily="2" charset="-122"/>
              </a:rPr>
              <a:t>M</a:t>
            </a:r>
            <a:r>
              <a:rPr lang="zh-CN" altLang="en-US" sz="2000" b="1" dirty="0" smtClean="0">
                <a:latin typeface="宋体" panose="02010600030101010101" pitchFamily="2" charset="-122"/>
                <a:ea typeface="宋体" panose="02010600030101010101" pitchFamily="2" charset="-122"/>
              </a:rPr>
              <a:t>公司的违章建筑勒令拆除，</a:t>
            </a:r>
            <a:r>
              <a:rPr lang="en-US" altLang="zh-CN" sz="2000" b="1" dirty="0" smtClean="0">
                <a:latin typeface="宋体" panose="02010600030101010101" pitchFamily="2" charset="-122"/>
                <a:ea typeface="宋体" panose="02010600030101010101" pitchFamily="2" charset="-122"/>
              </a:rPr>
              <a:t>M </a:t>
            </a:r>
            <a:r>
              <a:rPr lang="zh-CN" altLang="en-US" sz="2000" b="1" dirty="0" smtClean="0">
                <a:latin typeface="宋体" panose="02010600030101010101" pitchFamily="2" charset="-122"/>
                <a:ea typeface="宋体" panose="02010600030101010101" pitchFamily="2" charset="-122"/>
              </a:rPr>
              <a:t>公司造成损失，如何进行财税处理？假设不动产折旧年限</a:t>
            </a:r>
            <a:r>
              <a:rPr lang="en-US" altLang="zh-CN" sz="2000" b="1" dirty="0" smtClean="0">
                <a:latin typeface="宋体" panose="02010600030101010101" pitchFamily="2" charset="-122"/>
                <a:ea typeface="宋体" panose="02010600030101010101" pitchFamily="2" charset="-122"/>
              </a:rPr>
              <a:t>20</a:t>
            </a:r>
            <a:r>
              <a:rPr lang="zh-CN" altLang="en-US" sz="2000" b="1" dirty="0" smtClean="0">
                <a:latin typeface="宋体" panose="02010600030101010101" pitchFamily="2" charset="-122"/>
                <a:ea typeface="宋体" panose="02010600030101010101" pitchFamily="2" charset="-122"/>
              </a:rPr>
              <a:t>年，不留净残值。</a:t>
            </a:r>
            <a:endParaRPr lang="zh-CN" altLang="en-US" sz="2000"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0" y="627534"/>
            <a:ext cx="9144000" cy="3970318"/>
          </a:xfrm>
          <a:prstGeom prst="rect">
            <a:avLst/>
          </a:prstGeom>
          <a:noFill/>
        </p:spPr>
        <p:txBody>
          <a:bodyPr wrap="square" rtlCol="0">
            <a:spAutoFit/>
          </a:bodyPr>
          <a:lstStyle/>
          <a:p>
            <a:pPr>
              <a:lnSpc>
                <a:spcPct val="140000"/>
              </a:lnSpc>
            </a:pPr>
            <a:r>
              <a:rPr lang="en-US" altLang="zh-CN" sz="2000" dirty="0" smtClean="0"/>
              <a:t>    </a:t>
            </a:r>
            <a:r>
              <a:rPr lang="zh-CN" altLang="en-US" sz="2000" b="1" dirty="0" smtClean="0">
                <a:latin typeface="+mn-ea"/>
                <a:ea typeface="+mn-ea"/>
              </a:rPr>
              <a:t>（</a:t>
            </a:r>
            <a:r>
              <a:rPr lang="en-US" altLang="zh-CN" sz="2000" b="1" dirty="0" smtClean="0">
                <a:latin typeface="+mn-ea"/>
                <a:ea typeface="+mn-ea"/>
              </a:rPr>
              <a:t>1</a:t>
            </a:r>
            <a:r>
              <a:rPr lang="zh-CN" altLang="en-US" sz="2000" b="1" dirty="0" smtClean="0">
                <a:latin typeface="+mn-ea"/>
                <a:ea typeface="+mn-ea"/>
              </a:rPr>
              <a:t>）</a:t>
            </a:r>
            <a:r>
              <a:rPr lang="en-US" altLang="zh-CN" sz="2000" b="1" dirty="0" smtClean="0">
                <a:latin typeface="+mn-ea"/>
                <a:ea typeface="+mn-ea"/>
              </a:rPr>
              <a:t>2017</a:t>
            </a:r>
            <a:r>
              <a:rPr lang="zh-CN" altLang="en-US" sz="2000" b="1" dirty="0" smtClean="0">
                <a:latin typeface="+mn-ea"/>
                <a:ea typeface="+mn-ea"/>
              </a:rPr>
              <a:t>年</a:t>
            </a:r>
            <a:r>
              <a:rPr lang="en-US" altLang="zh-CN" sz="2000" b="1" dirty="0" smtClean="0">
                <a:latin typeface="+mn-ea"/>
                <a:ea typeface="+mn-ea"/>
              </a:rPr>
              <a:t>12</a:t>
            </a:r>
            <a:r>
              <a:rPr lang="zh-CN" altLang="en-US" sz="2000" b="1" dirty="0" smtClean="0">
                <a:latin typeface="+mn-ea"/>
                <a:ea typeface="+mn-ea"/>
              </a:rPr>
              <a:t>月新建仓库竣工，增值税专用发票验票并申报，</a:t>
            </a:r>
            <a:endParaRPr lang="en-US" altLang="zh-CN" sz="2000" b="1" dirty="0" smtClean="0">
              <a:latin typeface="+mn-ea"/>
              <a:ea typeface="+mn-ea"/>
            </a:endParaRPr>
          </a:p>
          <a:p>
            <a:pPr>
              <a:lnSpc>
                <a:spcPct val="140000"/>
              </a:lnSpc>
            </a:pPr>
            <a:r>
              <a:rPr lang="en-US" altLang="zh-CN" sz="2000" b="1" dirty="0" smtClean="0">
                <a:latin typeface="+mn-ea"/>
                <a:ea typeface="+mn-ea"/>
              </a:rPr>
              <a:t>    </a:t>
            </a:r>
            <a:r>
              <a:rPr lang="zh-CN" altLang="en-US" sz="2000" b="1" dirty="0" smtClean="0">
                <a:latin typeface="+mn-ea"/>
                <a:ea typeface="+mn-ea"/>
              </a:rPr>
              <a:t>借：固定资产</a:t>
            </a:r>
            <a:r>
              <a:rPr lang="en-US" altLang="zh-CN" sz="2000" b="1" dirty="0" smtClean="0">
                <a:latin typeface="+mn-ea"/>
                <a:ea typeface="+mn-ea"/>
              </a:rPr>
              <a:t>——</a:t>
            </a:r>
            <a:r>
              <a:rPr lang="zh-CN" altLang="en-US" sz="2000" b="1" dirty="0" smtClean="0">
                <a:latin typeface="+mn-ea"/>
                <a:ea typeface="+mn-ea"/>
              </a:rPr>
              <a:t>仓库                 </a:t>
            </a:r>
            <a:r>
              <a:rPr lang="en-US" altLang="zh-CN" sz="2000" b="1" dirty="0" smtClean="0">
                <a:latin typeface="+mn-ea"/>
                <a:ea typeface="+mn-ea"/>
              </a:rPr>
              <a:t>20 000 000</a:t>
            </a:r>
            <a:endParaRPr lang="en-US" altLang="zh-CN" sz="2000" b="1" dirty="0" smtClean="0">
              <a:latin typeface="+mn-ea"/>
              <a:ea typeface="+mn-ea"/>
            </a:endParaRPr>
          </a:p>
          <a:p>
            <a:pPr>
              <a:lnSpc>
                <a:spcPct val="140000"/>
              </a:lnSpc>
            </a:pPr>
            <a:r>
              <a:rPr lang="en-US" altLang="zh-CN" sz="2000" b="1" dirty="0" smtClean="0">
                <a:latin typeface="+mn-ea"/>
                <a:ea typeface="+mn-ea"/>
              </a:rPr>
              <a:t>        </a:t>
            </a:r>
            <a:r>
              <a:rPr lang="zh-CN" altLang="en-US" sz="2000" b="1" dirty="0" smtClean="0">
                <a:latin typeface="+mn-ea"/>
                <a:ea typeface="+mn-ea"/>
              </a:rPr>
              <a:t>应交税费</a:t>
            </a:r>
            <a:r>
              <a:rPr lang="en-US" altLang="zh-CN" sz="2000" b="1" dirty="0" smtClean="0">
                <a:latin typeface="+mn-ea"/>
                <a:ea typeface="+mn-ea"/>
              </a:rPr>
              <a:t>——</a:t>
            </a:r>
            <a:r>
              <a:rPr lang="zh-CN" altLang="en-US" sz="2000" b="1" dirty="0" smtClean="0">
                <a:latin typeface="+mn-ea"/>
                <a:ea typeface="+mn-ea"/>
              </a:rPr>
              <a:t>应交增值税（进项税额）</a:t>
            </a:r>
            <a:r>
              <a:rPr lang="en-US" altLang="zh-CN" sz="2000" b="1" dirty="0" smtClean="0">
                <a:latin typeface="+mn-ea"/>
                <a:ea typeface="+mn-ea"/>
              </a:rPr>
              <a:t>1 320 000</a:t>
            </a:r>
            <a:endParaRPr lang="en-US" altLang="zh-CN" sz="2000" b="1" dirty="0" smtClean="0">
              <a:latin typeface="+mn-ea"/>
              <a:ea typeface="+mn-ea"/>
            </a:endParaRPr>
          </a:p>
          <a:p>
            <a:pPr>
              <a:lnSpc>
                <a:spcPct val="140000"/>
              </a:lnSpc>
            </a:pPr>
            <a:r>
              <a:rPr lang="en-US" altLang="zh-CN" sz="2000" b="1" dirty="0" smtClean="0">
                <a:latin typeface="+mn-ea"/>
                <a:ea typeface="+mn-ea"/>
              </a:rPr>
              <a:t>        </a:t>
            </a:r>
            <a:r>
              <a:rPr lang="zh-CN" altLang="en-US" sz="2000" b="1" dirty="0" smtClean="0">
                <a:latin typeface="+mn-ea"/>
                <a:ea typeface="+mn-ea"/>
              </a:rPr>
              <a:t>应交税费</a:t>
            </a:r>
            <a:r>
              <a:rPr lang="en-US" altLang="zh-CN" sz="2000" b="1" dirty="0" smtClean="0">
                <a:latin typeface="+mn-ea"/>
                <a:ea typeface="+mn-ea"/>
              </a:rPr>
              <a:t>——</a:t>
            </a:r>
            <a:r>
              <a:rPr lang="zh-CN" altLang="en-US" sz="2000" b="1" dirty="0" smtClean="0">
                <a:latin typeface="+mn-ea"/>
                <a:ea typeface="+mn-ea"/>
              </a:rPr>
              <a:t>待抵扣进项税额          </a:t>
            </a:r>
            <a:r>
              <a:rPr lang="en-US" altLang="zh-CN" sz="2000" b="1" dirty="0" smtClean="0">
                <a:latin typeface="+mn-ea"/>
                <a:ea typeface="+mn-ea"/>
              </a:rPr>
              <a:t>880 000</a:t>
            </a:r>
            <a:endParaRPr lang="en-US" altLang="zh-CN" sz="2000" b="1" dirty="0" smtClean="0">
              <a:latin typeface="+mn-ea"/>
              <a:ea typeface="+mn-ea"/>
            </a:endParaRPr>
          </a:p>
          <a:p>
            <a:pPr>
              <a:lnSpc>
                <a:spcPct val="140000"/>
              </a:lnSpc>
            </a:pPr>
            <a:r>
              <a:rPr lang="en-US" altLang="zh-CN" sz="2000" b="1" dirty="0" smtClean="0">
                <a:latin typeface="+mn-ea"/>
                <a:ea typeface="+mn-ea"/>
              </a:rPr>
              <a:t>        </a:t>
            </a:r>
            <a:r>
              <a:rPr lang="zh-CN" altLang="en-US" sz="2000" b="1" dirty="0" smtClean="0">
                <a:latin typeface="+mn-ea"/>
                <a:ea typeface="+mn-ea"/>
              </a:rPr>
              <a:t>贷：银行存款                             </a:t>
            </a:r>
            <a:r>
              <a:rPr lang="en-US" altLang="zh-CN" sz="2000" b="1" dirty="0" smtClean="0">
                <a:latin typeface="+mn-ea"/>
                <a:ea typeface="+mn-ea"/>
              </a:rPr>
              <a:t>22 200 000</a:t>
            </a:r>
            <a:endParaRPr lang="en-US" altLang="zh-CN" sz="2000" b="1" dirty="0" smtClean="0">
              <a:latin typeface="+mn-ea"/>
              <a:ea typeface="+mn-ea"/>
            </a:endParaRPr>
          </a:p>
          <a:p>
            <a:pPr>
              <a:lnSpc>
                <a:spcPct val="140000"/>
              </a:lnSpc>
            </a:pPr>
            <a:r>
              <a:rPr lang="en-US" altLang="zh-CN" sz="2000" b="1" dirty="0" smtClean="0">
                <a:latin typeface="+mn-ea"/>
                <a:ea typeface="+mn-ea"/>
              </a:rPr>
              <a:t>   </a:t>
            </a:r>
            <a:r>
              <a:rPr lang="zh-CN" altLang="en-US" sz="2000" b="1" dirty="0" smtClean="0">
                <a:latin typeface="+mn-ea"/>
                <a:ea typeface="+mn-ea"/>
              </a:rPr>
              <a:t>（</a:t>
            </a:r>
            <a:r>
              <a:rPr lang="en-US" altLang="zh-CN" sz="2000" b="1" dirty="0" smtClean="0">
                <a:latin typeface="+mn-ea"/>
                <a:ea typeface="+mn-ea"/>
              </a:rPr>
              <a:t>2</a:t>
            </a:r>
            <a:r>
              <a:rPr lang="zh-CN" altLang="en-US" sz="2000" b="1" dirty="0" smtClean="0">
                <a:latin typeface="+mn-ea"/>
                <a:ea typeface="+mn-ea"/>
              </a:rPr>
              <a:t>）</a:t>
            </a:r>
            <a:r>
              <a:rPr lang="en-US" altLang="zh-CN" sz="2000" b="1" dirty="0" smtClean="0">
                <a:latin typeface="+mn-ea"/>
                <a:ea typeface="+mn-ea"/>
              </a:rPr>
              <a:t>2019</a:t>
            </a:r>
            <a:r>
              <a:rPr lang="zh-CN" altLang="en-US" sz="2000" b="1" dirty="0" smtClean="0">
                <a:latin typeface="+mn-ea"/>
                <a:ea typeface="+mn-ea"/>
              </a:rPr>
              <a:t>年</a:t>
            </a:r>
            <a:r>
              <a:rPr lang="en-US" altLang="zh-CN" sz="2000" b="1" dirty="0" smtClean="0">
                <a:latin typeface="+mn-ea"/>
                <a:ea typeface="+mn-ea"/>
              </a:rPr>
              <a:t>1</a:t>
            </a:r>
            <a:r>
              <a:rPr lang="zh-CN" altLang="en-US" sz="2000" b="1" dirty="0" smtClean="0">
                <a:latin typeface="+mn-ea"/>
                <a:ea typeface="+mn-ea"/>
              </a:rPr>
              <a:t>月使用一年后勒令拆除，已提折旧</a:t>
            </a:r>
            <a:r>
              <a:rPr lang="en-US" altLang="zh-CN" sz="2000" b="1" dirty="0" smtClean="0">
                <a:latin typeface="+mn-ea"/>
                <a:ea typeface="+mn-ea"/>
              </a:rPr>
              <a:t>1 000 000</a:t>
            </a:r>
            <a:r>
              <a:rPr lang="zh-CN" altLang="en-US" sz="2000" b="1" dirty="0" smtClean="0">
                <a:latin typeface="+mn-ea"/>
                <a:ea typeface="+mn-ea"/>
              </a:rPr>
              <a:t>元</a:t>
            </a:r>
            <a:endParaRPr lang="en-US" altLang="zh-CN" sz="2000" b="1" dirty="0" smtClean="0">
              <a:latin typeface="+mn-ea"/>
              <a:ea typeface="+mn-ea"/>
            </a:endParaRPr>
          </a:p>
          <a:p>
            <a:pPr>
              <a:lnSpc>
                <a:spcPct val="140000"/>
              </a:lnSpc>
            </a:pPr>
            <a:r>
              <a:rPr lang="en-US" altLang="zh-CN" sz="2000" b="1" dirty="0" smtClean="0">
                <a:latin typeface="+mn-ea"/>
                <a:ea typeface="+mn-ea"/>
              </a:rPr>
              <a:t>     </a:t>
            </a:r>
            <a:r>
              <a:rPr lang="zh-CN" altLang="en-US" sz="2000" b="1" dirty="0" smtClean="0">
                <a:latin typeface="+mn-ea"/>
                <a:ea typeface="+mn-ea"/>
              </a:rPr>
              <a:t>借：固定资产清理                     </a:t>
            </a:r>
            <a:r>
              <a:rPr lang="en-US" altLang="zh-CN" sz="2000" b="1" dirty="0" smtClean="0">
                <a:latin typeface="+mn-ea"/>
                <a:ea typeface="+mn-ea"/>
              </a:rPr>
              <a:t>19 000 000</a:t>
            </a:r>
            <a:endParaRPr lang="en-US" altLang="zh-CN" sz="2000" b="1" dirty="0" smtClean="0">
              <a:latin typeface="+mn-ea"/>
              <a:ea typeface="+mn-ea"/>
            </a:endParaRPr>
          </a:p>
          <a:p>
            <a:pPr>
              <a:lnSpc>
                <a:spcPct val="140000"/>
              </a:lnSpc>
            </a:pPr>
            <a:r>
              <a:rPr lang="en-US" altLang="zh-CN" sz="2000" b="1" dirty="0" smtClean="0">
                <a:latin typeface="+mn-ea"/>
                <a:ea typeface="+mn-ea"/>
              </a:rPr>
              <a:t>         </a:t>
            </a:r>
            <a:r>
              <a:rPr lang="zh-CN" altLang="en-US" sz="2000" b="1" dirty="0" smtClean="0">
                <a:latin typeface="+mn-ea"/>
                <a:ea typeface="+mn-ea"/>
              </a:rPr>
              <a:t>累计折旧                          </a:t>
            </a:r>
            <a:r>
              <a:rPr lang="en-US" altLang="zh-CN" sz="2000" b="1" dirty="0" smtClean="0">
                <a:latin typeface="+mn-ea"/>
                <a:ea typeface="+mn-ea"/>
              </a:rPr>
              <a:t>1 000 000</a:t>
            </a:r>
            <a:endParaRPr lang="en-US" altLang="zh-CN" sz="2000" b="1" dirty="0" smtClean="0">
              <a:latin typeface="+mn-ea"/>
              <a:ea typeface="+mn-ea"/>
            </a:endParaRPr>
          </a:p>
          <a:p>
            <a:pPr>
              <a:lnSpc>
                <a:spcPct val="140000"/>
              </a:lnSpc>
            </a:pPr>
            <a:r>
              <a:rPr lang="en-US" altLang="zh-CN" sz="2000" b="1" dirty="0" smtClean="0">
                <a:latin typeface="+mn-ea"/>
                <a:ea typeface="+mn-ea"/>
              </a:rPr>
              <a:t>         </a:t>
            </a:r>
            <a:r>
              <a:rPr lang="zh-CN" altLang="en-US" sz="2000" b="1" dirty="0" smtClean="0">
                <a:latin typeface="+mn-ea"/>
                <a:ea typeface="+mn-ea"/>
              </a:rPr>
              <a:t>贷：固定资产</a:t>
            </a:r>
            <a:r>
              <a:rPr lang="en-US" altLang="zh-CN" sz="2000" b="1" dirty="0" smtClean="0">
                <a:latin typeface="+mn-ea"/>
                <a:ea typeface="+mn-ea"/>
              </a:rPr>
              <a:t>——</a:t>
            </a:r>
            <a:r>
              <a:rPr lang="zh-CN" altLang="en-US" sz="2000" b="1" dirty="0" smtClean="0">
                <a:latin typeface="+mn-ea"/>
                <a:ea typeface="+mn-ea"/>
              </a:rPr>
              <a:t>仓库                      </a:t>
            </a:r>
            <a:r>
              <a:rPr lang="en-US" altLang="zh-CN" sz="2000" b="1" dirty="0" smtClean="0">
                <a:latin typeface="+mn-ea"/>
                <a:ea typeface="+mn-ea"/>
              </a:rPr>
              <a:t>20 000 000</a:t>
            </a:r>
            <a:endParaRPr lang="zh-CN" altLang="en-US" sz="2000" b="1" dirty="0">
              <a:latin typeface="+mn-ea"/>
              <a:ea typeface="+mn-ea"/>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79512" y="915566"/>
            <a:ext cx="8568952" cy="2400657"/>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mn-ea"/>
                <a:ea typeface="+mn-ea"/>
              </a:rPr>
              <a:t>（</a:t>
            </a:r>
            <a:r>
              <a:rPr lang="en-US" altLang="zh-CN" sz="2000" b="1" dirty="0" smtClean="0">
                <a:latin typeface="+mn-ea"/>
                <a:ea typeface="+mn-ea"/>
              </a:rPr>
              <a:t>3</a:t>
            </a:r>
            <a:r>
              <a:rPr lang="zh-CN" altLang="en-US" sz="2000" b="1" dirty="0" smtClean="0">
                <a:latin typeface="+mn-ea"/>
                <a:ea typeface="+mn-ea"/>
              </a:rPr>
              <a:t>）计算非正常损失（含已抵扣进项税额），报董事会审批。</a:t>
            </a:r>
            <a:endParaRPr lang="en-US" altLang="zh-CN" sz="2000" b="1" dirty="0" smtClean="0">
              <a:latin typeface="+mn-ea"/>
              <a:ea typeface="+mn-ea"/>
            </a:endParaRPr>
          </a:p>
          <a:p>
            <a:pPr>
              <a:lnSpc>
                <a:spcPct val="150000"/>
              </a:lnSpc>
            </a:pPr>
            <a:r>
              <a:rPr lang="en-US" altLang="zh-CN" sz="2000" b="1" dirty="0" smtClean="0">
                <a:latin typeface="+mn-ea"/>
                <a:ea typeface="+mn-ea"/>
              </a:rPr>
              <a:t>    </a:t>
            </a:r>
            <a:r>
              <a:rPr lang="zh-CN" altLang="en-US" sz="2000" b="1" dirty="0" smtClean="0">
                <a:latin typeface="+mn-ea"/>
                <a:ea typeface="+mn-ea"/>
              </a:rPr>
              <a:t>借：待处理财产损失            </a:t>
            </a:r>
            <a:r>
              <a:rPr lang="en-US" altLang="zh-CN" sz="2000" b="1" dirty="0" smtClean="0">
                <a:latin typeface="+mn-ea"/>
                <a:ea typeface="+mn-ea"/>
              </a:rPr>
              <a:t>21 200 000</a:t>
            </a:r>
            <a:endParaRPr lang="en-US" altLang="zh-CN" sz="2000" b="1" dirty="0" smtClean="0">
              <a:latin typeface="+mn-ea"/>
              <a:ea typeface="+mn-ea"/>
            </a:endParaRPr>
          </a:p>
          <a:p>
            <a:pPr>
              <a:lnSpc>
                <a:spcPct val="150000"/>
              </a:lnSpc>
            </a:pPr>
            <a:r>
              <a:rPr lang="en-US" altLang="zh-CN" sz="2000" b="1" dirty="0" smtClean="0">
                <a:latin typeface="+mn-ea"/>
                <a:ea typeface="+mn-ea"/>
              </a:rPr>
              <a:t>        </a:t>
            </a:r>
            <a:r>
              <a:rPr lang="zh-CN" altLang="en-US" sz="2000" b="1" dirty="0" smtClean="0">
                <a:latin typeface="+mn-ea"/>
                <a:ea typeface="+mn-ea"/>
              </a:rPr>
              <a:t>贷：固定资产清理                         </a:t>
            </a:r>
            <a:r>
              <a:rPr lang="en-US" altLang="zh-CN" sz="2000" b="1" dirty="0" smtClean="0">
                <a:latin typeface="+mn-ea"/>
                <a:ea typeface="+mn-ea"/>
              </a:rPr>
              <a:t>19 000 000</a:t>
            </a:r>
            <a:endParaRPr lang="en-US" altLang="zh-CN" sz="2000" b="1" dirty="0" smtClean="0">
              <a:latin typeface="+mn-ea"/>
              <a:ea typeface="+mn-ea"/>
            </a:endParaRPr>
          </a:p>
          <a:p>
            <a:pPr>
              <a:lnSpc>
                <a:spcPct val="150000"/>
              </a:lnSpc>
            </a:pPr>
            <a:r>
              <a:rPr lang="en-US" altLang="zh-CN" sz="2000" b="1" dirty="0" smtClean="0">
                <a:latin typeface="+mn-ea"/>
                <a:ea typeface="+mn-ea"/>
              </a:rPr>
              <a:t>            </a:t>
            </a:r>
            <a:r>
              <a:rPr lang="zh-CN" altLang="en-US" sz="2000" b="1" dirty="0" smtClean="0">
                <a:latin typeface="+mn-ea"/>
                <a:ea typeface="+mn-ea"/>
              </a:rPr>
              <a:t>应交税费</a:t>
            </a:r>
            <a:r>
              <a:rPr lang="en-US" altLang="zh-CN" sz="2000" b="1" dirty="0" smtClean="0">
                <a:latin typeface="+mn-ea"/>
                <a:ea typeface="+mn-ea"/>
              </a:rPr>
              <a:t>——</a:t>
            </a:r>
            <a:r>
              <a:rPr lang="zh-CN" altLang="en-US" sz="2000" b="1" dirty="0" smtClean="0">
                <a:latin typeface="+mn-ea"/>
                <a:ea typeface="+mn-ea"/>
              </a:rPr>
              <a:t>应交增值税（进项税额转出）</a:t>
            </a:r>
            <a:r>
              <a:rPr lang="en-US" altLang="zh-CN" sz="2000" b="1" dirty="0" smtClean="0">
                <a:latin typeface="+mn-ea"/>
                <a:ea typeface="+mn-ea"/>
              </a:rPr>
              <a:t>1 320 000</a:t>
            </a:r>
            <a:endParaRPr lang="en-US" altLang="zh-CN" sz="2000" b="1" dirty="0" smtClean="0">
              <a:latin typeface="+mn-ea"/>
              <a:ea typeface="+mn-ea"/>
            </a:endParaRPr>
          </a:p>
          <a:p>
            <a:pPr>
              <a:lnSpc>
                <a:spcPct val="150000"/>
              </a:lnSpc>
            </a:pPr>
            <a:r>
              <a:rPr lang="en-US" altLang="zh-CN" sz="2000" b="1" dirty="0" smtClean="0">
                <a:latin typeface="+mn-ea"/>
                <a:ea typeface="+mn-ea"/>
              </a:rPr>
              <a:t>            </a:t>
            </a:r>
            <a:r>
              <a:rPr lang="zh-CN" altLang="en-US" sz="2000" b="1" dirty="0" smtClean="0">
                <a:latin typeface="+mn-ea"/>
                <a:ea typeface="+mn-ea"/>
              </a:rPr>
              <a:t>应交税费</a:t>
            </a:r>
            <a:r>
              <a:rPr lang="en-US" altLang="zh-CN" sz="2000" b="1" dirty="0" smtClean="0">
                <a:latin typeface="+mn-ea"/>
                <a:ea typeface="+mn-ea"/>
              </a:rPr>
              <a:t>——</a:t>
            </a:r>
            <a:r>
              <a:rPr lang="zh-CN" altLang="en-US" sz="2000" b="1" dirty="0" smtClean="0">
                <a:latin typeface="+mn-ea"/>
                <a:ea typeface="+mn-ea"/>
              </a:rPr>
              <a:t>待抵扣进项税额              </a:t>
            </a:r>
            <a:r>
              <a:rPr lang="en-US" altLang="zh-CN" sz="2000" b="1" dirty="0" smtClean="0">
                <a:latin typeface="+mn-ea"/>
                <a:ea typeface="+mn-ea"/>
              </a:rPr>
              <a:t>880 000</a:t>
            </a:r>
            <a:r>
              <a:rPr lang="zh-CN" altLang="en-US" sz="2000" b="1" dirty="0" smtClean="0">
                <a:latin typeface="+mn-ea"/>
                <a:ea typeface="+mn-ea"/>
              </a:rPr>
              <a:t>     </a:t>
            </a:r>
            <a:endParaRPr lang="zh-CN" altLang="en-US" sz="2000" b="1" dirty="0">
              <a:latin typeface="+mn-ea"/>
              <a:ea typeface="+mn-ea"/>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11560" y="627534"/>
            <a:ext cx="7920880" cy="2862322"/>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rPr>
              <a:t>二</a:t>
            </a:r>
            <a:r>
              <a:rPr lang="zh-CN" altLang="en-US" sz="2000" b="1" dirty="0">
                <a:latin typeface="宋体" panose="02010600030101010101" pitchFamily="2" charset="-122"/>
              </a:rPr>
              <a:t>、原不得抵扣且未抵扣进项税额的固定资产、无形资产等，因改变用途等用于允许抵扣进项税额的应税项目的</a:t>
            </a:r>
            <a:r>
              <a:rPr lang="zh-CN" altLang="en-US" sz="2000" b="1" dirty="0" smtClean="0">
                <a:latin typeface="宋体" panose="02010600030101010101" pitchFamily="2" charset="-122"/>
              </a:rPr>
              <a:t>，允许</a:t>
            </a:r>
            <a:r>
              <a:rPr lang="zh-CN" altLang="en-US" sz="2000" b="1" dirty="0">
                <a:latin typeface="宋体" panose="02010600030101010101" pitchFamily="2" charset="-122"/>
              </a:rPr>
              <a:t>抵扣的进项</a:t>
            </a:r>
            <a:r>
              <a:rPr lang="zh-CN" altLang="en-US" sz="2000" b="1" dirty="0" smtClean="0">
                <a:latin typeface="宋体" panose="02010600030101010101" pitchFamily="2" charset="-122"/>
              </a:rPr>
              <a:t>税额的账务处理。</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借</a:t>
            </a:r>
            <a:r>
              <a:rPr lang="zh-CN" altLang="en-US" sz="2000" b="1" dirty="0">
                <a:latin typeface="宋体" panose="02010600030101010101" pitchFamily="2" charset="-122"/>
              </a:rPr>
              <a:t>记“应交税费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应交增值税（进项税额</a:t>
            </a:r>
            <a:r>
              <a:rPr lang="en-US" altLang="zh-CN" sz="2000" b="1" dirty="0">
                <a:latin typeface="宋体" panose="02010600030101010101" pitchFamily="2" charset="-122"/>
              </a:rPr>
              <a:t>)”</a:t>
            </a:r>
            <a:r>
              <a:rPr lang="zh-CN" altLang="en-US" sz="2000" b="1" dirty="0">
                <a:latin typeface="宋体" panose="02010600030101010101" pitchFamily="2" charset="-122"/>
              </a:rPr>
              <a:t>科目，贷记“固定资产”、“无形资产”等科目。固定资产、无形资产等经上述调整后，应按调整后的账面价值在剩余尚可使用寿命内计提折旧或摊销。 </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35496" y="627534"/>
            <a:ext cx="8820472" cy="4431983"/>
          </a:xfrm>
          <a:prstGeom prst="rect">
            <a:avLst/>
          </a:prstGeom>
          <a:noFill/>
        </p:spPr>
        <p:txBody>
          <a:bodyPr wrap="square" rtlCol="0">
            <a:spAutoFit/>
          </a:bodyPr>
          <a:lstStyle/>
          <a:p>
            <a:pPr>
              <a:lnSpc>
                <a:spcPct val="14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 </a:t>
            </a:r>
            <a:r>
              <a:rPr lang="zh-CN" altLang="en-US" sz="2000" b="1" dirty="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2016</a:t>
            </a:r>
            <a:r>
              <a:rPr lang="zh-CN" altLang="en-US" sz="2000" b="1" dirty="0" smtClean="0">
                <a:latin typeface="宋体" panose="02010600030101010101" pitchFamily="2" charset="-122"/>
                <a:ea typeface="宋体" panose="02010600030101010101" pitchFamily="2" charset="-122"/>
              </a:rPr>
              <a:t>年第</a:t>
            </a:r>
            <a:r>
              <a:rPr lang="en-US" altLang="zh-CN" sz="2000" b="1" dirty="0" smtClean="0">
                <a:latin typeface="宋体" panose="02010600030101010101" pitchFamily="2" charset="-122"/>
                <a:ea typeface="宋体" panose="02010600030101010101" pitchFamily="2" charset="-122"/>
              </a:rPr>
              <a:t>15</a:t>
            </a:r>
            <a:r>
              <a:rPr lang="zh-CN" altLang="en-US" sz="2000" b="1" dirty="0" smtClean="0">
                <a:latin typeface="宋体" panose="02010600030101010101" pitchFamily="2" charset="-122"/>
                <a:ea typeface="宋体" panose="02010600030101010101" pitchFamily="2" charset="-122"/>
              </a:rPr>
              <a:t>号公告第九条规定，按照规定不得抵扣进项税额的不动产，发生用途改变，用于允许抵扣进项税额项目的，按照下列公式在改变用途的次月计算可抵扣进项税额。</a:t>
            </a:r>
            <a:endParaRPr lang="zh-CN" altLang="en-US" sz="2000" b="1" dirty="0" smtClean="0">
              <a:latin typeface="宋体" panose="02010600030101010101" pitchFamily="2" charset="-122"/>
              <a:ea typeface="宋体" panose="02010600030101010101" pitchFamily="2" charset="-122"/>
            </a:endParaRPr>
          </a:p>
          <a:p>
            <a:pPr>
              <a:lnSpc>
                <a:spcPct val="140000"/>
              </a:lnSpc>
            </a:pPr>
            <a:r>
              <a:rPr lang="zh-CN" altLang="en-US" sz="2000" b="1" dirty="0" smtClean="0">
                <a:latin typeface="宋体" panose="02010600030101010101" pitchFamily="2" charset="-122"/>
                <a:ea typeface="宋体" panose="02010600030101010101" pitchFamily="2" charset="-122"/>
              </a:rPr>
              <a:t>　可抵扣进项税额＝增值税扣税凭证注明或计算的进项税额</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不动产净值率</a:t>
            </a:r>
            <a:endParaRPr lang="zh-CN" altLang="en-US" sz="2000" b="1" dirty="0" smtClean="0">
              <a:latin typeface="宋体" panose="02010600030101010101" pitchFamily="2" charset="-122"/>
              <a:ea typeface="宋体" panose="02010600030101010101" pitchFamily="2" charset="-122"/>
            </a:endParaRPr>
          </a:p>
          <a:p>
            <a:pPr>
              <a:lnSpc>
                <a:spcPct val="140000"/>
              </a:lnSpc>
            </a:pPr>
            <a:r>
              <a:rPr lang="zh-CN" altLang="en-US" sz="2000" b="1" dirty="0" smtClean="0">
                <a:latin typeface="宋体" panose="02010600030101010101" pitchFamily="2" charset="-122"/>
                <a:ea typeface="宋体" panose="02010600030101010101" pitchFamily="2" charset="-122"/>
              </a:rPr>
              <a:t>　依照本条规定计算的可抵扣进项税额，应取得</a:t>
            </a:r>
            <a:r>
              <a:rPr lang="en-US" altLang="zh-CN" sz="2000" b="1" dirty="0" smtClean="0">
                <a:latin typeface="宋体" panose="02010600030101010101" pitchFamily="2" charset="-122"/>
                <a:ea typeface="宋体" panose="02010600030101010101" pitchFamily="2" charset="-122"/>
              </a:rPr>
              <a:t>2016</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5</a:t>
            </a:r>
            <a:r>
              <a:rPr lang="zh-CN" altLang="en-US" sz="2000" b="1" dirty="0" smtClean="0">
                <a:latin typeface="宋体" panose="02010600030101010101" pitchFamily="2" charset="-122"/>
                <a:ea typeface="宋体" panose="02010600030101010101" pitchFamily="2" charset="-122"/>
              </a:rPr>
              <a:t>月</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日后开具的合法有效的增值税扣税凭证。</a:t>
            </a:r>
            <a:endParaRPr lang="zh-CN" altLang="en-US" sz="2000" b="1" dirty="0" smtClean="0">
              <a:latin typeface="宋体" panose="02010600030101010101" pitchFamily="2" charset="-122"/>
              <a:ea typeface="宋体" panose="02010600030101010101" pitchFamily="2" charset="-122"/>
            </a:endParaRPr>
          </a:p>
          <a:p>
            <a:pPr>
              <a:lnSpc>
                <a:spcPct val="140000"/>
              </a:lnSpc>
            </a:pPr>
            <a:r>
              <a:rPr lang="zh-CN" altLang="en-US" sz="2000" b="1" dirty="0" smtClean="0">
                <a:latin typeface="宋体" panose="02010600030101010101" pitchFamily="2" charset="-122"/>
                <a:ea typeface="宋体" panose="02010600030101010101" pitchFamily="2" charset="-122"/>
              </a:rPr>
              <a:t>　按照本条规定计算的可抵扣进项税额，</a:t>
            </a:r>
            <a:r>
              <a:rPr lang="en-US" altLang="zh-CN" sz="2000" b="1" dirty="0" smtClean="0">
                <a:latin typeface="宋体" panose="02010600030101010101" pitchFamily="2" charset="-122"/>
                <a:ea typeface="宋体" panose="02010600030101010101" pitchFamily="2" charset="-122"/>
              </a:rPr>
              <a:t>60%</a:t>
            </a:r>
            <a:r>
              <a:rPr lang="zh-CN" altLang="en-US" sz="2000" b="1" dirty="0" smtClean="0">
                <a:latin typeface="宋体" panose="02010600030101010101" pitchFamily="2" charset="-122"/>
                <a:ea typeface="宋体" panose="02010600030101010101" pitchFamily="2" charset="-122"/>
              </a:rPr>
              <a:t>的部分于改变用途的次月从销项税额中抵扣，</a:t>
            </a:r>
            <a:r>
              <a:rPr lang="en-US" altLang="zh-CN" sz="2000" b="1" dirty="0" smtClean="0">
                <a:latin typeface="宋体" panose="02010600030101010101" pitchFamily="2" charset="-122"/>
                <a:ea typeface="宋体" panose="02010600030101010101" pitchFamily="2" charset="-122"/>
              </a:rPr>
              <a:t>40%</a:t>
            </a:r>
            <a:r>
              <a:rPr lang="zh-CN" altLang="en-US" sz="2000" b="1" dirty="0" smtClean="0">
                <a:latin typeface="宋体" panose="02010600030101010101" pitchFamily="2" charset="-122"/>
                <a:ea typeface="宋体" panose="02010600030101010101" pitchFamily="2" charset="-122"/>
              </a:rPr>
              <a:t>的部分为待抵扣进项税额，于改变用途的次月起第</a:t>
            </a:r>
            <a:r>
              <a:rPr lang="en-US" altLang="zh-CN" sz="2000" b="1" dirty="0" smtClean="0">
                <a:latin typeface="宋体" panose="02010600030101010101" pitchFamily="2" charset="-122"/>
                <a:ea typeface="宋体" panose="02010600030101010101" pitchFamily="2" charset="-122"/>
              </a:rPr>
              <a:t>13</a:t>
            </a:r>
            <a:r>
              <a:rPr lang="zh-CN" altLang="en-US" sz="2000" b="1" dirty="0" smtClean="0">
                <a:latin typeface="宋体" panose="02010600030101010101" pitchFamily="2" charset="-122"/>
                <a:ea typeface="宋体" panose="02010600030101010101" pitchFamily="2" charset="-122"/>
              </a:rPr>
              <a:t>个月从销项税额中抵扣。</a:t>
            </a:r>
            <a:endParaRPr lang="zh-CN" altLang="en-US" sz="2000" b="1" dirty="0" smtClean="0">
              <a:latin typeface="宋体" panose="02010600030101010101" pitchFamily="2" charset="-122"/>
              <a:ea typeface="宋体" panose="02010600030101010101" pitchFamily="2" charset="-122"/>
            </a:endParaRPr>
          </a:p>
          <a:p>
            <a:pPr>
              <a:lnSpc>
                <a:spcPct val="150000"/>
              </a:lnSpc>
            </a:pP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79512" y="699542"/>
            <a:ext cx="8424936" cy="3785652"/>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mn-ea"/>
                <a:ea typeface="+mn-ea"/>
              </a:rPr>
              <a:t>例</a:t>
            </a:r>
            <a:r>
              <a:rPr lang="en-US" altLang="zh-CN" sz="2000" b="1" dirty="0" smtClean="0">
                <a:latin typeface="+mn-ea"/>
              </a:rPr>
              <a:t>5</a:t>
            </a:r>
            <a:r>
              <a:rPr lang="en-US" altLang="zh-CN" sz="2000" b="1" dirty="0" smtClean="0">
                <a:latin typeface="+mn-ea"/>
                <a:ea typeface="+mn-ea"/>
              </a:rPr>
              <a:t>—3</a:t>
            </a:r>
            <a:r>
              <a:rPr lang="zh-CN" altLang="en-US" sz="2000" b="1" dirty="0" smtClean="0">
                <a:latin typeface="+mn-ea"/>
                <a:ea typeface="+mn-ea"/>
              </a:rPr>
              <a:t>、</a:t>
            </a:r>
            <a:r>
              <a:rPr lang="zh-CN" altLang="en-US" sz="2000" b="1" dirty="0" smtClean="0">
                <a:latin typeface="+mn-ea"/>
              </a:rPr>
              <a:t>丁建筑工程总公司</a:t>
            </a:r>
            <a:r>
              <a:rPr lang="en-US" altLang="zh-CN" sz="2000" b="1" dirty="0" smtClean="0">
                <a:latin typeface="+mn-ea"/>
              </a:rPr>
              <a:t>2016</a:t>
            </a:r>
            <a:r>
              <a:rPr lang="zh-CN" altLang="en-US" sz="2000" b="1" dirty="0" smtClean="0">
                <a:latin typeface="+mn-ea"/>
              </a:rPr>
              <a:t>年</a:t>
            </a:r>
            <a:r>
              <a:rPr lang="en-US" altLang="zh-CN" sz="2000" b="1" dirty="0" smtClean="0">
                <a:latin typeface="+mn-ea"/>
              </a:rPr>
              <a:t>11</a:t>
            </a:r>
            <a:r>
              <a:rPr lang="zh-CN" altLang="en-US" sz="2000" b="1" dirty="0" smtClean="0">
                <a:latin typeface="+mn-ea"/>
              </a:rPr>
              <a:t>月份购得一个栋楼房作为职工疗养院，取得了增值税专用发票，楼款</a:t>
            </a:r>
            <a:r>
              <a:rPr lang="en-US" altLang="zh-CN" sz="2000" b="1" dirty="0" smtClean="0">
                <a:latin typeface="+mn-ea"/>
              </a:rPr>
              <a:t>6 000</a:t>
            </a:r>
            <a:r>
              <a:rPr lang="zh-CN" altLang="en-US" sz="2000" b="1" dirty="0" smtClean="0">
                <a:latin typeface="+mn-ea"/>
              </a:rPr>
              <a:t>万元，增值税税率</a:t>
            </a:r>
            <a:r>
              <a:rPr lang="en-US" altLang="zh-CN" sz="2000" b="1" dirty="0" smtClean="0">
                <a:latin typeface="+mn-ea"/>
              </a:rPr>
              <a:t>11%</a:t>
            </a:r>
            <a:r>
              <a:rPr lang="zh-CN" altLang="en-US" sz="2000" b="1" dirty="0" smtClean="0">
                <a:latin typeface="+mn-ea"/>
              </a:rPr>
              <a:t>，增值税额</a:t>
            </a:r>
            <a:r>
              <a:rPr lang="en-US" altLang="zh-CN" sz="2000" b="1" dirty="0" smtClean="0">
                <a:latin typeface="+mn-ea"/>
              </a:rPr>
              <a:t>660</a:t>
            </a:r>
            <a:r>
              <a:rPr lang="zh-CN" altLang="en-US" sz="2000" b="1" dirty="0" smtClean="0">
                <a:latin typeface="+mn-ea"/>
              </a:rPr>
              <a:t>万元， 购置总额</a:t>
            </a:r>
            <a:r>
              <a:rPr lang="en-US" altLang="zh-CN" sz="2000" b="1" dirty="0" smtClean="0">
                <a:latin typeface="+mn-ea"/>
              </a:rPr>
              <a:t>6 660</a:t>
            </a:r>
            <a:r>
              <a:rPr lang="zh-CN" altLang="en-US" sz="2000" b="1" dirty="0" smtClean="0">
                <a:latin typeface="+mn-ea"/>
              </a:rPr>
              <a:t>万元以银行存款支付。按照营改增的规定，购进不动产用于职工集体福利取得的增值税额不得抵扣，丁公司已经将进项税额计入不动产原价。</a:t>
            </a:r>
            <a:r>
              <a:rPr lang="en-US" altLang="zh-CN" sz="2000" b="1" dirty="0" smtClean="0">
                <a:latin typeface="+mn-ea"/>
              </a:rPr>
              <a:t>2019</a:t>
            </a:r>
            <a:r>
              <a:rPr lang="zh-CN" altLang="en-US" sz="2000" b="1" dirty="0" smtClean="0">
                <a:latin typeface="+mn-ea"/>
              </a:rPr>
              <a:t>年</a:t>
            </a:r>
            <a:r>
              <a:rPr lang="en-US" altLang="zh-CN" sz="2000" b="1" dirty="0" smtClean="0">
                <a:latin typeface="+mn-ea"/>
              </a:rPr>
              <a:t>11</a:t>
            </a:r>
            <a:r>
              <a:rPr lang="zh-CN" altLang="en-US" sz="2000" b="1" dirty="0" smtClean="0">
                <a:latin typeface="+mn-ea"/>
              </a:rPr>
              <a:t>月由于经营规模扩大，将“职工疗养院”改做总公司的办公楼。请问，如何做财税处理？假设不动产折旧年限为</a:t>
            </a:r>
            <a:r>
              <a:rPr lang="en-US" altLang="zh-CN" sz="2000" b="1" dirty="0" smtClean="0">
                <a:latin typeface="+mn-ea"/>
              </a:rPr>
              <a:t>20</a:t>
            </a:r>
            <a:r>
              <a:rPr lang="zh-CN" altLang="en-US" sz="2000" b="1" dirty="0" smtClean="0">
                <a:latin typeface="+mn-ea"/>
              </a:rPr>
              <a:t>年，不留净残值。</a:t>
            </a:r>
            <a:endParaRPr lang="en-US" altLang="zh-CN" sz="2000" b="1" dirty="0" smtClean="0">
              <a:latin typeface="+mn-ea"/>
            </a:endParaRPr>
          </a:p>
          <a:p>
            <a:pPr>
              <a:lnSpc>
                <a:spcPct val="150000"/>
              </a:lnSpc>
            </a:pPr>
            <a:endParaRPr lang="zh-CN" altLang="en-US" sz="2000" b="1" dirty="0">
              <a:latin typeface="+mn-ea"/>
              <a:ea typeface="+mn-ea"/>
            </a:endParaRP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0" y="915566"/>
            <a:ext cx="9144000" cy="4708981"/>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2016</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11</a:t>
            </a:r>
            <a:r>
              <a:rPr lang="zh-CN" altLang="en-US" sz="2000" b="1" dirty="0" smtClean="0">
                <a:latin typeface="宋体" panose="02010600030101010101" pitchFamily="2" charset="-122"/>
                <a:ea typeface="宋体" panose="02010600030101010101" pitchFamily="2" charset="-122"/>
              </a:rPr>
              <a:t>月购置“职工疗养院”，专用发票要认证并申报</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借：固定资产</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福利用固定资产      </a:t>
            </a:r>
            <a:r>
              <a:rPr lang="en-US" altLang="zh-CN" sz="2000" b="1" dirty="0" smtClean="0">
                <a:latin typeface="宋体" panose="02010600030101010101" pitchFamily="2" charset="-122"/>
                <a:ea typeface="宋体" panose="02010600030101010101" pitchFamily="2" charset="-122"/>
              </a:rPr>
              <a:t>66 600 000</a:t>
            </a:r>
            <a:r>
              <a:rPr lang="zh-CN" altLang="en-US" sz="2000" b="1" dirty="0" smtClean="0">
                <a:latin typeface="宋体" panose="02010600030101010101" pitchFamily="2" charset="-122"/>
                <a:ea typeface="宋体" panose="02010600030101010101" pitchFamily="2" charset="-122"/>
              </a:rPr>
              <a:t>（含税）</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贷：银行存款                             </a:t>
            </a:r>
            <a:r>
              <a:rPr lang="en-US" altLang="zh-CN" sz="2000" b="1" dirty="0" smtClean="0">
                <a:latin typeface="宋体" panose="02010600030101010101" pitchFamily="2" charset="-122"/>
                <a:ea typeface="宋体" panose="02010600030101010101" pitchFamily="2" charset="-122"/>
              </a:rPr>
              <a:t>66 600 000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rPr>
              <a:t>  （</a:t>
            </a:r>
            <a:r>
              <a:rPr lang="en-US" altLang="zh-CN" sz="2000" b="1" dirty="0">
                <a:latin typeface="宋体" panose="02010600030101010101" pitchFamily="2" charset="-122"/>
              </a:rPr>
              <a:t>2</a:t>
            </a:r>
            <a:r>
              <a:rPr lang="zh-CN" altLang="en-US" sz="2000" b="1" dirty="0">
                <a:latin typeface="宋体" panose="02010600030101010101" pitchFamily="2" charset="-122"/>
              </a:rPr>
              <a:t>）</a:t>
            </a:r>
            <a:r>
              <a:rPr lang="en-US" altLang="zh-CN" sz="2000" b="1" dirty="0">
                <a:latin typeface="宋体" panose="02010600030101010101" pitchFamily="2" charset="-122"/>
              </a:rPr>
              <a:t>2019</a:t>
            </a:r>
            <a:r>
              <a:rPr lang="zh-CN" altLang="en-US" sz="2000" b="1" dirty="0">
                <a:latin typeface="宋体" panose="02010600030101010101" pitchFamily="2" charset="-122"/>
              </a:rPr>
              <a:t>年</a:t>
            </a:r>
            <a:r>
              <a:rPr lang="en-US" altLang="zh-CN" sz="2000" b="1" dirty="0">
                <a:latin typeface="宋体" panose="02010600030101010101" pitchFamily="2" charset="-122"/>
              </a:rPr>
              <a:t>11</a:t>
            </a:r>
            <a:r>
              <a:rPr lang="zh-CN" altLang="en-US" sz="2000" b="1" dirty="0">
                <a:latin typeface="宋体" panose="02010600030101010101" pitchFamily="2" charset="-122"/>
              </a:rPr>
              <a:t>月改变用途，用于办公楼，</a:t>
            </a:r>
            <a:r>
              <a:rPr lang="zh-CN" altLang="en-US" sz="2000" b="1" dirty="0">
                <a:latin typeface="+mn-ea"/>
              </a:rPr>
              <a:t>计算不动产净值率</a:t>
            </a:r>
            <a:endParaRPr lang="en-US" altLang="zh-CN" sz="2000" b="1" dirty="0">
              <a:latin typeface="+mn-ea"/>
            </a:endParaRPr>
          </a:p>
          <a:p>
            <a:pPr>
              <a:lnSpc>
                <a:spcPct val="150000"/>
              </a:lnSpc>
            </a:pPr>
            <a:r>
              <a:rPr lang="en-US" altLang="zh-CN" sz="2000" b="1" dirty="0">
                <a:latin typeface="+mn-ea"/>
              </a:rPr>
              <a:t>    </a:t>
            </a:r>
            <a:r>
              <a:rPr lang="zh-CN" altLang="en-US" sz="2000" b="1" dirty="0">
                <a:latin typeface="+mn-ea"/>
              </a:rPr>
              <a:t>已提折旧＝</a:t>
            </a:r>
            <a:r>
              <a:rPr lang="en-US" altLang="zh-CN" sz="2000" b="1" dirty="0">
                <a:latin typeface="+mn-ea"/>
              </a:rPr>
              <a:t>66 600 000/20×3</a:t>
            </a:r>
            <a:r>
              <a:rPr lang="zh-CN" altLang="en-US" sz="2000" b="1" dirty="0">
                <a:latin typeface="+mn-ea"/>
              </a:rPr>
              <a:t>＝</a:t>
            </a:r>
            <a:r>
              <a:rPr lang="en-US" altLang="zh-CN" sz="2000" b="1" dirty="0">
                <a:latin typeface="+mn-ea"/>
              </a:rPr>
              <a:t>9 990 000</a:t>
            </a:r>
            <a:r>
              <a:rPr lang="zh-CN" altLang="en-US" sz="2000" b="1" dirty="0">
                <a:latin typeface="+mn-ea"/>
              </a:rPr>
              <a:t>（元）</a:t>
            </a:r>
            <a:endParaRPr lang="en-US" altLang="zh-CN" sz="2000" b="1" dirty="0">
              <a:latin typeface="+mn-ea"/>
            </a:endParaRPr>
          </a:p>
          <a:p>
            <a:pPr>
              <a:lnSpc>
                <a:spcPct val="150000"/>
              </a:lnSpc>
            </a:pPr>
            <a:r>
              <a:rPr lang="en-US" altLang="zh-CN" sz="2000" b="1" dirty="0">
                <a:latin typeface="+mn-ea"/>
              </a:rPr>
              <a:t>    </a:t>
            </a:r>
            <a:r>
              <a:rPr lang="zh-CN" altLang="en-US" sz="2000" b="1" dirty="0">
                <a:latin typeface="+mn-ea"/>
              </a:rPr>
              <a:t>不动产净值＝</a:t>
            </a:r>
            <a:r>
              <a:rPr lang="en-US" altLang="zh-CN" sz="2000" b="1" dirty="0">
                <a:latin typeface="+mn-ea"/>
              </a:rPr>
              <a:t>66 600 000</a:t>
            </a:r>
            <a:r>
              <a:rPr lang="zh-CN" altLang="en-US" sz="2000" b="1" dirty="0">
                <a:latin typeface="+mn-ea"/>
              </a:rPr>
              <a:t>－</a:t>
            </a:r>
            <a:r>
              <a:rPr lang="en-US" altLang="zh-CN" sz="2000" b="1" dirty="0">
                <a:latin typeface="+mn-ea"/>
              </a:rPr>
              <a:t>9 990 000</a:t>
            </a:r>
            <a:r>
              <a:rPr lang="zh-CN" altLang="en-US" sz="2000" b="1" dirty="0">
                <a:latin typeface="+mn-ea"/>
              </a:rPr>
              <a:t>＝</a:t>
            </a:r>
            <a:r>
              <a:rPr lang="en-US" altLang="zh-CN" sz="2000" b="1" dirty="0">
                <a:latin typeface="+mn-ea"/>
              </a:rPr>
              <a:t>56 610 000</a:t>
            </a:r>
            <a:endParaRPr lang="en-US" altLang="zh-CN" sz="2000" b="1" dirty="0">
              <a:latin typeface="+mn-ea"/>
            </a:endParaRPr>
          </a:p>
          <a:p>
            <a:pPr>
              <a:lnSpc>
                <a:spcPct val="150000"/>
              </a:lnSpc>
            </a:pPr>
            <a:r>
              <a:rPr lang="zh-CN" altLang="en-US" sz="2000" b="1" dirty="0">
                <a:latin typeface="宋体" panose="02010600030101010101" pitchFamily="2" charset="-122"/>
              </a:rPr>
              <a:t>    不动产净值率＝（</a:t>
            </a:r>
            <a:r>
              <a:rPr lang="en-US" altLang="zh-CN" sz="2000" b="1" dirty="0">
                <a:latin typeface="+mn-ea"/>
              </a:rPr>
              <a:t> 56 610 000 </a:t>
            </a:r>
            <a:r>
              <a:rPr lang="en-US" altLang="zh-CN" sz="2000" b="1" dirty="0">
                <a:latin typeface="宋体" panose="02010600030101010101" pitchFamily="2" charset="-122"/>
              </a:rPr>
              <a:t>÷66 600 000</a:t>
            </a:r>
            <a:r>
              <a:rPr lang="zh-CN" altLang="en-US" sz="2000" b="1" dirty="0">
                <a:latin typeface="宋体" panose="02010600030101010101" pitchFamily="2" charset="-122"/>
              </a:rPr>
              <a:t>）</a:t>
            </a:r>
            <a:r>
              <a:rPr lang="en-US" altLang="zh-CN" sz="2000" b="1" dirty="0">
                <a:latin typeface="宋体" panose="02010600030101010101" pitchFamily="2" charset="-122"/>
              </a:rPr>
              <a:t>×100%</a:t>
            </a:r>
            <a:r>
              <a:rPr lang="zh-CN" altLang="en-US" sz="2000" b="1" dirty="0">
                <a:latin typeface="宋体" panose="02010600030101010101" pitchFamily="2" charset="-122"/>
              </a:rPr>
              <a:t>＝</a:t>
            </a:r>
            <a:r>
              <a:rPr lang="en-US" altLang="zh-CN" sz="2000" b="1" dirty="0">
                <a:latin typeface="宋体" panose="02010600030101010101" pitchFamily="2" charset="-122"/>
              </a:rPr>
              <a:t>85%</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cxnSp>
        <p:nvCxnSpPr>
          <p:cNvPr id="4" name="直接连接符 3"/>
          <p:cNvCxnSpPr/>
          <p:nvPr/>
        </p:nvCxnSpPr>
        <p:spPr>
          <a:xfrm>
            <a:off x="4860032" y="1347614"/>
            <a:ext cx="2232248"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539552" y="627534"/>
            <a:ext cx="7992888" cy="5120640"/>
          </a:xfrm>
          <a:prstGeom prst="rect">
            <a:avLst/>
          </a:prstGeom>
          <a:noFill/>
        </p:spPr>
        <p:txBody>
          <a:bodyPr wrap="square" rtlCol="0">
            <a:spAutoFit/>
          </a:bodyPr>
          <a:lstStyle/>
          <a:p>
            <a:pPr>
              <a:lnSpc>
                <a:spcPct val="150000"/>
              </a:lnSpc>
            </a:pP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3</a:t>
            </a:r>
            <a:r>
              <a:rPr lang="zh-CN" altLang="en-US" sz="2000" b="1" dirty="0" smtClean="0">
                <a:latin typeface="宋体" panose="02010600030101010101" pitchFamily="2" charset="-122"/>
                <a:ea typeface="宋体" panose="02010600030101010101" pitchFamily="2" charset="-122"/>
              </a:rPr>
              <a:t>）计算可抵扣进行税额</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可抵扣进项税额＝增值税扣税凭证注明或计算的进项税额</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不动产净值率</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6 600 000×85%</a:t>
            </a: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5 610 000</a:t>
            </a:r>
            <a:r>
              <a:rPr lang="zh-CN" altLang="en-US" sz="2000" b="1" dirty="0" smtClean="0">
                <a:latin typeface="宋体" panose="02010600030101010101" pitchFamily="2" charset="-122"/>
                <a:ea typeface="宋体" panose="02010600030101010101" pitchFamily="2" charset="-122"/>
              </a:rPr>
              <a:t>（元）</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zh-CN" altLang="en-US" sz="2000" b="1" dirty="0">
                <a:latin typeface="宋体" panose="02010600030101010101" pitchFamily="2" charset="-122"/>
              </a:rPr>
              <a:t>（</a:t>
            </a:r>
            <a:r>
              <a:rPr lang="en-US" altLang="zh-CN" sz="2000" b="1" dirty="0">
                <a:latin typeface="宋体" panose="02010600030101010101" pitchFamily="2" charset="-122"/>
              </a:rPr>
              <a:t>4</a:t>
            </a:r>
            <a:r>
              <a:rPr lang="zh-CN" altLang="en-US" sz="2000" b="1" dirty="0">
                <a:latin typeface="宋体" panose="02010600030101010101" pitchFamily="2" charset="-122"/>
              </a:rPr>
              <a:t>）福利用固定资产进行清理</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借：固定资产清理              </a:t>
            </a:r>
            <a:r>
              <a:rPr lang="en-US" altLang="zh-CN" sz="2000" b="1" dirty="0">
                <a:latin typeface="+mn-ea"/>
              </a:rPr>
              <a:t>56 610 000</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累计折旧                   </a:t>
            </a:r>
            <a:r>
              <a:rPr lang="en-US" altLang="zh-CN" sz="2000" b="1" dirty="0">
                <a:latin typeface="宋体" panose="02010600030101010101" pitchFamily="2" charset="-122"/>
              </a:rPr>
              <a:t>9 990 000</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贷：固定资产</a:t>
            </a:r>
            <a:r>
              <a:rPr lang="en-US" altLang="zh-CN" sz="2000" b="1" dirty="0">
                <a:latin typeface="宋体" panose="02010600030101010101" pitchFamily="2" charset="-122"/>
              </a:rPr>
              <a:t>——</a:t>
            </a:r>
            <a:r>
              <a:rPr lang="zh-CN" altLang="en-US" sz="2000" b="1" dirty="0">
                <a:latin typeface="宋体" panose="02010600030101010101" pitchFamily="2" charset="-122"/>
              </a:rPr>
              <a:t>福利用固定资产       </a:t>
            </a:r>
            <a:r>
              <a:rPr lang="en-US" altLang="zh-CN" sz="2000" b="1" dirty="0">
                <a:latin typeface="宋体" panose="02010600030101010101" pitchFamily="2" charset="-122"/>
              </a:rPr>
              <a:t>66 600 000</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endParaRPr lang="zh-CN" altLang="en-US" sz="2000" b="1" dirty="0">
              <a:latin typeface="宋体" panose="02010600030101010101" pitchFamily="2" charset="-122"/>
            </a:endParaRPr>
          </a:p>
          <a:p>
            <a:pPr>
              <a:lnSpc>
                <a:spcPct val="150000"/>
              </a:lnSpc>
            </a:pPr>
            <a:endParaRPr lang="en-US" altLang="zh-CN" sz="2000" b="1" dirty="0" smtClean="0">
              <a:latin typeface="宋体" panose="02010600030101010101" pitchFamily="2" charset="-122"/>
              <a:ea typeface="宋体" panose="02010600030101010101" pitchFamily="2" charset="-122"/>
            </a:endParaRPr>
          </a:p>
          <a:p>
            <a:pPr>
              <a:lnSpc>
                <a:spcPct val="150000"/>
              </a:lnSpc>
            </a:pPr>
            <a:endParaRPr lang="zh-CN" altLang="en-US" sz="2000"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323528" y="699542"/>
            <a:ext cx="8820472" cy="4247317"/>
          </a:xfrm>
          <a:prstGeom prst="rect">
            <a:avLst/>
          </a:prstGeom>
          <a:noFill/>
        </p:spPr>
        <p:txBody>
          <a:bodyPr wrap="square" rtlCol="0">
            <a:spAutoFit/>
          </a:bodyPr>
          <a:lstStyle/>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5</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2019</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12</a:t>
            </a:r>
            <a:r>
              <a:rPr lang="zh-CN" altLang="en-US" sz="2000" b="1" dirty="0" smtClean="0">
                <a:latin typeface="宋体" panose="02010600030101010101" pitchFamily="2" charset="-122"/>
                <a:ea typeface="宋体" panose="02010600030101010101" pitchFamily="2" charset="-122"/>
              </a:rPr>
              <a:t>月，将可抵扣进项税额</a:t>
            </a:r>
            <a:r>
              <a:rPr lang="en-US" altLang="zh-CN" sz="2000" b="1" dirty="0" smtClean="0">
                <a:latin typeface="宋体" panose="02010600030101010101" pitchFamily="2" charset="-122"/>
                <a:ea typeface="宋体" panose="02010600030101010101" pitchFamily="2" charset="-122"/>
              </a:rPr>
              <a:t>561</a:t>
            </a:r>
            <a:r>
              <a:rPr lang="zh-CN" altLang="en-US" sz="2000" b="1" dirty="0" smtClean="0">
                <a:latin typeface="宋体" panose="02010600030101010101" pitchFamily="2" charset="-122"/>
                <a:ea typeface="宋体" panose="02010600030101010101" pitchFamily="2" charset="-122"/>
              </a:rPr>
              <a:t>万元的</a:t>
            </a:r>
            <a:r>
              <a:rPr lang="en-US" altLang="zh-CN" sz="2000" b="1" dirty="0" smtClean="0">
                <a:latin typeface="宋体" panose="02010600030101010101" pitchFamily="2" charset="-122"/>
                <a:ea typeface="宋体" panose="02010600030101010101" pitchFamily="2" charset="-122"/>
              </a:rPr>
              <a:t>60%</a:t>
            </a:r>
            <a:r>
              <a:rPr lang="zh-CN" altLang="en-US" sz="2000" b="1" dirty="0" smtClean="0">
                <a:latin typeface="宋体" panose="02010600030101010101" pitchFamily="2" charset="-122"/>
                <a:ea typeface="宋体" panose="02010600030101010101" pitchFamily="2" charset="-122"/>
              </a:rPr>
              <a:t>部分转作进项税额，</a:t>
            </a:r>
            <a:r>
              <a:rPr lang="en-US" altLang="zh-CN" sz="2000" b="1" dirty="0" smtClean="0">
                <a:latin typeface="宋体" panose="02010600030101010101" pitchFamily="2" charset="-122"/>
                <a:ea typeface="宋体" panose="02010600030101010101" pitchFamily="2" charset="-122"/>
              </a:rPr>
              <a:t> 40%</a:t>
            </a:r>
            <a:r>
              <a:rPr lang="zh-CN" altLang="en-US" sz="2000" b="1" dirty="0" smtClean="0">
                <a:latin typeface="宋体" panose="02010600030101010101" pitchFamily="2" charset="-122"/>
                <a:ea typeface="宋体" panose="02010600030101010101" pitchFamily="2" charset="-122"/>
              </a:rPr>
              <a:t>的部分为待抵扣进项税额。</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a:latin typeface="宋体" panose="02010600030101010101" pitchFamily="2" charset="-122"/>
              </a:rPr>
              <a:t>当期抵扣进项税额＝ </a:t>
            </a:r>
            <a:r>
              <a:rPr lang="en-US" altLang="zh-CN" sz="2000" b="1" dirty="0" smtClean="0">
                <a:latin typeface="宋体" panose="02010600030101010101" pitchFamily="2" charset="-122"/>
                <a:ea typeface="宋体" panose="02010600030101010101" pitchFamily="2" charset="-122"/>
              </a:rPr>
              <a:t>5 610 000×60%</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3 366 000</a:t>
            </a:r>
            <a:r>
              <a:rPr lang="zh-CN" altLang="en-US" sz="2000" b="1" dirty="0" smtClean="0">
                <a:latin typeface="宋体" panose="02010600030101010101" pitchFamily="2" charset="-122"/>
                <a:ea typeface="宋体" panose="02010600030101010101" pitchFamily="2" charset="-122"/>
              </a:rPr>
              <a:t>（元）；</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a:latin typeface="宋体" panose="02010600030101010101" pitchFamily="2" charset="-122"/>
              </a:rPr>
              <a:t>待抵扣进项税额＝ </a:t>
            </a:r>
            <a:r>
              <a:rPr lang="en-US" altLang="zh-CN" sz="2000" b="1" dirty="0" smtClean="0">
                <a:latin typeface="宋体" panose="02010600030101010101" pitchFamily="2" charset="-122"/>
                <a:ea typeface="宋体" panose="02010600030101010101" pitchFamily="2" charset="-122"/>
              </a:rPr>
              <a:t>5 610 000×40%</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2 244 000</a:t>
            </a:r>
            <a:r>
              <a:rPr lang="zh-CN" altLang="en-US" sz="2000" b="1" dirty="0" smtClean="0">
                <a:latin typeface="宋体" panose="02010600030101010101" pitchFamily="2" charset="-122"/>
                <a:ea typeface="宋体" panose="02010600030101010101" pitchFamily="2" charset="-122"/>
              </a:rPr>
              <a:t>（元）。</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借：固定资产</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办公楼               </a:t>
            </a:r>
            <a:r>
              <a:rPr lang="en-US" altLang="zh-CN" sz="2000" b="1" dirty="0" smtClean="0">
                <a:latin typeface="宋体" panose="02010600030101010101" pitchFamily="2" charset="-122"/>
                <a:ea typeface="宋体" panose="02010600030101010101" pitchFamily="2" charset="-122"/>
              </a:rPr>
              <a:t>51 000 000</a:t>
            </a:r>
            <a:r>
              <a:rPr lang="zh-CN" altLang="en-US" sz="2000" b="1" dirty="0" smtClean="0">
                <a:latin typeface="宋体" panose="02010600030101010101" pitchFamily="2" charset="-122"/>
                <a:ea typeface="宋体" panose="02010600030101010101" pitchFamily="2" charset="-122"/>
              </a:rPr>
              <a:t>（不含税）</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应交增值税（进项税额） </a:t>
            </a:r>
            <a:r>
              <a:rPr lang="en-US" altLang="zh-CN" sz="2000" b="1" dirty="0" smtClean="0">
                <a:latin typeface="宋体" panose="02010600030101010101" pitchFamily="2" charset="-122"/>
                <a:ea typeface="宋体" panose="02010600030101010101" pitchFamily="2" charset="-122"/>
              </a:rPr>
              <a:t>3 366 000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待抵扣进项税额         </a:t>
            </a:r>
            <a:r>
              <a:rPr lang="en-US" altLang="zh-CN" sz="2000" b="1" dirty="0" smtClean="0">
                <a:latin typeface="宋体" panose="02010600030101010101" pitchFamily="2" charset="-122"/>
                <a:ea typeface="宋体" panose="02010600030101010101" pitchFamily="2" charset="-122"/>
              </a:rPr>
              <a:t>2 244 000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贷：固定资产清理                           </a:t>
            </a:r>
            <a:r>
              <a:rPr lang="en-US" altLang="zh-CN" sz="2000" b="1" dirty="0" smtClean="0">
                <a:latin typeface="宋体" panose="02010600030101010101" pitchFamily="2" charset="-122"/>
                <a:ea typeface="宋体" panose="02010600030101010101" pitchFamily="2" charset="-122"/>
              </a:rPr>
              <a:t>56 610 000</a:t>
            </a:r>
            <a:r>
              <a:rPr lang="zh-CN" altLang="en-US" sz="2000" b="1" dirty="0" smtClean="0">
                <a:latin typeface="宋体" panose="02010600030101010101" pitchFamily="2" charset="-122"/>
                <a:ea typeface="宋体" panose="02010600030101010101" pitchFamily="2" charset="-122"/>
              </a:rPr>
              <a:t>    </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endParaRPr lang="zh-CN" altLang="en-US" sz="2000"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0" y="915566"/>
            <a:ext cx="9144000" cy="1477328"/>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6</a:t>
            </a:r>
            <a:r>
              <a:rPr lang="zh-CN" altLang="en-US" sz="2000" b="1" dirty="0" smtClean="0">
                <a:latin typeface="宋体" panose="02010600030101010101" pitchFamily="2" charset="-122"/>
                <a:ea typeface="宋体" panose="02010600030101010101" pitchFamily="2" charset="-122"/>
              </a:rPr>
              <a:t>）将待抵扣进项税额从改变用途的次月起第</a:t>
            </a:r>
            <a:r>
              <a:rPr lang="en-US" altLang="zh-CN" sz="2000" b="1" dirty="0" smtClean="0">
                <a:latin typeface="宋体" panose="02010600030101010101" pitchFamily="2" charset="-122"/>
                <a:ea typeface="宋体" panose="02010600030101010101" pitchFamily="2" charset="-122"/>
              </a:rPr>
              <a:t>13</a:t>
            </a:r>
            <a:r>
              <a:rPr lang="zh-CN" altLang="en-US" sz="2000" b="1" dirty="0" smtClean="0">
                <a:latin typeface="宋体" panose="02010600030101010101" pitchFamily="2" charset="-122"/>
                <a:ea typeface="宋体" panose="02010600030101010101" pitchFamily="2" charset="-122"/>
              </a:rPr>
              <a:t>个月从销项税额中抵扣。</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应交增值税（进项税额）   </a:t>
            </a:r>
            <a:r>
              <a:rPr lang="en-US" altLang="zh-CN" sz="2000" b="1" dirty="0" smtClean="0">
                <a:latin typeface="宋体" panose="02010600030101010101" pitchFamily="2" charset="-122"/>
                <a:ea typeface="宋体" panose="02010600030101010101" pitchFamily="2" charset="-122"/>
              </a:rPr>
              <a:t>2 244 000</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待抵扣进项税额                </a:t>
            </a:r>
            <a:r>
              <a:rPr lang="en-US" altLang="zh-CN" sz="2000" b="1" dirty="0" smtClean="0">
                <a:latin typeface="宋体" panose="02010600030101010101" pitchFamily="2" charset="-122"/>
                <a:ea typeface="宋体" panose="02010600030101010101" pitchFamily="2" charset="-122"/>
              </a:rPr>
              <a:t>2 244 000</a:t>
            </a:r>
            <a:r>
              <a:rPr lang="zh-CN" altLang="en-US" sz="2000" b="1" dirty="0" smtClean="0">
                <a:latin typeface="宋体" panose="02010600030101010101" pitchFamily="2" charset="-122"/>
                <a:ea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179512" y="627534"/>
            <a:ext cx="8784976" cy="4391206"/>
          </a:xfrm>
          <a:prstGeom prst="rect">
            <a:avLst/>
          </a:prstGeom>
          <a:noFill/>
        </p:spPr>
        <p:txBody>
          <a:bodyPr wrap="square" rtlCol="0">
            <a:spAutoFit/>
          </a:bodyPr>
          <a:lstStyle/>
          <a:p>
            <a:pPr>
              <a:lnSpc>
                <a:spcPct val="150000"/>
              </a:lnSpc>
            </a:pPr>
            <a:r>
              <a:rPr lang="en-US" altLang="zh-CN" sz="1800" dirty="0" smtClean="0"/>
              <a:t>        </a:t>
            </a:r>
            <a:r>
              <a:rPr lang="en-US" altLang="zh-CN" sz="2000" b="1" dirty="0">
                <a:latin typeface="宋体" panose="02010600030101010101" pitchFamily="2" charset="-122"/>
                <a:ea typeface="宋体" panose="02010600030101010101" pitchFamily="2" charset="-122"/>
              </a:rPr>
              <a:t>2</a:t>
            </a:r>
            <a:r>
              <a:rPr lang="zh-CN" altLang="en-US" sz="2000" b="1" dirty="0" smtClean="0">
                <a:latin typeface="宋体" panose="02010600030101010101" pitchFamily="2" charset="-122"/>
                <a:ea typeface="宋体" panose="02010600030101010101" pitchFamily="2" charset="-122"/>
              </a:rPr>
              <a:t>、“未交增值税”明细科目，</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）核算一般纳税人月度</a:t>
            </a:r>
            <a:r>
              <a:rPr lang="zh-CN" altLang="en-US" sz="2000" b="1" dirty="0">
                <a:latin typeface="宋体" panose="02010600030101010101" pitchFamily="2" charset="-122"/>
                <a:ea typeface="宋体" panose="02010600030101010101" pitchFamily="2" charset="-122"/>
              </a:rPr>
              <a:t>终了当月应交未交、多</a:t>
            </a:r>
            <a:r>
              <a:rPr lang="zh-CN" altLang="en-US" sz="2000" b="1" dirty="0" smtClean="0">
                <a:latin typeface="宋体" panose="02010600030101010101" pitchFamily="2" charset="-122"/>
                <a:ea typeface="宋体" panose="02010600030101010101" pitchFamily="2" charset="-122"/>
              </a:rPr>
              <a:t>交</a:t>
            </a:r>
            <a:r>
              <a:rPr lang="zh-CN" altLang="en-US" sz="2000" b="1" dirty="0">
                <a:latin typeface="宋体" panose="02010600030101010101" pitchFamily="2" charset="-122"/>
                <a:ea typeface="宋体" panose="02010600030101010101" pitchFamily="2" charset="-122"/>
              </a:rPr>
              <a:t>的增值税额</a:t>
            </a:r>
            <a:r>
              <a:rPr lang="zh-CN" altLang="en-US" sz="2000" b="1" dirty="0" smtClean="0">
                <a:latin typeface="宋体" panose="02010600030101010101" pitchFamily="2" charset="-122"/>
                <a:ea typeface="宋体" panose="02010600030101010101" pitchFamily="2" charset="-122"/>
              </a:rPr>
              <a:t>从“应交增值税”转入“未交增值税”明细科目；</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a:latin typeface="宋体" panose="02010600030101010101" pitchFamily="2" charset="-122"/>
                <a:ea typeface="宋体" panose="02010600030101010101" pitchFamily="2" charset="-122"/>
              </a:rPr>
              <a:t>）核算一般</a:t>
            </a:r>
            <a:r>
              <a:rPr lang="zh-CN" altLang="en-US" sz="2000" b="1" dirty="0" smtClean="0">
                <a:latin typeface="宋体" panose="02010600030101010101" pitchFamily="2" charset="-122"/>
                <a:ea typeface="宋体" panose="02010600030101010101" pitchFamily="2" charset="-122"/>
              </a:rPr>
              <a:t>纳税人当月预</a:t>
            </a:r>
            <a:r>
              <a:rPr lang="zh-CN" altLang="en-US" sz="2000" b="1" dirty="0">
                <a:latin typeface="宋体" panose="02010600030101010101" pitchFamily="2" charset="-122"/>
                <a:ea typeface="宋体" panose="02010600030101010101" pitchFamily="2" charset="-122"/>
              </a:rPr>
              <a:t>交</a:t>
            </a:r>
            <a:r>
              <a:rPr lang="zh-CN" altLang="en-US" sz="2000" b="1" dirty="0" smtClean="0">
                <a:latin typeface="宋体" panose="02010600030101010101" pitchFamily="2" charset="-122"/>
                <a:ea typeface="宋体" panose="02010600030101010101" pitchFamily="2" charset="-122"/>
              </a:rPr>
              <a:t>增值税，月度终了</a:t>
            </a:r>
            <a:r>
              <a:rPr lang="zh-CN" altLang="en-US" sz="2000" b="1" dirty="0">
                <a:latin typeface="宋体" panose="02010600030101010101" pitchFamily="2" charset="-122"/>
                <a:ea typeface="宋体" panose="02010600030101010101" pitchFamily="2" charset="-122"/>
              </a:rPr>
              <a:t>从</a:t>
            </a:r>
            <a:r>
              <a:rPr lang="zh-CN" altLang="en-US" sz="2000" b="1" dirty="0" smtClean="0">
                <a:latin typeface="宋体" panose="02010600030101010101" pitchFamily="2" charset="-122"/>
                <a:ea typeface="宋体" panose="02010600030101010101" pitchFamily="2" charset="-122"/>
              </a:rPr>
              <a:t>“预交增值税”转入“未交增值税”明细科目；</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房地产</a:t>
            </a:r>
            <a:r>
              <a:rPr lang="zh-CN" altLang="en-US" sz="2000" b="1" dirty="0">
                <a:latin typeface="宋体" panose="02010600030101010101" pitchFamily="2" charset="-122"/>
                <a:ea typeface="宋体" panose="02010600030101010101" pitchFamily="2" charset="-122"/>
              </a:rPr>
              <a:t>开发企业等在预缴增值税后，应直至纳税义务发生时方可从“应交税费</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预交增值税”科目结转至“应交税费</a:t>
            </a:r>
            <a:r>
              <a:rPr lang="en-US" altLang="zh-CN" sz="2000" b="1" dirty="0">
                <a:latin typeface="宋体" panose="02010600030101010101" pitchFamily="2" charset="-122"/>
                <a:ea typeface="宋体" panose="02010600030101010101" pitchFamily="2" charset="-122"/>
              </a:rPr>
              <a:t>——</a:t>
            </a:r>
            <a:r>
              <a:rPr lang="zh-CN" altLang="en-US" sz="2000" b="1" dirty="0">
                <a:latin typeface="宋体" panose="02010600030101010101" pitchFamily="2" charset="-122"/>
                <a:ea typeface="宋体" panose="02010600030101010101" pitchFamily="2" charset="-122"/>
              </a:rPr>
              <a:t>未交增值税”科目。</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3</a:t>
            </a:r>
            <a:r>
              <a:rPr lang="zh-CN" altLang="en-US" sz="2000" b="1" dirty="0" smtClean="0">
                <a:latin typeface="宋体" panose="02010600030101010101" pitchFamily="2" charset="-122"/>
                <a:ea typeface="宋体" panose="02010600030101010101" pitchFamily="2" charset="-122"/>
              </a:rPr>
              <a:t>）当月交纳以前期间未交的增值税额。</a:t>
            </a:r>
            <a:endParaRPr lang="zh-CN" altLang="en-US" sz="2000" b="1" dirty="0" smtClean="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ea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539552" y="627534"/>
            <a:ext cx="8064896" cy="4247317"/>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rPr>
              <a:t>三</a:t>
            </a:r>
            <a:r>
              <a:rPr lang="zh-CN" altLang="en-US" sz="2000" b="1" dirty="0">
                <a:latin typeface="宋体" panose="02010600030101010101" pitchFamily="2" charset="-122"/>
              </a:rPr>
              <a:t>、一般纳税人购进时已全额计提进项税额的货物或服务等转用于不动产在建工程的，对于结转以后期间的进项税额，应借记“应交税费</a:t>
            </a:r>
            <a:r>
              <a:rPr lang="en-US" altLang="zh-CN" sz="2000" b="1" dirty="0">
                <a:latin typeface="宋体" panose="02010600030101010101" pitchFamily="2" charset="-122"/>
              </a:rPr>
              <a:t>——</a:t>
            </a:r>
            <a:r>
              <a:rPr lang="zh-CN" altLang="en-US" sz="2000" b="1" dirty="0">
                <a:latin typeface="宋体" panose="02010600030101010101" pitchFamily="2" charset="-122"/>
              </a:rPr>
              <a:t>待抵扣进项税额”科目，贷记“应交税费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应交增值税（进项税额转出）”科目。 </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2016</a:t>
            </a:r>
            <a:r>
              <a:rPr lang="zh-CN" altLang="en-US" sz="2000" b="1" dirty="0" smtClean="0">
                <a:latin typeface="宋体" panose="02010600030101010101" pitchFamily="2" charset="-122"/>
                <a:ea typeface="宋体" panose="02010600030101010101" pitchFamily="2" charset="-122"/>
              </a:rPr>
              <a:t>年第</a:t>
            </a:r>
            <a:r>
              <a:rPr lang="en-US" altLang="zh-CN" sz="2000" b="1" dirty="0" smtClean="0">
                <a:latin typeface="宋体" panose="02010600030101010101" pitchFamily="2" charset="-122"/>
                <a:ea typeface="宋体" panose="02010600030101010101" pitchFamily="2" charset="-122"/>
              </a:rPr>
              <a:t>15</a:t>
            </a:r>
            <a:r>
              <a:rPr lang="zh-CN" altLang="en-US" sz="2000" b="1" dirty="0">
                <a:latin typeface="宋体" panose="02010600030101010101" pitchFamily="2" charset="-122"/>
              </a:rPr>
              <a:t>号公告第五条规定：购进时已全额抵扣进项税额的货物和服务，转用于不动产在建工程的，其已抵扣进项税额的</a:t>
            </a:r>
            <a:r>
              <a:rPr lang="en-US" altLang="zh-CN" sz="2000" b="1" dirty="0">
                <a:latin typeface="宋体" panose="02010600030101010101" pitchFamily="2" charset="-122"/>
              </a:rPr>
              <a:t>40%</a:t>
            </a:r>
            <a:r>
              <a:rPr lang="zh-CN" altLang="en-US" sz="2000" b="1" dirty="0">
                <a:latin typeface="宋体" panose="02010600030101010101" pitchFamily="2" charset="-122"/>
              </a:rPr>
              <a:t>部分，应于转用的当期从进项税额中扣减，计入“待抵扣进项税额”，并于转用的当月起第</a:t>
            </a:r>
            <a:r>
              <a:rPr lang="en-US" altLang="zh-CN" sz="2000" b="1" dirty="0">
                <a:latin typeface="宋体" panose="02010600030101010101" pitchFamily="2" charset="-122"/>
              </a:rPr>
              <a:t>13</a:t>
            </a:r>
            <a:r>
              <a:rPr lang="zh-CN" altLang="en-US" sz="2000" b="1" dirty="0">
                <a:latin typeface="宋体" panose="02010600030101010101" pitchFamily="2" charset="-122"/>
              </a:rPr>
              <a:t>个月从销项税额中抵扣。</a:t>
            </a:r>
            <a:endParaRPr lang="zh-CN" altLang="en-US" sz="2000" b="1" dirty="0">
              <a:latin typeface="宋体" panose="02010600030101010101" pitchFamily="2" charset="-122"/>
            </a:endParaRPr>
          </a:p>
          <a:p>
            <a:pPr>
              <a:lnSpc>
                <a:spcPct val="150000"/>
              </a:lnSpc>
            </a:pP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467544" y="915566"/>
            <a:ext cx="8064896" cy="2400657"/>
          </a:xfrm>
          <a:prstGeom prst="rect">
            <a:avLst/>
          </a:prstGeom>
          <a:noFill/>
        </p:spPr>
        <p:txBody>
          <a:bodyPr wrap="square" rtlCol="0">
            <a:spAutoFit/>
          </a:bodyPr>
          <a:lstStyle/>
          <a:p>
            <a:pPr>
              <a:lnSpc>
                <a:spcPct val="150000"/>
              </a:lnSpc>
            </a:pPr>
            <a:r>
              <a:rPr lang="zh-CN" altLang="en-US" sz="2000" b="1" dirty="0" smtClean="0">
                <a:latin typeface="宋体" panose="02010600030101010101" pitchFamily="2" charset="-122"/>
                <a:ea typeface="宋体" panose="02010600030101010101" pitchFamily="2" charset="-122"/>
              </a:rPr>
              <a:t>    例</a:t>
            </a:r>
            <a:r>
              <a:rPr lang="en-US" altLang="zh-CN" sz="2000" b="1" dirty="0" smtClean="0">
                <a:latin typeface="宋体" panose="02010600030101010101" pitchFamily="2" charset="-122"/>
                <a:ea typeface="宋体" panose="02010600030101010101" pitchFamily="2" charset="-122"/>
              </a:rPr>
              <a:t>5—4</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2016</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9</a:t>
            </a:r>
            <a:r>
              <a:rPr lang="zh-CN" altLang="en-US" sz="2000" b="1" dirty="0" smtClean="0">
                <a:latin typeface="宋体" panose="02010600030101010101" pitchFamily="2" charset="-122"/>
                <a:ea typeface="宋体" panose="02010600030101010101" pitchFamily="2" charset="-122"/>
              </a:rPr>
              <a:t>月，乙建筑工程公司购进一批钢材，准备用于承包的建设工程项目，已经取得增值税专用发票 ，钢材价款</a:t>
            </a:r>
            <a:r>
              <a:rPr lang="en-US" altLang="zh-CN" sz="2000" b="1" dirty="0" smtClean="0">
                <a:latin typeface="宋体" panose="02010600030101010101" pitchFamily="2" charset="-122"/>
                <a:ea typeface="宋体" panose="02010600030101010101" pitchFamily="2" charset="-122"/>
              </a:rPr>
              <a:t>1 000</a:t>
            </a:r>
            <a:r>
              <a:rPr lang="zh-CN" altLang="en-US" sz="2000" b="1" dirty="0" smtClean="0">
                <a:latin typeface="宋体" panose="02010600030101010101" pitchFamily="2" charset="-122"/>
                <a:ea typeface="宋体" panose="02010600030101010101" pitchFamily="2" charset="-122"/>
              </a:rPr>
              <a:t>万元，税率</a:t>
            </a:r>
            <a:r>
              <a:rPr lang="en-US" altLang="zh-CN" sz="2000" b="1" dirty="0" smtClean="0">
                <a:latin typeface="宋体" panose="02010600030101010101" pitchFamily="2" charset="-122"/>
                <a:ea typeface="宋体" panose="02010600030101010101" pitchFamily="2" charset="-122"/>
              </a:rPr>
              <a:t>17%</a:t>
            </a:r>
            <a:r>
              <a:rPr lang="zh-CN" altLang="en-US" sz="2000" b="1" dirty="0" smtClean="0">
                <a:latin typeface="宋体" panose="02010600030101010101" pitchFamily="2" charset="-122"/>
                <a:ea typeface="宋体" panose="02010600030101010101" pitchFamily="2" charset="-122"/>
              </a:rPr>
              <a:t>，增值税额</a:t>
            </a:r>
            <a:r>
              <a:rPr lang="en-US" altLang="zh-CN" sz="2000" b="1" dirty="0" smtClean="0">
                <a:latin typeface="宋体" panose="02010600030101010101" pitchFamily="2" charset="-122"/>
                <a:ea typeface="宋体" panose="02010600030101010101" pitchFamily="2" charset="-122"/>
              </a:rPr>
              <a:t>170</a:t>
            </a:r>
            <a:r>
              <a:rPr lang="zh-CN" altLang="en-US" sz="2000" b="1" dirty="0" smtClean="0">
                <a:latin typeface="宋体" panose="02010600030101010101" pitchFamily="2" charset="-122"/>
                <a:ea typeface="宋体" panose="02010600030101010101" pitchFamily="2" charset="-122"/>
              </a:rPr>
              <a:t>万元，购进后已按增值税管理的规定，将增值税额作为进项税额抵扣。</a:t>
            </a:r>
            <a:r>
              <a:rPr lang="en-US" altLang="zh-CN" sz="2000" b="1" dirty="0" smtClean="0">
                <a:latin typeface="宋体" panose="02010600030101010101" pitchFamily="2" charset="-122"/>
                <a:ea typeface="宋体" panose="02010600030101010101" pitchFamily="2" charset="-122"/>
              </a:rPr>
              <a:t>2017</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4</a:t>
            </a:r>
            <a:r>
              <a:rPr lang="zh-CN" altLang="en-US" sz="2000" b="1" dirty="0" smtClean="0">
                <a:latin typeface="宋体" panose="02010600030101010101" pitchFamily="2" charset="-122"/>
                <a:ea typeface="宋体" panose="02010600030101010101" pitchFamily="2" charset="-122"/>
              </a:rPr>
              <a:t>月，董事会决定准备动用这批钢材，为本公司建造一座新办公楼，应如何进行</a:t>
            </a:r>
            <a:r>
              <a:rPr lang="zh-CN" altLang="en-US" sz="2000" b="1" dirty="0">
                <a:latin typeface="宋体" panose="02010600030101010101" pitchFamily="2" charset="-122"/>
                <a:ea typeface="宋体" panose="02010600030101010101" pitchFamily="2" charset="-122"/>
              </a:rPr>
              <a:t>财税</a:t>
            </a:r>
            <a:r>
              <a:rPr lang="zh-CN" altLang="en-US" sz="2000" b="1" dirty="0" smtClean="0">
                <a:latin typeface="宋体" panose="02010600030101010101" pitchFamily="2" charset="-122"/>
                <a:ea typeface="宋体" panose="02010600030101010101" pitchFamily="2" charset="-122"/>
              </a:rPr>
              <a:t>处理？</a:t>
            </a:r>
            <a:endParaRPr lang="zh-CN" altLang="en-US" sz="2000"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251520" y="627534"/>
            <a:ext cx="8208912" cy="4081117"/>
          </a:xfrm>
          <a:prstGeom prst="rect">
            <a:avLst/>
          </a:prstGeom>
          <a:noFill/>
        </p:spPr>
        <p:txBody>
          <a:bodyPr wrap="square" rtlCol="0">
            <a:spAutoFit/>
          </a:bodyPr>
          <a:lstStyle/>
          <a:p>
            <a:pPr>
              <a:lnSpc>
                <a:spcPct val="144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2016</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9</a:t>
            </a:r>
            <a:r>
              <a:rPr lang="zh-CN" altLang="en-US" sz="2000" b="1" dirty="0" smtClean="0">
                <a:latin typeface="宋体" panose="02010600030101010101" pitchFamily="2" charset="-122"/>
                <a:ea typeface="宋体" panose="02010600030101010101" pitchFamily="2" charset="-122"/>
              </a:rPr>
              <a:t>月购进钢材，取得的专用发票，应当认证、申报，</a:t>
            </a:r>
            <a:endParaRPr lang="en-US" altLang="zh-CN" sz="2000" b="1" dirty="0" smtClean="0">
              <a:latin typeface="宋体" panose="02010600030101010101" pitchFamily="2" charset="-122"/>
              <a:ea typeface="宋体" panose="02010600030101010101" pitchFamily="2" charset="-122"/>
            </a:endParaRPr>
          </a:p>
          <a:p>
            <a:pPr>
              <a:lnSpc>
                <a:spcPct val="144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借：原材料</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钢材                  </a:t>
            </a:r>
            <a:r>
              <a:rPr lang="en-US" altLang="zh-CN" sz="2000" b="1" dirty="0" smtClean="0">
                <a:latin typeface="宋体" panose="02010600030101010101" pitchFamily="2" charset="-122"/>
                <a:ea typeface="宋体" panose="02010600030101010101" pitchFamily="2" charset="-122"/>
              </a:rPr>
              <a:t>10 000 000</a:t>
            </a:r>
            <a:endParaRPr lang="en-US" altLang="zh-CN" sz="2000" b="1" dirty="0" smtClean="0">
              <a:latin typeface="宋体" panose="02010600030101010101" pitchFamily="2" charset="-122"/>
              <a:ea typeface="宋体" panose="02010600030101010101" pitchFamily="2" charset="-122"/>
            </a:endParaRPr>
          </a:p>
          <a:p>
            <a:pPr>
              <a:lnSpc>
                <a:spcPct val="144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应交增值税（进项税额）</a:t>
            </a:r>
            <a:r>
              <a:rPr lang="en-US" altLang="zh-CN" sz="2000" b="1" dirty="0" smtClean="0">
                <a:latin typeface="宋体" panose="02010600030101010101" pitchFamily="2" charset="-122"/>
                <a:ea typeface="宋体" panose="02010600030101010101" pitchFamily="2" charset="-122"/>
              </a:rPr>
              <a:t>1 700 000</a:t>
            </a:r>
            <a:endParaRPr lang="en-US" altLang="zh-CN" sz="2000" b="1" dirty="0" smtClean="0">
              <a:latin typeface="宋体" panose="02010600030101010101" pitchFamily="2" charset="-122"/>
              <a:ea typeface="宋体" panose="02010600030101010101" pitchFamily="2" charset="-122"/>
            </a:endParaRPr>
          </a:p>
          <a:p>
            <a:pPr>
              <a:lnSpc>
                <a:spcPct val="144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贷：银行存款                             </a:t>
            </a:r>
            <a:r>
              <a:rPr lang="en-US" altLang="zh-CN" sz="2000" b="1" dirty="0" smtClean="0">
                <a:latin typeface="宋体" panose="02010600030101010101" pitchFamily="2" charset="-122"/>
                <a:ea typeface="宋体" panose="02010600030101010101" pitchFamily="2" charset="-122"/>
              </a:rPr>
              <a:t>11 700 000    </a:t>
            </a:r>
            <a:endParaRPr lang="en-US" altLang="zh-CN" sz="2000" b="1" dirty="0" smtClean="0">
              <a:latin typeface="宋体" panose="02010600030101010101" pitchFamily="2" charset="-122"/>
              <a:ea typeface="宋体" panose="02010600030101010101" pitchFamily="2" charset="-122"/>
            </a:endParaRPr>
          </a:p>
          <a:p>
            <a:pPr>
              <a:lnSpc>
                <a:spcPct val="144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2017</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4</a:t>
            </a:r>
            <a:r>
              <a:rPr lang="zh-CN" altLang="en-US" sz="2000" b="1" dirty="0" smtClean="0">
                <a:latin typeface="宋体" panose="02010600030101010101" pitchFamily="2" charset="-122"/>
                <a:ea typeface="宋体" panose="02010600030101010101" pitchFamily="2" charset="-122"/>
              </a:rPr>
              <a:t>月，钢材改变用途，已抵扣进项税额的</a:t>
            </a:r>
            <a:r>
              <a:rPr lang="en-US" altLang="zh-CN" sz="2000" b="1" dirty="0" smtClean="0">
                <a:latin typeface="宋体" panose="02010600030101010101" pitchFamily="2" charset="-122"/>
                <a:ea typeface="宋体" panose="02010600030101010101" pitchFamily="2" charset="-122"/>
              </a:rPr>
              <a:t>40%</a:t>
            </a:r>
            <a:r>
              <a:rPr lang="zh-CN" altLang="en-US" sz="2000" b="1" dirty="0" smtClean="0">
                <a:latin typeface="宋体" panose="02010600030101010101" pitchFamily="2" charset="-122"/>
                <a:ea typeface="宋体" panose="02010600030101010101" pitchFamily="2" charset="-122"/>
              </a:rPr>
              <a:t>，从进项税额中扣减，</a:t>
            </a:r>
            <a:r>
              <a:rPr lang="en-US" altLang="zh-CN" sz="2000" b="1" dirty="0" smtClean="0">
                <a:latin typeface="宋体" panose="02010600030101010101" pitchFamily="2" charset="-122"/>
                <a:ea typeface="宋体" panose="02010600030101010101" pitchFamily="2" charset="-122"/>
              </a:rPr>
              <a:t>1 700 000×40%</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680 000</a:t>
            </a:r>
            <a:endParaRPr lang="en-US" altLang="zh-CN" sz="2000" b="1" dirty="0" smtClean="0">
              <a:latin typeface="宋体" panose="02010600030101010101" pitchFamily="2" charset="-122"/>
              <a:ea typeface="宋体" panose="02010600030101010101" pitchFamily="2" charset="-122"/>
            </a:endParaRPr>
          </a:p>
          <a:p>
            <a:pPr>
              <a:lnSpc>
                <a:spcPct val="144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待抵扣进项税额        </a:t>
            </a:r>
            <a:r>
              <a:rPr lang="en-US" altLang="zh-CN" sz="2000" b="1" dirty="0" smtClean="0">
                <a:latin typeface="宋体" panose="02010600030101010101" pitchFamily="2" charset="-122"/>
                <a:ea typeface="宋体" panose="02010600030101010101" pitchFamily="2" charset="-122"/>
              </a:rPr>
              <a:t>680 000</a:t>
            </a:r>
            <a:endParaRPr lang="en-US" altLang="zh-CN" sz="2000" b="1" dirty="0" smtClean="0">
              <a:latin typeface="宋体" panose="02010600030101010101" pitchFamily="2" charset="-122"/>
              <a:ea typeface="宋体" panose="02010600030101010101" pitchFamily="2" charset="-122"/>
            </a:endParaRPr>
          </a:p>
          <a:p>
            <a:pPr>
              <a:lnSpc>
                <a:spcPct val="144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应交增值税（进项转出）     </a:t>
            </a:r>
            <a:r>
              <a:rPr lang="en-US" altLang="zh-CN" sz="2000" b="1" dirty="0" smtClean="0">
                <a:latin typeface="宋体" panose="02010600030101010101" pitchFamily="2" charset="-122"/>
                <a:ea typeface="宋体" panose="02010600030101010101" pitchFamily="2" charset="-122"/>
              </a:rPr>
              <a:t>680 000</a:t>
            </a:r>
            <a:endParaRPr lang="en-US" altLang="zh-CN" sz="2000" b="1" dirty="0" smtClean="0">
              <a:latin typeface="宋体" panose="02010600030101010101" pitchFamily="2" charset="-122"/>
              <a:ea typeface="宋体" panose="02010600030101010101" pitchFamily="2" charset="-122"/>
            </a:endParaRPr>
          </a:p>
          <a:p>
            <a:pPr>
              <a:lnSpc>
                <a:spcPct val="144000"/>
              </a:lnSpc>
            </a:pPr>
            <a:r>
              <a:rPr lang="zh-CN" altLang="en-US" sz="2000" b="1" dirty="0" smtClean="0">
                <a:latin typeface="宋体" panose="02010600030101010101" pitchFamily="2" charset="-122"/>
                <a:ea typeface="宋体" panose="02010600030101010101" pitchFamily="2" charset="-122"/>
              </a:rPr>
              <a:t>    </a:t>
            </a:r>
            <a:endParaRPr lang="zh-CN" altLang="en-US" sz="2000" b="1" dirty="0">
              <a:solidFill>
                <a:srgbClr val="FF0000"/>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p:cNvSpPr txBox="1"/>
          <p:nvPr/>
        </p:nvSpPr>
        <p:spPr>
          <a:xfrm>
            <a:off x="35496" y="1203598"/>
            <a:ext cx="8748464" cy="2323713"/>
          </a:xfrm>
          <a:prstGeom prst="rect">
            <a:avLst/>
          </a:prstGeom>
          <a:noFill/>
        </p:spPr>
        <p:txBody>
          <a:bodyPr wrap="square" rtlCol="0">
            <a:spAutoFit/>
          </a:bodyPr>
          <a:lstStyle/>
          <a:p>
            <a:pPr>
              <a:lnSpc>
                <a:spcPct val="145000"/>
              </a:lnSpc>
            </a:pPr>
            <a:r>
              <a:rPr lang="zh-CN" altLang="en-US" sz="2000" b="1" dirty="0" smtClean="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3</a:t>
            </a:r>
            <a:r>
              <a:rPr lang="zh-CN" altLang="en-US" sz="2000" b="1" dirty="0" smtClean="0">
                <a:latin typeface="宋体" panose="02010600030101010101" pitchFamily="2" charset="-122"/>
                <a:ea typeface="宋体" panose="02010600030101010101" pitchFamily="2" charset="-122"/>
              </a:rPr>
              <a:t>）待抵扣进项税额到期处理。</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待第</a:t>
            </a:r>
            <a:r>
              <a:rPr lang="en-US" altLang="zh-CN" sz="2000" b="1" dirty="0" smtClean="0">
                <a:latin typeface="宋体" panose="02010600030101010101" pitchFamily="2" charset="-122"/>
                <a:ea typeface="宋体" panose="02010600030101010101" pitchFamily="2" charset="-122"/>
              </a:rPr>
              <a:t>13</a:t>
            </a:r>
            <a:r>
              <a:rPr lang="zh-CN" altLang="en-US" sz="2000" b="1" dirty="0" smtClean="0">
                <a:latin typeface="宋体" panose="02010600030101010101" pitchFamily="2" charset="-122"/>
                <a:ea typeface="宋体" panose="02010600030101010101" pitchFamily="2" charset="-122"/>
              </a:rPr>
              <a:t>个月，</a:t>
            </a:r>
            <a:r>
              <a:rPr lang="en-US" altLang="zh-CN" sz="2000" b="1" dirty="0" smtClean="0">
                <a:latin typeface="宋体" panose="02010600030101010101" pitchFamily="2" charset="-122"/>
                <a:ea typeface="宋体" panose="02010600030101010101" pitchFamily="2" charset="-122"/>
              </a:rPr>
              <a:t>2018</a:t>
            </a:r>
            <a:r>
              <a:rPr lang="zh-CN" altLang="en-US" sz="2000" b="1" dirty="0" smtClean="0">
                <a:latin typeface="宋体" panose="02010600030101010101" pitchFamily="2" charset="-122"/>
                <a:ea typeface="宋体" panose="02010600030101010101" pitchFamily="2" charset="-122"/>
              </a:rPr>
              <a:t>年</a:t>
            </a:r>
            <a:r>
              <a:rPr lang="en-US" altLang="zh-CN" sz="2000" b="1" dirty="0" smtClean="0">
                <a:latin typeface="宋体" panose="02010600030101010101" pitchFamily="2" charset="-122"/>
                <a:ea typeface="宋体" panose="02010600030101010101" pitchFamily="2" charset="-122"/>
              </a:rPr>
              <a:t>4</a:t>
            </a:r>
            <a:r>
              <a:rPr lang="zh-CN" altLang="en-US" sz="2000" b="1" dirty="0" smtClean="0">
                <a:latin typeface="宋体" panose="02010600030101010101" pitchFamily="2" charset="-122"/>
                <a:ea typeface="宋体" panose="02010600030101010101" pitchFamily="2" charset="-122"/>
              </a:rPr>
              <a:t>月从销项税额中抵扣</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应交增值税（进项税额）</a:t>
            </a:r>
            <a:r>
              <a:rPr lang="en-US" altLang="zh-CN" sz="2000" b="1" dirty="0" smtClean="0">
                <a:latin typeface="宋体" panose="02010600030101010101" pitchFamily="2" charset="-122"/>
                <a:ea typeface="宋体" panose="02010600030101010101" pitchFamily="2" charset="-122"/>
              </a:rPr>
              <a:t>680 000</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待抵扣进项税额             </a:t>
            </a:r>
            <a:r>
              <a:rPr lang="en-US" altLang="zh-CN" sz="2000" b="1" dirty="0" smtClean="0">
                <a:latin typeface="宋体" panose="02010600030101010101" pitchFamily="2" charset="-122"/>
                <a:ea typeface="宋体" panose="02010600030101010101" pitchFamily="2" charset="-122"/>
              </a:rPr>
              <a:t>680 000</a:t>
            </a:r>
            <a:endParaRPr lang="en-US" altLang="zh-CN" sz="2000" b="1" dirty="0" smtClean="0">
              <a:latin typeface="宋体" panose="02010600030101010101" pitchFamily="2" charset="-122"/>
              <a:ea typeface="宋体" panose="02010600030101010101" pitchFamily="2" charset="-122"/>
            </a:endParaRPr>
          </a:p>
          <a:p>
            <a:pPr>
              <a:lnSpc>
                <a:spcPct val="145000"/>
              </a:lnSpc>
            </a:pPr>
            <a:r>
              <a:rPr lang="en-US" altLang="zh-CN" sz="2000" b="1" dirty="0" smtClean="0">
                <a:latin typeface="宋体" panose="02010600030101010101" pitchFamily="2" charset="-122"/>
                <a:ea typeface="宋体" panose="02010600030101010101" pitchFamily="2" charset="-122"/>
              </a:rPr>
              <a:t>    </a:t>
            </a:r>
            <a:endParaRPr lang="zh-CN" altLang="en-US" sz="2000" dirty="0"/>
          </a:p>
        </p:txBody>
      </p:sp>
      <p:sp>
        <p:nvSpPr>
          <p:cNvPr id="3" name="文本框 2"/>
          <p:cNvSpPr txBox="1"/>
          <p:nvPr/>
        </p:nvSpPr>
        <p:spPr>
          <a:xfrm>
            <a:off x="7380312" y="4083918"/>
            <a:ext cx="792088" cy="276999"/>
          </a:xfrm>
          <a:prstGeom prst="rect">
            <a:avLst/>
          </a:prstGeom>
          <a:noFill/>
        </p:spPr>
        <p:txBody>
          <a:bodyPr wrap="square" rtlCol="0">
            <a:spAutoFit/>
          </a:bodyPr>
          <a:lstStyle/>
          <a:p>
            <a:r>
              <a:rPr lang="zh-CN" altLang="en-US" sz="1200" b="1" dirty="0" smtClean="0">
                <a:solidFill>
                  <a:srgbClr val="FF0000"/>
                </a:solidFill>
              </a:rPr>
              <a:t>稍息！</a:t>
            </a:r>
            <a:endParaRPr lang="zh-CN" altLang="en-US" sz="1200" b="1" dirty="0">
              <a:solidFill>
                <a:srgbClr val="FF0000"/>
              </a:solidFill>
            </a:endParaRP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11560" y="627534"/>
            <a:ext cx="8064896" cy="3970318"/>
          </a:xfrm>
          <a:prstGeom prst="rect">
            <a:avLst/>
          </a:prstGeom>
          <a:noFill/>
        </p:spPr>
        <p:txBody>
          <a:bodyPr wrap="square" rtlCol="0">
            <a:spAutoFit/>
          </a:bodyPr>
          <a:lstStyle/>
          <a:p>
            <a:pPr>
              <a:lnSpc>
                <a:spcPct val="14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第六讲</a:t>
            </a:r>
            <a:r>
              <a:rPr lang="zh-CN" altLang="en-US" sz="2000" b="1" dirty="0" smtClean="0">
                <a:latin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月末多交或未</a:t>
            </a:r>
            <a:r>
              <a:rPr lang="zh-CN" altLang="en-US" sz="2000" b="1" dirty="0">
                <a:latin typeface="宋体" panose="02010600030101010101" pitchFamily="2" charset="-122"/>
                <a:ea typeface="宋体" panose="02010600030101010101" pitchFamily="2" charset="-122"/>
              </a:rPr>
              <a:t>交增值税的账务</a:t>
            </a:r>
            <a:r>
              <a:rPr lang="zh-CN" altLang="en-US" sz="2000" b="1" dirty="0" smtClean="0">
                <a:latin typeface="宋体" panose="02010600030101010101" pitchFamily="2" charset="-122"/>
                <a:ea typeface="宋体" panose="02010600030101010101" pitchFamily="2" charset="-122"/>
              </a:rPr>
              <a:t>处理 </a:t>
            </a:r>
            <a:endParaRPr lang="en-US" altLang="zh-CN" sz="2000" b="1" dirty="0" smtClean="0">
              <a:latin typeface="宋体" panose="02010600030101010101" pitchFamily="2" charset="-122"/>
              <a:ea typeface="宋体" panose="02010600030101010101" pitchFamily="2" charset="-122"/>
            </a:endParaRPr>
          </a:p>
          <a:p>
            <a:pPr>
              <a:lnSpc>
                <a:spcPct val="140000"/>
              </a:lnSpc>
            </a:pPr>
            <a:r>
              <a:rPr lang="zh-CN" altLang="en-US" sz="2000" b="1" dirty="0" smtClean="0">
                <a:latin typeface="宋体" panose="02010600030101010101" pitchFamily="2" charset="-122"/>
              </a:rPr>
              <a:t>   月度</a:t>
            </a:r>
            <a:r>
              <a:rPr lang="zh-CN" altLang="en-US" sz="2000" b="1" dirty="0">
                <a:latin typeface="宋体" panose="02010600030101010101" pitchFamily="2" charset="-122"/>
              </a:rPr>
              <a:t>终了，企业应当将当月应交未交或多交的增值税自“应交增值税”明细科目转入“未交增值税”明细科目</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a:latin typeface="宋体" panose="02010600030101010101" pitchFamily="2" charset="-122"/>
              </a:rPr>
              <a:t>）当月应交未交的</a:t>
            </a:r>
            <a:r>
              <a:rPr lang="zh-CN" altLang="en-US" sz="2000" b="1" dirty="0" smtClean="0">
                <a:latin typeface="宋体" panose="02010600030101010101" pitchFamily="2" charset="-122"/>
              </a:rPr>
              <a:t>增值税，“应交增值税”为贷差</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借：应</a:t>
            </a:r>
            <a:r>
              <a:rPr lang="zh-CN" altLang="en-US" sz="2000" b="1" dirty="0">
                <a:latin typeface="宋体" panose="02010600030101010101" pitchFamily="2" charset="-122"/>
              </a:rPr>
              <a:t>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应交增值税（转出未交增值税</a:t>
            </a:r>
            <a:r>
              <a:rPr lang="zh-CN" altLang="en-US" sz="2000" b="1" dirty="0" smtClean="0">
                <a:latin typeface="宋体" panose="02010600030101010101" pitchFamily="2" charset="-122"/>
              </a:rPr>
              <a:t>）</a:t>
            </a:r>
            <a:endParaRPr lang="en-US" altLang="zh-CN" sz="2000" b="1" dirty="0">
              <a:latin typeface="宋体" panose="02010600030101010101" pitchFamily="2" charset="-122"/>
            </a:endParaRPr>
          </a:p>
          <a:p>
            <a:pPr>
              <a:lnSpc>
                <a:spcPct val="140000"/>
              </a:lnSpc>
            </a:pP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贷：应</a:t>
            </a:r>
            <a:r>
              <a:rPr lang="zh-CN" altLang="en-US" sz="2000" b="1" dirty="0">
                <a:latin typeface="宋体" panose="02010600030101010101" pitchFamily="2" charset="-122"/>
              </a:rPr>
              <a:t>交税费</a:t>
            </a:r>
            <a:r>
              <a:rPr lang="en-US" altLang="zh-CN" sz="2000" b="1" dirty="0">
                <a:latin typeface="宋体" panose="02010600030101010101" pitchFamily="2" charset="-122"/>
              </a:rPr>
              <a:t>——</a:t>
            </a:r>
            <a:r>
              <a:rPr lang="zh-CN" altLang="en-US" sz="2000" b="1" dirty="0">
                <a:latin typeface="宋体" panose="02010600030101010101" pitchFamily="2" charset="-122"/>
              </a:rPr>
              <a:t>未交</a:t>
            </a:r>
            <a:r>
              <a:rPr lang="zh-CN" altLang="en-US" sz="2000" b="1" dirty="0" smtClean="0">
                <a:latin typeface="宋体" panose="02010600030101010101" pitchFamily="2" charset="-122"/>
              </a:rPr>
              <a:t>增值税</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a:latin typeface="宋体" panose="02010600030101010101" pitchFamily="2" charset="-122"/>
              </a:rPr>
              <a:t>）当月多交的增值税</a:t>
            </a:r>
            <a:r>
              <a:rPr lang="zh-CN" altLang="en-US" sz="2000" b="1" dirty="0" smtClean="0">
                <a:latin typeface="宋体" panose="02010600030101010101" pitchFamily="2" charset="-122"/>
              </a:rPr>
              <a:t>，</a:t>
            </a:r>
            <a:r>
              <a:rPr lang="zh-CN" altLang="en-US" sz="2000" b="1" dirty="0">
                <a:latin typeface="宋体" panose="02010600030101010101" pitchFamily="2" charset="-122"/>
              </a:rPr>
              <a:t> “应交增值税”</a:t>
            </a:r>
            <a:r>
              <a:rPr lang="zh-CN" altLang="en-US" sz="2000" b="1" dirty="0" smtClean="0">
                <a:latin typeface="宋体" panose="02010600030101010101" pitchFamily="2" charset="-122"/>
              </a:rPr>
              <a:t>为借差</a:t>
            </a: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借：应</a:t>
            </a:r>
            <a:r>
              <a:rPr lang="zh-CN" altLang="en-US" sz="2000" b="1" dirty="0">
                <a:latin typeface="宋体" panose="02010600030101010101" pitchFamily="2" charset="-122"/>
              </a:rPr>
              <a:t>交税费</a:t>
            </a:r>
            <a:r>
              <a:rPr lang="en-US" altLang="zh-CN" sz="2000" b="1" dirty="0">
                <a:latin typeface="宋体" panose="02010600030101010101" pitchFamily="2" charset="-122"/>
              </a:rPr>
              <a:t>——</a:t>
            </a:r>
            <a:r>
              <a:rPr lang="zh-CN" altLang="en-US" sz="2000" b="1" dirty="0">
                <a:latin typeface="宋体" panose="02010600030101010101" pitchFamily="2" charset="-122"/>
              </a:rPr>
              <a:t>未交</a:t>
            </a:r>
            <a:r>
              <a:rPr lang="zh-CN" altLang="en-US" sz="2000" b="1" dirty="0" smtClean="0">
                <a:latin typeface="宋体" panose="02010600030101010101" pitchFamily="2" charset="-122"/>
              </a:rPr>
              <a:t>增值税</a:t>
            </a:r>
            <a:endParaRPr lang="en-US" altLang="zh-CN" sz="2000" b="1" dirty="0">
              <a:latin typeface="宋体" panose="02010600030101010101" pitchFamily="2" charset="-122"/>
            </a:endParaRPr>
          </a:p>
          <a:p>
            <a:pPr>
              <a:lnSpc>
                <a:spcPct val="140000"/>
              </a:lnSpc>
            </a:pP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贷：应</a:t>
            </a:r>
            <a:r>
              <a:rPr lang="zh-CN" altLang="en-US" sz="2000" b="1" dirty="0">
                <a:latin typeface="宋体" panose="02010600030101010101" pitchFamily="2" charset="-122"/>
              </a:rPr>
              <a:t>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应交增值税（转出多交增值税）</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11560" y="627534"/>
            <a:ext cx="7848872" cy="3323987"/>
          </a:xfrm>
          <a:prstGeom prst="rect">
            <a:avLst/>
          </a:prstGeom>
          <a:noFill/>
        </p:spPr>
        <p:txBody>
          <a:bodyPr wrap="square" rtlCol="0">
            <a:spAutoFit/>
          </a:bodyPr>
          <a:lstStyle/>
          <a:p>
            <a:pPr>
              <a:lnSpc>
                <a:spcPct val="150000"/>
              </a:lnSpc>
            </a:pPr>
            <a:r>
              <a:rPr lang="en-US" altLang="zh-CN" sz="2000" dirty="0" smtClean="0"/>
              <a:t>                   </a:t>
            </a:r>
            <a:r>
              <a:rPr lang="zh-CN" altLang="en-US" sz="2000" b="1" dirty="0" smtClean="0">
                <a:latin typeface="宋体" panose="02010600030101010101" pitchFamily="2" charset="-122"/>
                <a:ea typeface="宋体" panose="02010600030101010101" pitchFamily="2" charset="-122"/>
              </a:rPr>
              <a:t>第七讲    </a:t>
            </a:r>
            <a:r>
              <a:rPr lang="zh-CN" altLang="zh-CN" sz="2000" b="1" dirty="0" smtClean="0"/>
              <a:t>交纳</a:t>
            </a:r>
            <a:r>
              <a:rPr lang="zh-CN" altLang="zh-CN" sz="2000" b="1" dirty="0"/>
              <a:t>增值税的账务</a:t>
            </a:r>
            <a:r>
              <a:rPr lang="zh-CN" altLang="zh-CN" sz="2000" b="1" dirty="0" smtClean="0"/>
              <a:t>处理</a:t>
            </a:r>
            <a:endParaRPr lang="en-US" altLang="zh-CN" sz="2000" b="1" dirty="0"/>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rPr>
              <a:t>一、交纳</a:t>
            </a:r>
            <a:r>
              <a:rPr lang="zh-CN" altLang="en-US" sz="2000" b="1" dirty="0">
                <a:latin typeface="宋体" panose="02010600030101010101" pitchFamily="2" charset="-122"/>
              </a:rPr>
              <a:t>当月应交增值税的账务处理</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zh-CN" altLang="en-US" sz="2000" b="1" dirty="0" smtClean="0">
                <a:latin typeface="宋体" panose="02010600030101010101" pitchFamily="2" charset="-122"/>
              </a:rPr>
              <a:t>    借：应</a:t>
            </a:r>
            <a:r>
              <a:rPr lang="zh-CN" altLang="en-US" sz="2000" b="1" dirty="0">
                <a:latin typeface="宋体" panose="02010600030101010101" pitchFamily="2" charset="-122"/>
              </a:rPr>
              <a:t>交税费</a:t>
            </a:r>
            <a:r>
              <a:rPr lang="en-US" altLang="zh-CN" sz="2000" b="1" dirty="0">
                <a:latin typeface="宋体" panose="02010600030101010101" pitchFamily="2" charset="-122"/>
              </a:rPr>
              <a:t>——</a:t>
            </a:r>
            <a:r>
              <a:rPr lang="zh-CN" altLang="en-US" sz="2000" b="1" dirty="0">
                <a:latin typeface="宋体" panose="02010600030101010101" pitchFamily="2" charset="-122"/>
              </a:rPr>
              <a:t>应交增值税（已交税金</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贷：银行存款</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zh-CN" altLang="en-US" sz="2000" b="1" dirty="0">
                <a:latin typeface="宋体" panose="02010600030101010101" pitchFamily="2" charset="-122"/>
              </a:rPr>
              <a:t> </a:t>
            </a:r>
            <a:r>
              <a:rPr lang="zh-CN" altLang="en-US" sz="2000" b="1" dirty="0" smtClean="0">
                <a:latin typeface="宋体" panose="02010600030101010101" pitchFamily="2" charset="-122"/>
              </a:rPr>
              <a:t>二、交纳</a:t>
            </a:r>
            <a:r>
              <a:rPr lang="zh-CN" altLang="en-US" sz="2000" b="1" dirty="0">
                <a:latin typeface="宋体" panose="02010600030101010101" pitchFamily="2" charset="-122"/>
              </a:rPr>
              <a:t>以前期间未交增值税的账务处理</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借：应</a:t>
            </a:r>
            <a:r>
              <a:rPr lang="zh-CN" altLang="en-US" sz="2000" b="1" dirty="0">
                <a:latin typeface="宋体" panose="02010600030101010101" pitchFamily="2" charset="-122"/>
              </a:rPr>
              <a:t>交税费</a:t>
            </a:r>
            <a:r>
              <a:rPr lang="en-US" altLang="zh-CN" sz="2000" b="1" dirty="0">
                <a:latin typeface="宋体" panose="02010600030101010101" pitchFamily="2" charset="-122"/>
              </a:rPr>
              <a:t>——</a:t>
            </a:r>
            <a:r>
              <a:rPr lang="zh-CN" altLang="en-US" sz="2000" b="1" dirty="0">
                <a:latin typeface="宋体" panose="02010600030101010101" pitchFamily="2" charset="-122"/>
              </a:rPr>
              <a:t>未交</a:t>
            </a:r>
            <a:r>
              <a:rPr lang="zh-CN" altLang="en-US" sz="2000" b="1" dirty="0" smtClean="0">
                <a:latin typeface="宋体" panose="02010600030101010101" pitchFamily="2" charset="-122"/>
              </a:rPr>
              <a:t>增值税</a:t>
            </a:r>
            <a:endParaRPr lang="en-US" altLang="zh-CN" sz="2000" b="1" dirty="0">
              <a:latin typeface="宋体" panose="02010600030101010101" pitchFamily="2" charset="-122"/>
            </a:endParaRPr>
          </a:p>
          <a:p>
            <a:pPr>
              <a:lnSpc>
                <a:spcPct val="150000"/>
              </a:lnSpc>
            </a:pP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贷：银行</a:t>
            </a:r>
            <a:r>
              <a:rPr lang="zh-CN" altLang="en-US" sz="2000" b="1" dirty="0">
                <a:latin typeface="宋体" panose="02010600030101010101" pitchFamily="2" charset="-122"/>
              </a:rPr>
              <a:t>存款</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755576" y="627534"/>
            <a:ext cx="7560840" cy="3785652"/>
          </a:xfrm>
          <a:prstGeom prst="rect">
            <a:avLst/>
          </a:prstGeom>
          <a:noFill/>
        </p:spPr>
        <p:txBody>
          <a:bodyPr wrap="square" rtlCol="0">
            <a:spAutoFit/>
          </a:bodyPr>
          <a:lstStyle/>
          <a:p>
            <a:pPr>
              <a:lnSpc>
                <a:spcPct val="150000"/>
              </a:lnSpc>
            </a:pPr>
            <a:r>
              <a:rPr lang="en-US" altLang="zh-CN" dirty="0" smtClean="0"/>
              <a:t>  </a:t>
            </a:r>
            <a:r>
              <a:rPr lang="zh-CN" altLang="en-US" sz="2000" b="1" dirty="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三、预</a:t>
            </a:r>
            <a:r>
              <a:rPr lang="zh-CN" altLang="en-US" sz="2000" b="1" dirty="0">
                <a:latin typeface="宋体" panose="02010600030101010101" pitchFamily="2" charset="-122"/>
                <a:ea typeface="宋体" panose="02010600030101010101" pitchFamily="2" charset="-122"/>
              </a:rPr>
              <a:t>缴增值税的账务处理</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1</a:t>
            </a:r>
            <a:r>
              <a:rPr lang="zh-CN" altLang="en-US" sz="2000" b="1" dirty="0">
                <a:latin typeface="宋体" panose="02010600030101010101" pitchFamily="2" charset="-122"/>
                <a:ea typeface="宋体" panose="02010600030101010101" pitchFamily="2" charset="-122"/>
              </a:rPr>
              <a:t>）预缴增值税时</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zh-CN" sz="2000" b="1" dirty="0" smtClean="0">
                <a:latin typeface="宋体" panose="02010600030101010101" pitchFamily="2" charset="-122"/>
                <a:ea typeface="宋体" panose="02010600030101010101" pitchFamily="2" charset="-122"/>
              </a:rPr>
              <a:t>借</a:t>
            </a:r>
            <a:r>
              <a:rPr lang="zh-CN" altLang="en-US" sz="2000" b="1" dirty="0" smtClean="0">
                <a:latin typeface="宋体" panose="02010600030101010101" pitchFamily="2" charset="-122"/>
                <a:ea typeface="宋体" panose="02010600030101010101" pitchFamily="2" charset="-122"/>
              </a:rPr>
              <a:t>：</a:t>
            </a:r>
            <a:r>
              <a:rPr lang="zh-CN" altLang="zh-CN" sz="2000" b="1" dirty="0" smtClean="0">
                <a:latin typeface="宋体" panose="02010600030101010101" pitchFamily="2" charset="-122"/>
                <a:ea typeface="宋体" panose="02010600030101010101" pitchFamily="2" charset="-122"/>
              </a:rPr>
              <a:t>应</a:t>
            </a:r>
            <a:r>
              <a:rPr lang="zh-CN" altLang="zh-CN" sz="2000" b="1" dirty="0">
                <a:latin typeface="宋体" panose="02010600030101010101" pitchFamily="2" charset="-122"/>
                <a:ea typeface="宋体" panose="02010600030101010101" pitchFamily="2" charset="-122"/>
              </a:rPr>
              <a:t>交税费——预交</a:t>
            </a:r>
            <a:r>
              <a:rPr lang="zh-CN" altLang="zh-CN" sz="2000" b="1" dirty="0" smtClean="0">
                <a:latin typeface="宋体" panose="02010600030101010101" pitchFamily="2" charset="-122"/>
                <a:ea typeface="宋体" panose="02010600030101010101" pitchFamily="2" charset="-122"/>
              </a:rPr>
              <a:t>增值税</a:t>
            </a:r>
            <a:endParaRPr lang="en-US" altLang="zh-CN" sz="2000" b="1" dirty="0">
              <a:latin typeface="宋体" panose="02010600030101010101" pitchFamily="2" charset="-122"/>
              <a:ea typeface="宋体" panose="02010600030101010101" pitchFamily="2" charset="-122"/>
            </a:endParaRPr>
          </a:p>
          <a:p>
            <a:pPr>
              <a:lnSpc>
                <a:spcPct val="150000"/>
              </a:lnSpc>
            </a:pPr>
            <a:r>
              <a:rPr lang="en-US" altLang="zh-CN" sz="2000" b="1" dirty="0" smtClean="0">
                <a:latin typeface="宋体" panose="02010600030101010101" pitchFamily="2" charset="-122"/>
                <a:ea typeface="宋体" panose="02010600030101010101" pitchFamily="2" charset="-122"/>
              </a:rPr>
              <a:t>           </a:t>
            </a:r>
            <a:r>
              <a:rPr lang="zh-CN" altLang="zh-CN" sz="2000" b="1" dirty="0" smtClean="0">
                <a:latin typeface="宋体" panose="02010600030101010101" pitchFamily="2" charset="-122"/>
                <a:ea typeface="宋体" panose="02010600030101010101" pitchFamily="2" charset="-122"/>
              </a:rPr>
              <a:t>贷</a:t>
            </a:r>
            <a:r>
              <a:rPr lang="zh-CN" altLang="en-US" sz="2000" b="1" dirty="0" smtClean="0">
                <a:latin typeface="宋体" panose="02010600030101010101" pitchFamily="2" charset="-122"/>
                <a:ea typeface="宋体" panose="02010600030101010101" pitchFamily="2" charset="-122"/>
              </a:rPr>
              <a:t>：</a:t>
            </a:r>
            <a:r>
              <a:rPr lang="zh-CN" altLang="zh-CN" sz="2000" b="1" dirty="0" smtClean="0">
                <a:latin typeface="宋体" panose="02010600030101010101" pitchFamily="2" charset="-122"/>
                <a:ea typeface="宋体" panose="02010600030101010101" pitchFamily="2" charset="-122"/>
              </a:rPr>
              <a:t>银行存款</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ea typeface="宋体" panose="02010600030101010101" pitchFamily="2" charset="-122"/>
              </a:rPr>
              <a:t>2</a:t>
            </a:r>
            <a:r>
              <a:rPr lang="zh-CN" altLang="en-US" sz="2000" b="1" dirty="0">
                <a:latin typeface="宋体" panose="02010600030101010101" pitchFamily="2" charset="-122"/>
              </a:rPr>
              <a:t>）月末</a:t>
            </a:r>
            <a:r>
              <a:rPr lang="zh-CN" altLang="en-US" sz="2000" b="1" dirty="0" smtClean="0">
                <a:latin typeface="宋体" panose="02010600030101010101" pitchFamily="2" charset="-122"/>
              </a:rPr>
              <a:t>，一般企业</a:t>
            </a:r>
            <a:r>
              <a:rPr lang="zh-CN" altLang="en-US" sz="2000" b="1" dirty="0">
                <a:latin typeface="宋体" panose="02010600030101010101" pitchFamily="2" charset="-122"/>
              </a:rPr>
              <a:t>应将“预交增值税”明细科目余额转入“未交增值税”明细</a:t>
            </a:r>
            <a:r>
              <a:rPr lang="zh-CN" altLang="en-US" sz="2000" b="1" dirty="0" smtClean="0">
                <a:latin typeface="宋体" panose="02010600030101010101" pitchFamily="2" charset="-122"/>
              </a:rPr>
              <a:t>科目</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借：应交税费</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未交增值税</a:t>
            </a:r>
            <a:endParaRPr lang="en-US" altLang="zh-CN" sz="2000" b="1" dirty="0" smtClean="0">
              <a:latin typeface="宋体" panose="02010600030101010101" pitchFamily="2" charset="-122"/>
              <a:ea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贷：</a:t>
            </a:r>
            <a:r>
              <a:rPr lang="zh-CN" altLang="zh-CN" sz="2000" b="1" dirty="0">
                <a:latin typeface="宋体" panose="02010600030101010101" pitchFamily="2" charset="-122"/>
              </a:rPr>
              <a:t>应交税费——预交增值税</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755576" y="627534"/>
            <a:ext cx="7776864" cy="4201150"/>
          </a:xfrm>
          <a:prstGeom prst="rect">
            <a:avLst/>
          </a:prstGeom>
          <a:noFill/>
        </p:spPr>
        <p:txBody>
          <a:bodyPr wrap="square" rtlCol="0">
            <a:spAutoFit/>
          </a:bodyPr>
          <a:lstStyle/>
          <a:p>
            <a:pPr>
              <a:lnSpc>
                <a:spcPct val="150000"/>
              </a:lnSpc>
            </a:pPr>
            <a:r>
              <a:rPr lang="en-US" altLang="zh-CN" dirty="0" smtClean="0"/>
              <a:t>   </a:t>
            </a:r>
            <a:r>
              <a:rPr lang="en-US" altLang="zh-CN" sz="2000" dirty="0" smtClean="0"/>
              <a:t> </a:t>
            </a:r>
            <a:r>
              <a:rPr lang="zh-CN" altLang="en-US" sz="2000" b="1" dirty="0" smtClean="0">
                <a:latin typeface="宋体" panose="02010600030101010101" pitchFamily="2" charset="-122"/>
                <a:ea typeface="宋体" panose="02010600030101010101" pitchFamily="2" charset="-122"/>
              </a:rPr>
              <a:t>（</a:t>
            </a:r>
            <a:r>
              <a:rPr lang="en-US" altLang="zh-CN" sz="2000" b="1" dirty="0" smtClean="0">
                <a:latin typeface="宋体" panose="02010600030101010101" pitchFamily="2" charset="-122"/>
              </a:rPr>
              <a:t>3</a:t>
            </a:r>
            <a:r>
              <a:rPr lang="zh-CN" altLang="en-US" sz="2000" b="1" dirty="0" smtClean="0">
                <a:latin typeface="宋体" panose="02010600030101010101" pitchFamily="2" charset="-122"/>
              </a:rPr>
              <a:t>）</a:t>
            </a:r>
            <a:r>
              <a:rPr lang="zh-CN" altLang="en-US" sz="2000" b="1" dirty="0">
                <a:latin typeface="宋体" panose="02010600030101010101" pitchFamily="2" charset="-122"/>
              </a:rPr>
              <a:t>房地产开发企业等在预缴增值税后，应直至纳税义务发生时方可从“应交税费</a:t>
            </a:r>
            <a:r>
              <a:rPr lang="en-US" altLang="zh-CN" sz="2000" b="1" dirty="0">
                <a:latin typeface="宋体" panose="02010600030101010101" pitchFamily="2" charset="-122"/>
              </a:rPr>
              <a:t>——</a:t>
            </a:r>
            <a:r>
              <a:rPr lang="zh-CN" altLang="en-US" sz="2000" b="1" dirty="0">
                <a:latin typeface="宋体" panose="02010600030101010101" pitchFamily="2" charset="-122"/>
              </a:rPr>
              <a:t>预交增值税”科目结转至“应交税费</a:t>
            </a:r>
            <a:r>
              <a:rPr lang="en-US" altLang="zh-CN" sz="2000" b="1" dirty="0">
                <a:latin typeface="宋体" panose="02010600030101010101" pitchFamily="2" charset="-122"/>
              </a:rPr>
              <a:t>——</a:t>
            </a:r>
            <a:r>
              <a:rPr lang="zh-CN" altLang="en-US" sz="2000" b="1" dirty="0">
                <a:latin typeface="宋体" panose="02010600030101010101" pitchFamily="2" charset="-122"/>
              </a:rPr>
              <a:t>未交增值税”</a:t>
            </a:r>
            <a:r>
              <a:rPr lang="zh-CN" altLang="en-US" sz="2000" b="1" dirty="0" smtClean="0">
                <a:latin typeface="宋体" panose="02010600030101010101" pitchFamily="2" charset="-122"/>
              </a:rPr>
              <a:t>科目</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试点实施办法</a:t>
            </a:r>
            <a:r>
              <a:rPr lang="en-US" altLang="zh-CN" sz="2000" b="1" dirty="0" smtClean="0">
                <a:latin typeface="宋体" panose="02010600030101010101" pitchFamily="2" charset="-122"/>
                <a:ea typeface="宋体" panose="02010600030101010101" pitchFamily="2" charset="-122"/>
              </a:rPr>
              <a:t>》</a:t>
            </a:r>
            <a:r>
              <a:rPr lang="zh-CN" altLang="en-US" sz="2000" b="1" dirty="0">
                <a:latin typeface="宋体" panose="02010600030101010101" pitchFamily="2" charset="-122"/>
              </a:rPr>
              <a:t>第四十五</a:t>
            </a:r>
            <a:r>
              <a:rPr lang="zh-CN" altLang="en-US" sz="2000" b="1" dirty="0" smtClean="0">
                <a:latin typeface="宋体" panose="02010600030101010101" pitchFamily="2" charset="-122"/>
              </a:rPr>
              <a:t>条、增值税</a:t>
            </a:r>
            <a:r>
              <a:rPr lang="zh-CN" altLang="en-US" sz="2000" b="1" dirty="0">
                <a:latin typeface="宋体" panose="02010600030101010101" pitchFamily="2" charset="-122"/>
              </a:rPr>
              <a:t>纳税义务、扣缴义务发生时间为</a:t>
            </a:r>
            <a:r>
              <a:rPr lang="zh-CN" altLang="en-US" sz="2000" b="1" dirty="0" smtClean="0">
                <a:latin typeface="宋体" panose="02010600030101010101" pitchFamily="2" charset="-122"/>
              </a:rPr>
              <a:t>：纳税人</a:t>
            </a:r>
            <a:r>
              <a:rPr lang="zh-CN" altLang="en-US" sz="2000" b="1" dirty="0">
                <a:latin typeface="宋体" panose="02010600030101010101" pitchFamily="2" charset="-122"/>
              </a:rPr>
              <a:t>发生应税行为并收讫销售款项或者取得索取销售款项凭据的当天；先开具发票的，为开具发票的当天</a:t>
            </a:r>
            <a:r>
              <a:rPr lang="zh-CN" altLang="en-US" sz="2000" b="1" dirty="0" smtClean="0">
                <a:latin typeface="宋体" panose="02010600030101010101" pitchFamily="2" charset="-122"/>
              </a:rPr>
              <a:t>。</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借：应交税费</a:t>
            </a:r>
            <a:r>
              <a:rPr lang="en-US" altLang="zh-CN" sz="2000" b="1" dirty="0" smtClean="0">
                <a:latin typeface="宋体" panose="02010600030101010101" pitchFamily="2" charset="-122"/>
              </a:rPr>
              <a:t>——</a:t>
            </a:r>
            <a:r>
              <a:rPr lang="zh-CN" altLang="en-US" sz="2000" b="1" dirty="0" smtClean="0">
                <a:latin typeface="宋体" panose="02010600030101010101" pitchFamily="2" charset="-122"/>
              </a:rPr>
              <a:t>未交增值税</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en-US" altLang="zh-CN" sz="2000" b="1" dirty="0" smtClean="0">
                <a:latin typeface="宋体" panose="02010600030101010101" pitchFamily="2" charset="-122"/>
              </a:rPr>
              <a:t>      </a:t>
            </a:r>
            <a:r>
              <a:rPr lang="zh-CN" altLang="en-US" sz="2000" b="1" dirty="0" smtClean="0">
                <a:latin typeface="宋体" panose="02010600030101010101" pitchFamily="2" charset="-122"/>
              </a:rPr>
              <a:t>贷：应交税费</a:t>
            </a:r>
            <a:r>
              <a:rPr lang="en-US" altLang="zh-CN" sz="2000" b="1" dirty="0" smtClean="0">
                <a:latin typeface="宋体" panose="02010600030101010101" pitchFamily="2" charset="-122"/>
              </a:rPr>
              <a:t>——</a:t>
            </a:r>
            <a:r>
              <a:rPr lang="zh-CN" altLang="en-US" sz="2000" b="1" dirty="0" smtClean="0">
                <a:latin typeface="宋体" panose="02010600030101010101" pitchFamily="2" charset="-122"/>
              </a:rPr>
              <a:t>预交增值税</a:t>
            </a:r>
            <a:endParaRPr lang="zh-CN" altLang="en-US" sz="2000" b="1" dirty="0">
              <a:latin typeface="宋体" panose="02010600030101010101" pitchFamily="2" charset="-122"/>
            </a:endParaRPr>
          </a:p>
          <a:p>
            <a:pPr>
              <a:lnSpc>
                <a:spcPct val="150000"/>
              </a:lnSpc>
            </a:pPr>
            <a:endParaRPr lang="zh-CN" altLang="en-US"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文本框 2"/>
          <p:cNvSpPr txBox="1"/>
          <p:nvPr/>
        </p:nvSpPr>
        <p:spPr>
          <a:xfrm>
            <a:off x="755576" y="627534"/>
            <a:ext cx="7704856" cy="3293209"/>
          </a:xfrm>
          <a:prstGeom prst="rect">
            <a:avLst/>
          </a:prstGeom>
          <a:noFill/>
        </p:spPr>
        <p:txBody>
          <a:bodyPr wrap="square" rtlCol="0">
            <a:spAutoFit/>
          </a:bodyPr>
          <a:lstStyle/>
          <a:p>
            <a:pPr>
              <a:lnSpc>
                <a:spcPct val="150000"/>
              </a:lnSpc>
            </a:pPr>
            <a:r>
              <a:rPr lang="en-US" altLang="zh-CN" sz="2000" dirty="0" smtClean="0"/>
              <a:t>    </a:t>
            </a:r>
            <a:r>
              <a:rPr lang="zh-CN" altLang="en-US" sz="2000" b="1" dirty="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ea typeface="宋体" panose="02010600030101010101" pitchFamily="2" charset="-122"/>
              </a:rPr>
              <a:t> </a:t>
            </a:r>
            <a:r>
              <a:rPr lang="zh-CN" altLang="en-US" sz="2000" b="1" dirty="0" smtClean="0">
                <a:latin typeface="宋体" panose="02010600030101010101" pitchFamily="2" charset="-122"/>
              </a:rPr>
              <a:t>四、减免</a:t>
            </a:r>
            <a:r>
              <a:rPr lang="zh-CN" altLang="en-US" sz="2000" b="1" dirty="0">
                <a:latin typeface="宋体" panose="02010600030101010101" pitchFamily="2" charset="-122"/>
              </a:rPr>
              <a:t>增值税的账务处理。对于当期直接减免的增值税，借记“应交税金</a:t>
            </a:r>
            <a:r>
              <a:rPr lang="en-US" altLang="zh-CN" sz="2000" b="1" dirty="0">
                <a:latin typeface="宋体" panose="02010600030101010101" pitchFamily="2" charset="-122"/>
              </a:rPr>
              <a:t>——</a:t>
            </a:r>
            <a:r>
              <a:rPr lang="zh-CN" altLang="en-US" sz="2000" b="1" dirty="0">
                <a:latin typeface="宋体" panose="02010600030101010101" pitchFamily="2" charset="-122"/>
              </a:rPr>
              <a:t>应交增值税（减免税款）”科目，贷记损益类相关科目。 </a:t>
            </a:r>
            <a:endParaRPr lang="en-US" altLang="zh-CN" sz="2000" b="1" dirty="0" smtClean="0">
              <a:latin typeface="宋体" panose="02010600030101010101" pitchFamily="2" charset="-122"/>
            </a:endParaRPr>
          </a:p>
          <a:p>
            <a:pPr>
              <a:lnSpc>
                <a:spcPct val="150000"/>
              </a:lnSpc>
            </a:pPr>
            <a:r>
              <a:rPr lang="zh-CN" altLang="en-US" sz="2000" b="1" dirty="0" smtClean="0">
                <a:latin typeface="宋体" panose="02010600030101010101" pitchFamily="2" charset="-122"/>
              </a:rPr>
              <a:t>   借</a:t>
            </a:r>
            <a:r>
              <a:rPr lang="zh-CN" altLang="en-US" sz="2000" b="1" dirty="0">
                <a:latin typeface="宋体" panose="02010600030101010101" pitchFamily="2" charset="-122"/>
              </a:rPr>
              <a:t>：应交税金</a:t>
            </a:r>
            <a:r>
              <a:rPr lang="en-US" altLang="zh-CN" sz="2000" b="1" dirty="0">
                <a:latin typeface="宋体" panose="02010600030101010101" pitchFamily="2" charset="-122"/>
              </a:rPr>
              <a:t>——</a:t>
            </a:r>
            <a:r>
              <a:rPr lang="zh-CN" altLang="en-US" sz="2000" b="1" dirty="0">
                <a:latin typeface="宋体" panose="02010600030101010101" pitchFamily="2" charset="-122"/>
              </a:rPr>
              <a:t>应交增值税（减免税款）</a:t>
            </a:r>
            <a:endParaRPr lang="en-US" altLang="zh-CN" sz="2000" b="1" dirty="0">
              <a:latin typeface="宋体" panose="02010600030101010101" pitchFamily="2" charset="-122"/>
            </a:endParaRPr>
          </a:p>
          <a:p>
            <a:pPr>
              <a:lnSpc>
                <a:spcPct val="150000"/>
              </a:lnSpc>
            </a:pPr>
            <a:r>
              <a:rPr lang="en-US" altLang="zh-CN" sz="2000" b="1" dirty="0">
                <a:latin typeface="宋体" panose="02010600030101010101" pitchFamily="2" charset="-122"/>
              </a:rPr>
              <a:t>       </a:t>
            </a:r>
            <a:r>
              <a:rPr lang="zh-CN" altLang="en-US" sz="2000" b="1" dirty="0">
                <a:latin typeface="宋体" panose="02010600030101010101" pitchFamily="2" charset="-122"/>
              </a:rPr>
              <a:t>贷：营业外收入</a:t>
            </a:r>
            <a:endParaRPr lang="zh-CN" altLang="en-US" sz="2000" b="1" dirty="0">
              <a:latin typeface="宋体" panose="02010600030101010101" pitchFamily="2" charset="-122"/>
            </a:endParaRPr>
          </a:p>
          <a:p>
            <a:pPr>
              <a:lnSpc>
                <a:spcPct val="150000"/>
              </a:lnSpc>
            </a:pPr>
            <a:endParaRPr lang="en-US" altLang="zh-CN" sz="2000" b="1" dirty="0" smtClean="0">
              <a:latin typeface="宋体" panose="02010600030101010101" pitchFamily="2" charset="-122"/>
            </a:endParaRPr>
          </a:p>
          <a:p>
            <a:pPr>
              <a:lnSpc>
                <a:spcPct val="14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1"/>
          <p:cNvSpPr txBox="1"/>
          <p:nvPr/>
        </p:nvSpPr>
        <p:spPr>
          <a:xfrm>
            <a:off x="683568" y="627534"/>
            <a:ext cx="7848872" cy="2862322"/>
          </a:xfrm>
          <a:prstGeom prst="rect">
            <a:avLst/>
          </a:prstGeom>
          <a:noFill/>
        </p:spPr>
        <p:txBody>
          <a:bodyPr wrap="square" rtlCol="0">
            <a:spAutoFit/>
          </a:bodyPr>
          <a:lstStyle/>
          <a:p>
            <a:pPr>
              <a:lnSpc>
                <a:spcPct val="150000"/>
              </a:lnSpc>
            </a:pPr>
            <a:r>
              <a:rPr lang="en-US" altLang="zh-CN" dirty="0" smtClean="0"/>
              <a:t>                 </a:t>
            </a:r>
            <a:r>
              <a:rPr lang="zh-CN" altLang="en-US" sz="2000" b="1" dirty="0" smtClean="0">
                <a:latin typeface="宋体" panose="02010600030101010101" pitchFamily="2" charset="-122"/>
                <a:ea typeface="宋体" panose="02010600030101010101" pitchFamily="2" charset="-122"/>
              </a:rPr>
              <a:t>第八讲    “两项费用”的账务处理</a:t>
            </a:r>
            <a:endParaRPr lang="en-US" altLang="zh-CN" sz="2000" b="1" dirty="0">
              <a:latin typeface="宋体" panose="02010600030101010101" pitchFamily="2" charset="-122"/>
              <a:ea typeface="宋体" panose="02010600030101010101" pitchFamily="2" charset="-122"/>
            </a:endParaRPr>
          </a:p>
          <a:p>
            <a:pPr>
              <a:lnSpc>
                <a:spcPct val="150000"/>
              </a:lnSpc>
            </a:pPr>
            <a:r>
              <a:rPr lang="zh-CN" altLang="en-US" sz="2000" b="1" dirty="0" smtClean="0">
                <a:latin typeface="宋体" panose="02010600030101010101" pitchFamily="2" charset="-122"/>
              </a:rPr>
              <a:t>    按</a:t>
            </a:r>
            <a:r>
              <a:rPr lang="zh-CN" altLang="en-US" sz="2000" b="1" dirty="0">
                <a:latin typeface="宋体" panose="02010600030101010101" pitchFamily="2" charset="-122"/>
              </a:rPr>
              <a:t>现行增值税制度规定，企业初次购买增值税税控系统专用设备支付的费用以及缴纳的技术维护费允许在增值税应纳税额中全额抵减的，按规定抵</a:t>
            </a:r>
            <a:r>
              <a:rPr lang="zh-CN" altLang="en-US" sz="2000" b="1" dirty="0" smtClean="0">
                <a:latin typeface="宋体" panose="02010600030101010101" pitchFamily="2" charset="-122"/>
              </a:rPr>
              <a:t>减增值税</a:t>
            </a:r>
            <a:r>
              <a:rPr lang="zh-CN" altLang="en-US" sz="2000" b="1" dirty="0">
                <a:latin typeface="宋体" panose="02010600030101010101" pitchFamily="2" charset="-122"/>
              </a:rPr>
              <a:t>应纳税</a:t>
            </a:r>
            <a:r>
              <a:rPr lang="zh-CN" altLang="en-US" sz="2000" b="1" dirty="0" smtClean="0">
                <a:latin typeface="宋体" panose="02010600030101010101" pitchFamily="2" charset="-122"/>
              </a:rPr>
              <a:t>额。</a:t>
            </a:r>
            <a:endParaRPr lang="en-US" altLang="zh-CN" sz="2000" b="1" dirty="0" smtClean="0">
              <a:latin typeface="宋体" panose="02010600030101010101" pitchFamily="2" charset="-122"/>
            </a:endParaRPr>
          </a:p>
          <a:p>
            <a:pPr>
              <a:lnSpc>
                <a:spcPct val="150000"/>
              </a:lnSpc>
            </a:pPr>
            <a:r>
              <a:rPr lang="en-US" altLang="zh-CN" sz="2000" b="1" dirty="0">
                <a:latin typeface="宋体" panose="02010600030101010101" pitchFamily="2" charset="-122"/>
                <a:ea typeface="宋体" panose="02010600030101010101" pitchFamily="2" charset="-122"/>
              </a:rPr>
              <a:t> </a:t>
            </a:r>
            <a:r>
              <a:rPr lang="en-US" altLang="zh-CN" sz="2000" b="1" dirty="0" smtClean="0">
                <a:latin typeface="宋体" panose="02010600030101010101" pitchFamily="2" charset="-122"/>
                <a:ea typeface="宋体" panose="02010600030101010101" pitchFamily="2" charset="-122"/>
              </a:rPr>
              <a:t> 《</a:t>
            </a:r>
            <a:r>
              <a:rPr lang="zh-CN" altLang="en-US" sz="2000" b="1" dirty="0">
                <a:latin typeface="宋体" panose="02010600030101010101" pitchFamily="2" charset="-122"/>
              </a:rPr>
              <a:t>财政部、国家税务总局关于增值税税控系统专用设备和技术维护费用抵减增值税税额有关政策的通知</a:t>
            </a:r>
            <a:r>
              <a:rPr lang="en-US" altLang="zh-CN" sz="2000" b="1" dirty="0" smtClean="0">
                <a:latin typeface="宋体" panose="02010600030101010101" pitchFamily="2" charset="-122"/>
                <a:ea typeface="宋体" panose="02010600030101010101" pitchFamily="2" charset="-122"/>
              </a:rPr>
              <a:t>》</a:t>
            </a:r>
            <a:r>
              <a:rPr lang="zh-CN" altLang="en-US" sz="2000" b="1" dirty="0" smtClean="0">
                <a:latin typeface="宋体" panose="02010600030101010101" pitchFamily="2" charset="-122"/>
                <a:ea typeface="宋体" panose="02010600030101010101" pitchFamily="2" charset="-122"/>
              </a:rPr>
              <a:t>（财税</a:t>
            </a:r>
            <a:r>
              <a:rPr lang="en-US" altLang="zh-CN" sz="2000" b="1" dirty="0" smtClean="0">
                <a:latin typeface="宋体" panose="02010600030101010101" pitchFamily="2" charset="-122"/>
                <a:ea typeface="宋体" panose="02010600030101010101" pitchFamily="2" charset="-122"/>
              </a:rPr>
              <a:t>[2012]15</a:t>
            </a:r>
            <a:r>
              <a:rPr lang="zh-CN" altLang="en-US" sz="2000" b="1" dirty="0" smtClean="0">
                <a:latin typeface="宋体" panose="02010600030101010101" pitchFamily="2" charset="-122"/>
                <a:ea typeface="宋体" panose="02010600030101010101" pitchFamily="2" charset="-122"/>
              </a:rPr>
              <a:t>号）</a:t>
            </a:r>
            <a:endParaRPr lang="zh-CN" altLang="en-US" sz="2000" b="1" dirty="0">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自定义 3">
      <a:dk1>
        <a:srgbClr val="FFFFFF"/>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大成方略视频课模板</Template>
  <TotalTime>0</TotalTime>
  <Words>22109</Words>
  <Application>WPS 演示</Application>
  <PresentationFormat>全屏显示(16:9)</PresentationFormat>
  <Paragraphs>857</Paragraphs>
  <Slides>113</Slides>
  <Notes>4</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113</vt:i4>
      </vt:variant>
    </vt:vector>
  </HeadingPairs>
  <TitlesOfParts>
    <vt:vector size="124" baseType="lpstr">
      <vt:lpstr>Arial</vt:lpstr>
      <vt:lpstr>宋体</vt:lpstr>
      <vt:lpstr>Wingdings</vt:lpstr>
      <vt:lpstr>Calibri</vt:lpstr>
      <vt:lpstr>楷体</vt:lpstr>
      <vt:lpstr>华文行楷</vt:lpstr>
      <vt:lpstr>Arial</vt:lpstr>
      <vt:lpstr>微软雅黑</vt:lpstr>
      <vt:lpstr>楷体_GB2312</vt:lpstr>
      <vt:lpstr>新宋体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不动产经营租赁增值税征收管理</dc:title>
  <dc:creator>User</dc:creator>
  <cp:lastModifiedBy>Administrator</cp:lastModifiedBy>
  <cp:revision>182</cp:revision>
  <dcterms:created xsi:type="dcterms:W3CDTF">2016-07-06T01:14:00Z</dcterms:created>
  <dcterms:modified xsi:type="dcterms:W3CDTF">2016-12-19T00:53:00Z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2052-10.1.0.6135</vt:lpwstr>
  </property>
</Properties>
</file>