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  <p:sldId id="344" r:id="rId87"/>
    <p:sldId id="345" r:id="rId88"/>
    <p:sldId id="346" r:id="rId89"/>
    <p:sldId id="347" r:id="rId90"/>
    <p:sldId id="348" r:id="rId91"/>
    <p:sldId id="349" r:id="rId92"/>
    <p:sldId id="350" r:id="rId93"/>
    <p:sldId id="351" r:id="rId9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827B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73" autoAdjust="0"/>
    <p:restoredTop sz="94712" autoAdjust="0"/>
  </p:normalViewPr>
  <p:slideViewPr>
    <p:cSldViewPr>
      <p:cViewPr varScale="1">
        <p:scale>
          <a:sx n="112" d="100"/>
          <a:sy n="112" d="100"/>
        </p:scale>
        <p:origin x="-14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4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6" Type="http://schemas.openxmlformats.org/officeDocument/2006/relationships/slide" Target="slides/slide82.xml"/><Relationship Id="rId5" Type="http://schemas.openxmlformats.org/officeDocument/2006/relationships/slide" Target="slides/slide63.xml"/><Relationship Id="rId4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D5132-411A-410B-A660-3F84F03ADC5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E4111-B60C-4802-BB99-9E47CC1A5E8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7EA26-5938-4C5A-875A-B417A5F99EF4}" type="slidenum">
              <a:rPr lang="en-US" altLang="zh-CN" smtClean="0">
                <a:latin typeface="Arial" charset="0"/>
              </a:rPr>
              <a:pPr/>
              <a:t>1</a:t>
            </a:fld>
            <a:endParaRPr lang="en-US" altLang="zh-CN" smtClean="0">
              <a:latin typeface="Arial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>
              <a:latin typeface="Arial" charset="0"/>
            </a:endParaRPr>
          </a:p>
        </p:txBody>
      </p:sp>
      <p:sp>
        <p:nvSpPr>
          <p:cNvPr id="9933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B676F3-DCE5-4609-92FC-E89B53C28CF6}" type="slidenum">
              <a:rPr lang="en-US" altLang="zh-CN" smtClean="0">
                <a:latin typeface="Arial" charset="0"/>
              </a:rPr>
              <a:pPr/>
              <a:t>29</a:t>
            </a:fld>
            <a:endParaRPr lang="en-US" altLang="zh-C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843558"/>
            <a:ext cx="7772400" cy="1728192"/>
          </a:xfrm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多主体财务分析</a:t>
            </a:r>
            <a:r>
              <a:rPr lang="en-US" altLang="zh-CN" sz="60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60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60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与企业经营诊断</a:t>
            </a: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3219450"/>
            <a:ext cx="5867400" cy="28575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sz="2000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杨安富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539750" y="627533"/>
            <a:ext cx="7989888" cy="397031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</a:pPr>
            <a:r>
              <a:rPr lang="en-US" altLang="zh-CN" sz="2400" dirty="0"/>
              <a:t>4</a:t>
            </a:r>
            <a:r>
              <a:rPr lang="zh-CN" altLang="zh-CN" sz="2400" dirty="0"/>
              <a:t>．</a:t>
            </a:r>
            <a:r>
              <a:rPr lang="zh-CN" altLang="en-US" sz="2400" dirty="0"/>
              <a:t>财务报告撰写的技巧</a:t>
            </a:r>
            <a:endParaRPr lang="en-US" altLang="zh-CN" sz="2400" dirty="0"/>
          </a:p>
          <a:p>
            <a:pPr>
              <a:buClr>
                <a:schemeClr val="accent2"/>
              </a:buClr>
            </a:pPr>
            <a:r>
              <a:rPr lang="zh-CN" altLang="en-US" sz="2400" dirty="0"/>
              <a:t>⑴充分比较</a:t>
            </a:r>
            <a:endParaRPr lang="en-US" altLang="zh-CN" sz="2400" dirty="0"/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①本期与上期比较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②实际与计划比较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③部分与总体比较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④自身与对手比较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⑤自身与行业比较</a:t>
            </a:r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11560" y="483518"/>
            <a:ext cx="7989888" cy="409342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</a:pPr>
            <a:r>
              <a:rPr lang="zh-CN" altLang="en-US" sz="2400" dirty="0"/>
              <a:t>⑵四大结合</a:t>
            </a:r>
            <a:endParaRPr lang="en-US" altLang="zh-CN" sz="2400" dirty="0"/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①行业</a:t>
            </a:r>
            <a:r>
              <a:rPr lang="zh-CN" altLang="zh-CN" sz="2400" dirty="0">
                <a:solidFill>
                  <a:srgbClr val="000000"/>
                </a:solidFill>
              </a:rPr>
              <a:t>分析与</a:t>
            </a:r>
            <a:r>
              <a:rPr lang="zh-CN" altLang="en-US" sz="2400" dirty="0">
                <a:solidFill>
                  <a:srgbClr val="000000"/>
                </a:solidFill>
              </a:rPr>
              <a:t>公司</a:t>
            </a:r>
            <a:r>
              <a:rPr lang="zh-CN" altLang="zh-CN" sz="2400" dirty="0">
                <a:solidFill>
                  <a:srgbClr val="000000"/>
                </a:solidFill>
              </a:rPr>
              <a:t>分析相结合</a:t>
            </a: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②</a:t>
            </a:r>
            <a:r>
              <a:rPr lang="zh-CN" altLang="zh-CN" sz="2400" dirty="0">
                <a:solidFill>
                  <a:srgbClr val="000000"/>
                </a:solidFill>
              </a:rPr>
              <a:t>财务分析与经营分析相结合</a:t>
            </a: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③</a:t>
            </a:r>
            <a:r>
              <a:rPr lang="zh-CN" altLang="zh-CN" sz="2400" dirty="0">
                <a:solidFill>
                  <a:srgbClr val="000000"/>
                </a:solidFill>
              </a:rPr>
              <a:t>揭示差异、分析原因、提出建议相结合</a:t>
            </a: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④</a:t>
            </a:r>
            <a:r>
              <a:rPr lang="zh-CN" altLang="zh-CN" sz="2400" dirty="0">
                <a:solidFill>
                  <a:srgbClr val="000000"/>
                </a:solidFill>
              </a:rPr>
              <a:t>数据分析、文字分析、图表分析相结合</a:t>
            </a:r>
            <a:endParaRPr lang="en-US" altLang="zh-CN" sz="2400" dirty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555526"/>
            <a:ext cx="7989888" cy="403187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  <a:defRPr/>
            </a:pPr>
            <a:r>
              <a:rPr lang="zh-CN" altLang="en-US" sz="2400" dirty="0"/>
              <a:t>⑶循序渐进</a:t>
            </a:r>
            <a:endParaRPr lang="en-US" altLang="zh-CN" sz="2400" dirty="0">
              <a:solidFill>
                <a:srgbClr val="FF33CC"/>
              </a:solidFill>
            </a:endParaRPr>
          </a:p>
          <a:p>
            <a:pPr algn="just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①首先，进行总体分析</a:t>
            </a:r>
            <a:r>
              <a:rPr lang="en-US" altLang="zh-CN" sz="2400" dirty="0">
                <a:solidFill>
                  <a:srgbClr val="000000"/>
                </a:solidFill>
                <a:latin typeface="+mn-ea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得出财务状况、经营成果、现金流量的结论</a:t>
            </a:r>
          </a:p>
          <a:p>
            <a:pPr algn="just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②其次，根据分析目的对重要项目进行单独说明</a:t>
            </a:r>
          </a:p>
          <a:p>
            <a:pPr algn="just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③再次，适当地计算一些指标，以揭示重要的对比信息</a:t>
            </a:r>
          </a:p>
          <a:p>
            <a:pPr algn="just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④最后，进行综合分析，以提升分析报告的层次</a:t>
            </a:r>
          </a:p>
          <a:p>
            <a:pPr>
              <a:buClr>
                <a:schemeClr val="accent2"/>
              </a:buClr>
              <a:buFont typeface="Wingdings" pitchFamily="2" charset="2"/>
              <a:buChar char="p"/>
              <a:defRPr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  <a:defRPr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  <a:defRPr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  <a:defRPr/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539552" y="771550"/>
            <a:ext cx="7989888" cy="378565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</a:pPr>
            <a:r>
              <a:rPr lang="zh-CN" altLang="en-US" sz="2400" dirty="0"/>
              <a:t>二</a:t>
            </a:r>
            <a:r>
              <a:rPr lang="zh-CN" altLang="zh-CN" sz="2400" dirty="0"/>
              <a:t>．</a:t>
            </a:r>
            <a:r>
              <a:rPr lang="zh-CN" altLang="en-US" sz="2400" dirty="0"/>
              <a:t>财务报告局限性对财务分析的误导及修正</a:t>
            </a:r>
            <a:endParaRPr lang="en-US" altLang="zh-CN" sz="2400" dirty="0">
              <a:solidFill>
                <a:srgbClr val="FF33CC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１　</a:t>
            </a:r>
            <a:r>
              <a:rPr lang="zh-CN" altLang="zh-CN" sz="2400" dirty="0">
                <a:solidFill>
                  <a:srgbClr val="000000"/>
                </a:solidFill>
              </a:rPr>
              <a:t>会计自身局限性对财务分析的误导及修正</a:t>
            </a: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⑴　历史成本计量属性的影响</a:t>
            </a: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⑵　会计政策选择和会计估计的随意性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⑶　会计信息披露不及时</a:t>
            </a: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２　</a:t>
            </a:r>
            <a:r>
              <a:rPr lang="zh-CN" altLang="zh-CN" sz="2400" dirty="0">
                <a:solidFill>
                  <a:srgbClr val="000000"/>
                </a:solidFill>
              </a:rPr>
              <a:t>财务指标局限性对财务分析的误导及修正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⑴　指标计算的局限性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⑵　指标评价的局限性</a:t>
            </a:r>
            <a:endParaRPr lang="zh-CN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</a:rPr>
              <a:t>３　</a:t>
            </a:r>
            <a:r>
              <a:rPr lang="zh-CN" altLang="zh-CN" sz="2400" dirty="0">
                <a:solidFill>
                  <a:srgbClr val="000000"/>
                </a:solidFill>
              </a:rPr>
              <a:t>人为局限性对财务分析的误导及修正</a:t>
            </a:r>
            <a:r>
              <a:rPr lang="zh-CN" altLang="en-US" sz="2400" dirty="0">
                <a:solidFill>
                  <a:srgbClr val="000000"/>
                </a:solidFill>
              </a:rPr>
              <a:t>：</a:t>
            </a:r>
            <a:r>
              <a:rPr lang="zh-CN" altLang="en-US" sz="2400" dirty="0" smtClean="0">
                <a:solidFill>
                  <a:srgbClr val="000000"/>
                </a:solidFill>
              </a:rPr>
              <a:t>舞弊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539552" y="555526"/>
            <a:ext cx="7989888" cy="403187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</a:pPr>
            <a:r>
              <a:rPr lang="zh-CN" altLang="en-US" sz="2400" dirty="0"/>
              <a:t>三</a:t>
            </a:r>
            <a:r>
              <a:rPr lang="zh-CN" altLang="zh-CN" sz="2400" dirty="0"/>
              <a:t>．</a:t>
            </a:r>
            <a:r>
              <a:rPr lang="zh-CN" altLang="en-US" sz="2400" dirty="0"/>
              <a:t>虚假财务报表识别的基本技巧</a:t>
            </a:r>
            <a:endParaRPr lang="en-US" altLang="zh-CN" sz="2400" dirty="0">
              <a:solidFill>
                <a:srgbClr val="FF33CC"/>
              </a:solidFill>
            </a:endParaRPr>
          </a:p>
          <a:p>
            <a:pPr>
              <a:buClr>
                <a:schemeClr val="accent2"/>
              </a:buClr>
            </a:pPr>
            <a:r>
              <a:rPr lang="en-US" altLang="zh-CN" sz="2400" dirty="0"/>
              <a:t>1.</a:t>
            </a:r>
            <a:r>
              <a:rPr lang="zh-CN" altLang="en-US" sz="2400" dirty="0"/>
              <a:t>运用审计报告结论揭示财务虚假</a:t>
            </a:r>
            <a:endParaRPr lang="en-US" altLang="zh-CN" sz="2400" dirty="0"/>
          </a:p>
          <a:p>
            <a:pPr>
              <a:buFont typeface="Wingdings" pitchFamily="2" charset="2"/>
              <a:buChar char="l"/>
            </a:pPr>
            <a:r>
              <a:rPr lang="zh-CN" altLang="zh-CN" sz="2400" dirty="0">
                <a:solidFill>
                  <a:srgbClr val="000000"/>
                </a:solidFill>
              </a:rPr>
              <a:t>无保留意见审计报告：标准无保留和带强调事项段</a:t>
            </a:r>
          </a:p>
          <a:p>
            <a:pPr>
              <a:buFont typeface="Wingdings" pitchFamily="2" charset="2"/>
              <a:buChar char="l"/>
            </a:pPr>
            <a:r>
              <a:rPr lang="zh-CN" altLang="zh-CN" sz="2400" dirty="0">
                <a:solidFill>
                  <a:srgbClr val="000000"/>
                </a:solidFill>
              </a:rPr>
              <a:t>保留意见审计报告</a:t>
            </a:r>
          </a:p>
          <a:p>
            <a:pPr>
              <a:buFont typeface="Wingdings" pitchFamily="2" charset="2"/>
              <a:buChar char="l"/>
            </a:pPr>
            <a:r>
              <a:rPr lang="zh-CN" altLang="zh-CN" sz="2400" dirty="0">
                <a:solidFill>
                  <a:srgbClr val="000000"/>
                </a:solidFill>
              </a:rPr>
              <a:t>否定意见审计报告</a:t>
            </a:r>
          </a:p>
          <a:p>
            <a:pPr>
              <a:buFont typeface="Wingdings" pitchFamily="2" charset="2"/>
              <a:buChar char="l"/>
            </a:pPr>
            <a:r>
              <a:rPr lang="zh-CN" altLang="zh-CN" sz="2400" dirty="0">
                <a:solidFill>
                  <a:srgbClr val="000000"/>
                </a:solidFill>
              </a:rPr>
              <a:t>无法表示意见的审计</a:t>
            </a:r>
            <a:r>
              <a:rPr lang="zh-CN" altLang="zh-CN" sz="2400" dirty="0" smtClean="0">
                <a:solidFill>
                  <a:srgbClr val="000000"/>
                </a:solidFill>
              </a:rPr>
              <a:t>报告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l"/>
            </a:pPr>
            <a:endParaRPr lang="en-US" altLang="zh-CN" sz="28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l"/>
            </a:pPr>
            <a:endParaRPr lang="en-US" altLang="zh-CN" sz="28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l"/>
            </a:pPr>
            <a:endParaRPr lang="en-US" altLang="zh-CN" sz="28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l"/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11560" y="481013"/>
            <a:ext cx="7918078" cy="405649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</a:pPr>
            <a:r>
              <a:rPr lang="en-US" altLang="zh-CN" sz="2400" dirty="0">
                <a:solidFill>
                  <a:srgbClr val="000000"/>
                </a:solidFill>
              </a:rPr>
              <a:t>2.</a:t>
            </a:r>
            <a:r>
              <a:rPr lang="zh-CN" altLang="zh-CN" sz="2400" dirty="0">
                <a:solidFill>
                  <a:srgbClr val="000000"/>
                </a:solidFill>
              </a:rPr>
              <a:t>运用科目对应关系揭示财务虚假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zh-CN" sz="2400" dirty="0">
                <a:solidFill>
                  <a:srgbClr val="000000"/>
                </a:solidFill>
              </a:rPr>
              <a:t>3.</a:t>
            </a:r>
            <a:r>
              <a:rPr lang="zh-CN" altLang="zh-CN" sz="2400" dirty="0">
                <a:solidFill>
                  <a:srgbClr val="000000"/>
                </a:solidFill>
              </a:rPr>
              <a:t>运用项目因果关系揭示财务虚假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预收账款与毛利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l"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运输费用与收入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l"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预付账款与成本</a:t>
            </a:r>
            <a:endParaRPr lang="zh-CN" altLang="zh-CN" sz="2400" dirty="0">
              <a:solidFill>
                <a:srgbClr val="000000"/>
              </a:solidFill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4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4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p"/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771550"/>
            <a:ext cx="7989888" cy="378565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altLang="zh-CN" sz="2400" dirty="0">
                <a:solidFill>
                  <a:srgbClr val="000000"/>
                </a:solidFill>
              </a:rPr>
              <a:t>4.</a:t>
            </a:r>
            <a:r>
              <a:rPr lang="zh-CN" altLang="zh-CN" sz="2400" dirty="0">
                <a:solidFill>
                  <a:srgbClr val="000000"/>
                </a:solidFill>
              </a:rPr>
              <a:t>运用项目勾稽关系揭示财务虚假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CN" sz="2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销售商品提供劳务收到的现金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＝营业收入＋销项税额</a:t>
            </a: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＋应收账款的减少（－增加）</a:t>
            </a: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＋应收票据的减少（－增加）</a:t>
            </a: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＋预收账款的增加（－减少）</a:t>
            </a: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－计提的坏账－债务重组损失 －非货币性偿债 </a:t>
            </a: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－票据贴现</a:t>
            </a:r>
            <a:r>
              <a:rPr lang="zh-CN" altLang="en-US" sz="2400" dirty="0">
                <a:solidFill>
                  <a:srgbClr val="FF0000"/>
                </a:solidFill>
                <a:latin typeface="+mn-ea"/>
              </a:rPr>
              <a:t>息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　　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等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endParaRPr lang="zh-CN" altLang="en-US" sz="2400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627534"/>
            <a:ext cx="7989888" cy="390876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购买商品接受劳务支付的现金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＝营业成本＋存货增加（－减少）＋进项税额</a:t>
            </a: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＋应付账款的减少（－增加）</a:t>
            </a: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＋应付票据的减少（－增加）</a:t>
            </a: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＋预付账款的增加（－减少）</a:t>
            </a: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－存货中的折旧、人工费等</a:t>
            </a: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　－债务重收益－非货币性偿债－投资性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应付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None/>
              <a:defRPr/>
            </a:pPr>
            <a:endParaRPr lang="zh-CN" altLang="en-US" sz="2400" dirty="0">
              <a:solidFill>
                <a:srgbClr val="000000"/>
              </a:solidFill>
              <a:latin typeface="+mn-ea"/>
            </a:endParaRPr>
          </a:p>
          <a:p>
            <a:pPr>
              <a:buClr>
                <a:schemeClr val="accent2"/>
              </a:buClr>
              <a:defRPr/>
            </a:pPr>
            <a:endParaRPr lang="en-US" altLang="zh-CN" sz="2800" dirty="0" smtClean="0">
              <a:solidFill>
                <a:srgbClr val="FF33CC"/>
              </a:solidFill>
            </a:endParaRPr>
          </a:p>
          <a:p>
            <a:pPr>
              <a:buClr>
                <a:schemeClr val="accent2"/>
              </a:buClr>
              <a:defRPr/>
            </a:pPr>
            <a:endParaRPr lang="en-US" altLang="zh-CN" sz="28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539552" y="627534"/>
            <a:ext cx="7989888" cy="397031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</a:pPr>
            <a:r>
              <a:rPr lang="zh-CN" altLang="en-US" sz="2400" dirty="0">
                <a:solidFill>
                  <a:srgbClr val="000000"/>
                </a:solidFill>
              </a:rPr>
              <a:t>四、</a:t>
            </a:r>
            <a:r>
              <a:rPr lang="zh-CN" altLang="zh-CN" sz="2400" dirty="0">
                <a:solidFill>
                  <a:srgbClr val="000000"/>
                </a:solidFill>
              </a:rPr>
              <a:t>财务报告的快速阅读技巧及企业价值评价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buClr>
                <a:schemeClr val="accent2"/>
              </a:buClr>
            </a:pPr>
            <a:endParaRPr lang="en-US" altLang="zh-CN" sz="2400" dirty="0">
              <a:solidFill>
                <a:srgbClr val="000000"/>
              </a:solidFill>
            </a:endParaRPr>
          </a:p>
          <a:p>
            <a:r>
              <a:rPr lang="en-US" altLang="zh-CN" sz="2400" dirty="0"/>
              <a:t>1.</a:t>
            </a:r>
            <a:r>
              <a:rPr lang="zh-CN" altLang="en-US" sz="2400" dirty="0"/>
              <a:t>运用会计要素快速评价公司价值</a:t>
            </a:r>
            <a:endParaRPr lang="en-US" altLang="zh-CN" sz="2400" dirty="0"/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⑴  资产＝负债＋所有者权益 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分析财务状况</a:t>
            </a: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⑵　收入－费用＝利润　　　 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分析经营成果</a:t>
            </a: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⑶　经营活动现金流量分析　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　　流入－流出＝净流量　　 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分析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收益质量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539552" y="555526"/>
            <a:ext cx="7989888" cy="403187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</a:pPr>
            <a:r>
              <a:rPr lang="en-US" altLang="zh-CN" sz="2400" dirty="0"/>
              <a:t>2</a:t>
            </a:r>
            <a:r>
              <a:rPr lang="zh-CN" altLang="zh-CN" sz="2400" dirty="0"/>
              <a:t>．</a:t>
            </a:r>
            <a:r>
              <a:rPr lang="zh-CN" altLang="en-US" sz="2400" dirty="0"/>
              <a:t>分析异常财务数据和重点项目</a:t>
            </a:r>
            <a:endParaRPr lang="en-US" altLang="zh-CN" sz="2400" dirty="0"/>
          </a:p>
          <a:p>
            <a:pPr>
              <a:buClr>
                <a:schemeClr val="accent2"/>
              </a:buClr>
            </a:pPr>
            <a:endParaRPr lang="en-US" altLang="zh-CN" sz="2400" dirty="0">
              <a:solidFill>
                <a:srgbClr val="FF33CC"/>
              </a:solidFill>
            </a:endParaRPr>
          </a:p>
          <a:p>
            <a:pPr>
              <a:buClr>
                <a:schemeClr val="accent2"/>
              </a:buClr>
            </a:pPr>
            <a:r>
              <a:rPr lang="zh-CN" altLang="en-US" sz="2400" dirty="0"/>
              <a:t>⑴　进行增减变动分析</a:t>
            </a:r>
            <a:endParaRPr lang="en-US" altLang="zh-CN" sz="2400" dirty="0"/>
          </a:p>
          <a:p>
            <a:pPr>
              <a:buClr>
                <a:schemeClr val="accent2"/>
              </a:buClr>
            </a:pPr>
            <a:endParaRPr lang="en-US" altLang="zh-CN" sz="2400" dirty="0"/>
          </a:p>
          <a:p>
            <a:pPr>
              <a:buClr>
                <a:schemeClr val="accent2"/>
              </a:buClr>
            </a:pPr>
            <a:r>
              <a:rPr lang="zh-CN" altLang="en-US" sz="2400" dirty="0"/>
              <a:t>⑵　进行财务</a:t>
            </a:r>
            <a:r>
              <a:rPr lang="zh-CN" altLang="en-US" sz="2400" dirty="0" smtClean="0"/>
              <a:t>结构分析</a:t>
            </a:r>
            <a:endParaRPr lang="en-US" altLang="zh-CN" sz="2400" dirty="0" smtClean="0"/>
          </a:p>
          <a:p>
            <a:pPr>
              <a:buClr>
                <a:schemeClr val="accent2"/>
              </a:buClr>
            </a:pPr>
            <a:endParaRPr lang="en-US" altLang="zh-CN" sz="2400" dirty="0"/>
          </a:p>
          <a:p>
            <a:pPr>
              <a:buClr>
                <a:schemeClr val="accent2"/>
              </a:buClr>
            </a:pPr>
            <a:endParaRPr lang="en-US" altLang="zh-CN" sz="2800" dirty="0" smtClean="0"/>
          </a:p>
          <a:p>
            <a:pPr>
              <a:buClr>
                <a:schemeClr val="accent2"/>
              </a:buClr>
            </a:pPr>
            <a:endParaRPr lang="en-US" altLang="zh-CN" sz="2800" dirty="0" smtClean="0"/>
          </a:p>
          <a:p>
            <a:pPr>
              <a:buClr>
                <a:schemeClr val="accent2"/>
              </a:buClr>
            </a:pPr>
            <a:endParaRPr lang="en-US" altLang="zh-CN" sz="2800" dirty="0" smtClean="0"/>
          </a:p>
          <a:p>
            <a:pPr>
              <a:buClr>
                <a:schemeClr val="accent2"/>
              </a:buClr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11188" y="303610"/>
            <a:ext cx="784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2800" dirty="0">
                <a:solidFill>
                  <a:srgbClr val="CC0066"/>
                </a:solidFill>
                <a:latin typeface="隶书" pitchFamily="49" charset="-122"/>
                <a:ea typeface="隶书" pitchFamily="49" charset="-122"/>
              </a:rPr>
              <a:t>本课题讲授内容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83568" y="987574"/>
            <a:ext cx="7772400" cy="224676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o"/>
            </a:pPr>
            <a:r>
              <a:rPr lang="zh-CN" altLang="en-US" sz="2800" dirty="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财务</a:t>
            </a: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分析的基本技巧</a:t>
            </a:r>
            <a:endParaRPr lang="en-US" altLang="zh-CN" sz="2800" dirty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  <a:p>
            <a:pPr>
              <a:buClr>
                <a:srgbClr val="0000FF"/>
              </a:buClr>
              <a:buFont typeface="Wingdings" pitchFamily="2" charset="2"/>
              <a:buChar char="o"/>
            </a:pP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投资者的财务分析与价值诊断</a:t>
            </a:r>
            <a:endParaRPr lang="en-US" altLang="zh-CN" sz="2800" dirty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  <a:p>
            <a:pPr>
              <a:buClr>
                <a:srgbClr val="0000FF"/>
              </a:buClr>
              <a:buFont typeface="Wingdings" pitchFamily="2" charset="2"/>
              <a:buChar char="o"/>
            </a:pP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经营者的财务分析与风险诊断</a:t>
            </a:r>
            <a:endParaRPr lang="en-US" altLang="zh-CN" sz="2800" dirty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  <a:p>
            <a:pPr>
              <a:buClr>
                <a:srgbClr val="0000FF"/>
              </a:buClr>
              <a:buFont typeface="Wingdings" pitchFamily="2" charset="2"/>
              <a:buChar char="o"/>
            </a:pP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稽查局的财务分析与涉税诊断</a:t>
            </a:r>
            <a:endParaRPr lang="en-US" altLang="zh-CN" sz="2800" dirty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  <a:p>
            <a:pPr>
              <a:buClr>
                <a:srgbClr val="0000FF"/>
              </a:buClr>
              <a:buFont typeface="Wingdings" pitchFamily="2" charset="2"/>
              <a:buChar char="o"/>
            </a:pPr>
            <a:r>
              <a:rPr lang="zh-CN" altLang="en-US" sz="2800" dirty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债权人的财务分析与信贷诊断</a:t>
            </a:r>
            <a:endParaRPr lang="zh-CN" altLang="zh-CN" sz="2800" dirty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539552" y="555526"/>
            <a:ext cx="7989888" cy="403187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dirty="0"/>
              <a:t>３</a:t>
            </a:r>
            <a:r>
              <a:rPr lang="en-US" altLang="zh-CN" sz="2400" dirty="0"/>
              <a:t>.</a:t>
            </a:r>
            <a:r>
              <a:rPr lang="zh-CN" altLang="en-US" sz="2400" dirty="0"/>
              <a:t>运用主要会计数据和财务指标评价公司价值</a:t>
            </a:r>
            <a:endParaRPr lang="en-US" altLang="zh-CN" sz="2400" dirty="0"/>
          </a:p>
          <a:p>
            <a:r>
              <a:rPr lang="zh-CN" altLang="en-US" sz="2400" dirty="0"/>
              <a:t>见“财务信息的合理利用”</a:t>
            </a:r>
            <a:endParaRPr lang="en-US" altLang="zh-CN" sz="2400" dirty="0"/>
          </a:p>
          <a:p>
            <a:endParaRPr lang="en-US" altLang="zh-CN" sz="2400" dirty="0"/>
          </a:p>
          <a:p>
            <a:endParaRPr lang="zh-CN" altLang="en-US" sz="2400" dirty="0"/>
          </a:p>
          <a:p>
            <a:r>
              <a:rPr lang="zh-CN" altLang="en-US" sz="2400" dirty="0"/>
              <a:t>４</a:t>
            </a:r>
            <a:r>
              <a:rPr lang="en-US" altLang="zh-CN" sz="2400" dirty="0"/>
              <a:t>.</a:t>
            </a:r>
            <a:r>
              <a:rPr lang="zh-CN" altLang="en-US" sz="2400" dirty="0"/>
              <a:t>应用重要报表项目评价公司</a:t>
            </a:r>
            <a:r>
              <a:rPr lang="zh-CN" altLang="en-US" sz="2400" dirty="0" smtClean="0"/>
              <a:t>价值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750094"/>
            <a:ext cx="7961510" cy="3837880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⑴</a:t>
            </a:r>
            <a:r>
              <a:rPr lang="zh-CN" altLang="zh-CN" sz="2400" dirty="0" smtClean="0">
                <a:solidFill>
                  <a:srgbClr val="000000"/>
                </a:solidFill>
              </a:rPr>
              <a:t>货币资金与企业价值评价的相关性分析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marL="0" indent="0" eaLnBrk="1" hangingPunct="1">
              <a:spcBef>
                <a:spcPct val="0"/>
              </a:spcBef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流动性最强的资产！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marL="0" indent="0" eaLnBrk="1" hangingPunct="1">
              <a:spcBef>
                <a:spcPct val="0"/>
              </a:spcBef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用途最广泛的资产！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marL="0" indent="0" eaLnBrk="1" hangingPunct="1">
              <a:spcBef>
                <a:spcPct val="0"/>
              </a:spcBef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公认最优质的资产！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marL="0" indent="0" eaLnBrk="1" hangingPunct="1">
              <a:spcBef>
                <a:spcPct val="0"/>
              </a:spcBef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俗称为企业的血液！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zh-CN" sz="2400" dirty="0" smtClean="0"/>
              <a:t>                                    </a:t>
            </a:r>
            <a:r>
              <a:rPr lang="zh-CN" altLang="en-US" sz="2400" dirty="0" smtClean="0"/>
              <a:t>贵州茅台                   </a:t>
            </a:r>
            <a:r>
              <a:rPr lang="zh-CN" altLang="en-US" sz="1800" dirty="0" smtClean="0"/>
              <a:t>单位：亿元</a:t>
            </a:r>
            <a:endParaRPr lang="en-US" altLang="zh-CN" sz="1800" dirty="0" smtClean="0"/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sz="1800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4" y="3363838"/>
          <a:ext cx="7416828" cy="1097280"/>
        </p:xfrm>
        <a:graphic>
          <a:graphicData uri="http://schemas.openxmlformats.org/drawingml/2006/table">
            <a:tbl>
              <a:tblPr/>
              <a:tblGrid>
                <a:gridCol w="1525770"/>
                <a:gridCol w="981150"/>
                <a:gridCol w="981150"/>
                <a:gridCol w="981150"/>
                <a:gridCol w="982536"/>
                <a:gridCol w="982536"/>
                <a:gridCol w="982536"/>
              </a:tblGrid>
              <a:tr h="5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年　　度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2016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2012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货币资金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669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368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277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252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221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183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资产总额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1129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863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658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555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450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349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比    </a:t>
                      </a:r>
                      <a:r>
                        <a:rPr lang="zh-CN" sz="18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重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59%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43%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42%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45%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49%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52%</a:t>
                      </a:r>
                      <a:endParaRPr lang="zh-CN" sz="1800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699542"/>
            <a:ext cx="8001000" cy="388843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⑵</a:t>
            </a:r>
            <a:r>
              <a:rPr lang="zh-CN" altLang="zh-CN" sz="2400" dirty="0" smtClean="0">
                <a:solidFill>
                  <a:srgbClr val="000000"/>
                </a:solidFill>
                <a:latin typeface="宋体" pitchFamily="2" charset="-122"/>
              </a:rPr>
              <a:t>无形资产与企业价值评价的相关性分析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无形资产的比重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无形资产的构成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帐外无形资产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843558"/>
            <a:ext cx="7872413" cy="54223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3100" dirty="0" smtClean="0">
                <a:latin typeface="隶书" pitchFamily="49" charset="-122"/>
                <a:ea typeface="隶书" pitchFamily="49" charset="-122"/>
              </a:rPr>
              <a:t>美的集团的无形资产</a:t>
            </a:r>
            <a:r>
              <a:rPr lang="en-US" altLang="zh-CN" dirty="0" smtClean="0"/>
              <a:t>      </a:t>
            </a:r>
            <a:r>
              <a:rPr lang="zh-CN" altLang="en-US" sz="2000" dirty="0" smtClean="0"/>
              <a:t>单位：千元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143000" y="1500188"/>
          <a:ext cx="6309320" cy="2988370"/>
        </p:xfrm>
        <a:graphic>
          <a:graphicData uri="http://schemas.openxmlformats.org/drawingml/2006/table">
            <a:tbl>
              <a:tblPr/>
              <a:tblGrid>
                <a:gridCol w="2690775"/>
                <a:gridCol w="1762882"/>
                <a:gridCol w="1855663"/>
              </a:tblGrid>
              <a:tr h="37804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400" kern="1200" dirty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项目 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2015金额  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2016</a:t>
                      </a:r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金额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en-US" sz="2400" kern="1200" dirty="0" err="1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土地使用权</a:t>
                      </a:r>
                      <a:r>
                        <a:rPr lang="en-US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  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3,300,380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3,175,730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非</a:t>
                      </a:r>
                      <a:r>
                        <a:rPr lang="en-US" altLang="en-US" sz="2400" kern="1200" dirty="0" err="1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专利</a:t>
                      </a:r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权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54,455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86,738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en-US" sz="2400" kern="1200" dirty="0" err="1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专利</a:t>
                      </a:r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技术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165,948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商标权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553,899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商标使用权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2,525,105</a:t>
                      </a:r>
                      <a:endParaRPr lang="zh-CN" altLang="en-US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其他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37,567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361,118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 err="1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账面价值</a:t>
                      </a:r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  </a:t>
                      </a:r>
                      <a:endParaRPr lang="zh-CN" altLang="zh-CN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3,392,402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6,868,538</a:t>
                      </a:r>
                      <a:endParaRPr lang="zh-CN" altLang="en-US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1071563"/>
            <a:ext cx="7872412" cy="428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2800" dirty="0" smtClean="0">
                <a:latin typeface="隶书" pitchFamily="49" charset="-122"/>
                <a:ea typeface="隶书" pitchFamily="49" charset="-122"/>
              </a:rPr>
              <a:t>美的集团的研发费用</a:t>
            </a:r>
            <a:r>
              <a:rPr lang="en-US" altLang="zh-CN" dirty="0" smtClean="0"/>
              <a:t>                    </a:t>
            </a:r>
            <a:r>
              <a:rPr lang="zh-CN" altLang="en-US" sz="2000" dirty="0" smtClean="0"/>
              <a:t>单位：亿元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00114" y="1869281"/>
          <a:ext cx="6984255" cy="1491616"/>
        </p:xfrm>
        <a:graphic>
          <a:graphicData uri="http://schemas.openxmlformats.org/drawingml/2006/table">
            <a:tbl>
              <a:tblPr/>
              <a:tblGrid>
                <a:gridCol w="2591767"/>
                <a:gridCol w="1224136"/>
                <a:gridCol w="1584176"/>
                <a:gridCol w="1584176"/>
              </a:tblGrid>
              <a:tr h="32442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zh-CN" sz="2400" kern="1200" dirty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项目 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2015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2016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变动百分比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2400" kern="1200" dirty="0" err="1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研究与开发费用</a:t>
                      </a:r>
                      <a:r>
                        <a:rPr lang="en-US" altLang="zh-CN" sz="2400" kern="1200" dirty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 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52.63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60.46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14.87%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 </a:t>
                      </a:r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占营业收入比例</a:t>
                      </a:r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 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3.8%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3.8%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0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zh-CN" altLang="en-US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资本化金额</a:t>
                      </a:r>
                      <a:endParaRPr lang="zh-CN" altLang="zh-CN" sz="2400" kern="1200" dirty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0 </a:t>
                      </a:r>
                      <a:endParaRPr lang="zh-CN" altLang="zh-CN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0 </a:t>
                      </a:r>
                      <a:endParaRPr lang="zh-CN" altLang="zh-CN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 smtClean="0">
                          <a:solidFill>
                            <a:srgbClr val="000000"/>
                          </a:solidFill>
                          <a:latin typeface="宋体" pitchFamily="2" charset="-122"/>
                          <a:ea typeface="+mn-ea"/>
                          <a:cs typeface="+mn-cs"/>
                        </a:rPr>
                        <a:t>0 </a:t>
                      </a:r>
                      <a:endParaRPr lang="zh-CN" altLang="zh-CN" sz="2400" kern="1200" dirty="0" smtClean="0">
                        <a:solidFill>
                          <a:srgbClr val="000000"/>
                        </a:solidFill>
                        <a:latin typeface="宋体" pitchFamily="2" charset="-122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642938"/>
            <a:ext cx="8033518" cy="3945036"/>
          </a:xfrm>
          <a:ln>
            <a:solidFill>
              <a:srgbClr val="C0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⑶</a:t>
            </a:r>
            <a:r>
              <a:rPr lang="zh-CN" altLang="zh-CN" sz="2400" dirty="0" smtClean="0">
                <a:solidFill>
                  <a:srgbClr val="000000"/>
                </a:solidFill>
                <a:latin typeface="+mn-ea"/>
              </a:rPr>
              <a:t>预收账款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分析</a:t>
            </a:r>
            <a:r>
              <a:rPr lang="zh-CN" altLang="zh-CN" sz="2400" dirty="0" smtClean="0">
                <a:solidFill>
                  <a:srgbClr val="000000"/>
                </a:solidFill>
                <a:latin typeface="+mn-ea"/>
              </a:rPr>
              <a:t>与企业价值评价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预收帐款作为负债一般不会导致现金流出，预收帐款是良性负债，正常情况下可以理解为企业的产品处于卖方市场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贵州茅台</a:t>
            </a:r>
            <a:r>
              <a:rPr lang="en-US" altLang="zh-CN" sz="2400" dirty="0" smtClean="0">
                <a:solidFill>
                  <a:srgbClr val="000000"/>
                </a:solidFill>
                <a:latin typeface="+mn-ea"/>
              </a:rPr>
              <a:t>——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鼎盛时期　　</a:t>
            </a:r>
            <a:r>
              <a:rPr lang="zh-CN" altLang="en-US" dirty="0" smtClean="0">
                <a:latin typeface="Times New Roman" pitchFamily="18" charset="0"/>
              </a:rPr>
              <a:t>　　　　　</a:t>
            </a:r>
            <a:r>
              <a:rPr lang="zh-CN" altLang="en-US" sz="1400" dirty="0" smtClean="0">
                <a:latin typeface="Times New Roman" pitchFamily="18" charset="0"/>
              </a:rPr>
              <a:t>单位：亿元</a:t>
            </a:r>
            <a:endParaRPr lang="en-US" altLang="zh-CN" sz="1400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4" y="2931790"/>
          <a:ext cx="7416821" cy="1566176"/>
        </p:xfrm>
        <a:graphic>
          <a:graphicData uri="http://schemas.openxmlformats.org/drawingml/2006/table">
            <a:tbl>
              <a:tblPr/>
              <a:tblGrid>
                <a:gridCol w="1015900"/>
                <a:gridCol w="1067071"/>
                <a:gridCol w="1067071"/>
                <a:gridCol w="1067071"/>
                <a:gridCol w="1065566"/>
                <a:gridCol w="1067071"/>
                <a:gridCol w="1067071"/>
              </a:tblGrid>
              <a:tr h="3915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2011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2010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2009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2008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2007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2006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预收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70.2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63.4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35.2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29.4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11.3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21.4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收入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184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116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96.7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82.4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72.3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49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利润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87.63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50.5</a:t>
                      </a:r>
                      <a:endParaRPr lang="zh-CN" altLang="zh-CN" sz="1800" b="1" kern="10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43.2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38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28.3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15.4</a:t>
                      </a:r>
                      <a:endParaRPr lang="zh-CN" alt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28689" y="1339454"/>
          <a:ext cx="6624217" cy="1370919"/>
        </p:xfrm>
        <a:graphic>
          <a:graphicData uri="http://schemas.openxmlformats.org/drawingml/2006/table">
            <a:tbl>
              <a:tblPr/>
              <a:tblGrid>
                <a:gridCol w="1401013"/>
                <a:gridCol w="920892"/>
                <a:gridCol w="920892"/>
                <a:gridCol w="920892"/>
                <a:gridCol w="820176"/>
                <a:gridCol w="820176"/>
                <a:gridCol w="820176"/>
              </a:tblGrid>
              <a:tr h="334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年</a:t>
                      </a: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    </a:t>
                      </a:r>
                      <a:r>
                        <a:rPr 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度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2016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2012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2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预收账款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175.4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82.6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14.7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30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51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70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营业收入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401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334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322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309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265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184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净</a:t>
                      </a: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 </a:t>
                      </a:r>
                      <a:r>
                        <a:rPr 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利</a:t>
                      </a: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 </a:t>
                      </a:r>
                      <a:r>
                        <a:rPr 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润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167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133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88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92" name="内容占位符 3"/>
          <p:cNvSpPr>
            <a:spLocks noGrp="1"/>
          </p:cNvSpPr>
          <p:nvPr>
            <p:ph idx="1"/>
          </p:nvPr>
        </p:nvSpPr>
        <p:spPr>
          <a:xfrm>
            <a:off x="900114" y="627460"/>
            <a:ext cx="6696075" cy="323850"/>
          </a:xfrm>
        </p:spPr>
        <p:txBody>
          <a:bodyPr>
            <a:normAutofit fontScale="25000" lnSpcReduction="20000"/>
          </a:bodyPr>
          <a:lstStyle/>
          <a:p>
            <a:r>
              <a:rPr lang="zh-CN" altLang="en-US" sz="9600" dirty="0" smtClean="0">
                <a:solidFill>
                  <a:srgbClr val="000000"/>
                </a:solidFill>
              </a:rPr>
              <a:t>贵州茅台</a:t>
            </a:r>
            <a:r>
              <a:rPr lang="en-US" altLang="zh-CN" sz="9600" dirty="0" smtClean="0">
                <a:solidFill>
                  <a:srgbClr val="000000"/>
                </a:solidFill>
              </a:rPr>
              <a:t>——</a:t>
            </a:r>
            <a:r>
              <a:rPr lang="zh-CN" altLang="en-US" sz="9600" dirty="0" smtClean="0">
                <a:solidFill>
                  <a:srgbClr val="000000"/>
                </a:solidFill>
              </a:rPr>
              <a:t>调整时期</a:t>
            </a:r>
            <a:endParaRPr lang="en-US" altLang="zh-CN" sz="96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zh-CN" altLang="en-US" sz="7200" dirty="0" smtClean="0">
                <a:solidFill>
                  <a:srgbClr val="000000"/>
                </a:solidFill>
              </a:rPr>
              <a:t>单位：亿元</a:t>
            </a:r>
            <a:r>
              <a:rPr lang="zh-CN" altLang="en-US" sz="7200" dirty="0" smtClean="0"/>
              <a:t>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857250"/>
            <a:ext cx="8032948" cy="3730724"/>
          </a:xfrm>
          <a:ln>
            <a:solidFill>
              <a:srgbClr val="C0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⑷</a:t>
            </a:r>
            <a:r>
              <a:rPr lang="zh-CN" altLang="zh-CN" sz="2400" dirty="0" smtClean="0">
                <a:solidFill>
                  <a:srgbClr val="000000"/>
                </a:solidFill>
                <a:latin typeface="+mn-ea"/>
              </a:rPr>
              <a:t>应付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职工薪酬</a:t>
            </a:r>
            <a:r>
              <a:rPr lang="zh-CN" altLang="zh-CN" sz="2400" dirty="0" smtClean="0">
                <a:solidFill>
                  <a:srgbClr val="000000"/>
                </a:solidFill>
                <a:latin typeface="+mn-ea"/>
              </a:rPr>
              <a:t>与企业价值评价的相关性分析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优秀的公司提供优厚的薪酬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人均薪酬与企业价值通常正相关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11560" y="2427734"/>
          <a:ext cx="7560843" cy="1890212"/>
        </p:xfrm>
        <a:graphic>
          <a:graphicData uri="http://schemas.openxmlformats.org/drawingml/2006/table">
            <a:tbl>
              <a:tblPr/>
              <a:tblGrid>
                <a:gridCol w="2079717"/>
                <a:gridCol w="913521"/>
                <a:gridCol w="913521"/>
                <a:gridCol w="913521"/>
                <a:gridCol w="913521"/>
                <a:gridCol w="913521"/>
                <a:gridCol w="913521"/>
              </a:tblGrid>
              <a:tr h="472553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年　　度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2016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2015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2014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2013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2012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2011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553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职工人数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21237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21115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17487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16800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13717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11456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553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实际</a:t>
                      </a:r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支付（</a:t>
                      </a:r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亿元）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45.63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38.89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27.75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30.34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30.82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21.8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553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人均薪</a:t>
                      </a:r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酬（</a:t>
                      </a:r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万元）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21.49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18.42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15.87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18.06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22.47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19.03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750094"/>
            <a:ext cx="8001000" cy="383788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⑸</a:t>
            </a:r>
            <a:r>
              <a:rPr lang="zh-CN" altLang="zh-CN" sz="2400" dirty="0" smtClean="0">
                <a:solidFill>
                  <a:srgbClr val="000000"/>
                </a:solidFill>
              </a:rPr>
              <a:t>权益结构与企业价值评价的相关性分析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分析原始出资与留存收益的构成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优秀企业的标准：高留存收益，低原始出资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分析中应注意二者的转换：送股或转增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标题 1"/>
          <p:cNvSpPr>
            <a:spLocks noGrp="1"/>
          </p:cNvSpPr>
          <p:nvPr>
            <p:ph type="title"/>
          </p:nvPr>
        </p:nvSpPr>
        <p:spPr>
          <a:xfrm>
            <a:off x="714375" y="428625"/>
            <a:ext cx="7858125" cy="581025"/>
          </a:xfrm>
        </p:spPr>
        <p:txBody>
          <a:bodyPr/>
          <a:lstStyle/>
          <a:p>
            <a:pPr eaLnBrk="1" hangingPunct="1"/>
            <a:r>
              <a:rPr lang="zh-CN" altLang="en-US" sz="2800" dirty="0" smtClean="0">
                <a:latin typeface="+mn-ea"/>
                <a:ea typeface="+mn-ea"/>
              </a:rPr>
              <a:t>贵州茅台与中科云网</a:t>
            </a:r>
          </a:p>
        </p:txBody>
      </p:sp>
      <p:sp>
        <p:nvSpPr>
          <p:cNvPr id="30723" name="内容占位符 2"/>
          <p:cNvSpPr>
            <a:spLocks noGrp="1"/>
          </p:cNvSpPr>
          <p:nvPr>
            <p:ph sz="quarter" idx="1"/>
          </p:nvPr>
        </p:nvSpPr>
        <p:spPr>
          <a:xfrm>
            <a:off x="714375" y="964406"/>
            <a:ext cx="7848600" cy="3551559"/>
          </a:xfrm>
        </p:spPr>
        <p:txBody>
          <a:bodyPr>
            <a:normAutofit fontScale="70000" lnSpcReduction="20000"/>
          </a:bodyPr>
          <a:lstStyle/>
          <a:p>
            <a:pPr algn="r" eaLnBrk="1" hangingPunct="1">
              <a:buFont typeface="Wingdings 2" pitchFamily="18" charset="2"/>
              <a:buNone/>
            </a:pPr>
            <a:r>
              <a:rPr lang="zh-CN" altLang="en-US" sz="2300" dirty="0" smtClean="0"/>
              <a:t>亿元</a:t>
            </a:r>
            <a:endParaRPr lang="en-US" altLang="zh-CN" sz="2300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CN" sz="1200" dirty="0" smtClean="0"/>
          </a:p>
          <a:p>
            <a:pPr eaLnBrk="1" hangingPunct="1"/>
            <a:r>
              <a:rPr lang="en-US" altLang="zh-CN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2016</a:t>
            </a:r>
            <a:r>
              <a:rPr lang="zh-CN" altLang="en-US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年贵州茅台分配现金股利约</a:t>
            </a:r>
            <a:r>
              <a:rPr lang="en-US" altLang="zh-CN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85</a:t>
            </a:r>
            <a:r>
              <a:rPr lang="zh-CN" altLang="en-US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亿元！</a:t>
            </a:r>
            <a:endParaRPr lang="en-US" altLang="zh-CN" dirty="0" smtClean="0">
              <a:solidFill>
                <a:srgbClr val="000000"/>
              </a:solidFill>
              <a:latin typeface="隶书" pitchFamily="49" charset="-122"/>
              <a:ea typeface="隶书" pitchFamily="49" charset="-122"/>
            </a:endParaRPr>
          </a:p>
          <a:p>
            <a:pPr eaLnBrk="1" hangingPunct="1"/>
            <a:r>
              <a:rPr lang="zh-CN" altLang="en-US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摘至各自公司的</a:t>
            </a:r>
            <a:r>
              <a:rPr lang="en-US" altLang="zh-CN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2016</a:t>
            </a:r>
            <a:r>
              <a:rPr lang="zh-CN" altLang="en-US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年年度报告</a:t>
            </a:r>
            <a:endParaRPr lang="en-US" altLang="zh-CN" dirty="0" smtClean="0">
              <a:solidFill>
                <a:srgbClr val="000000"/>
              </a:solidFill>
              <a:latin typeface="隶书" pitchFamily="49" charset="-122"/>
              <a:ea typeface="隶书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00125" y="1339454"/>
          <a:ext cx="7500988" cy="2121493"/>
        </p:xfrm>
        <a:graphic>
          <a:graphicData uri="http://schemas.openxmlformats.org/drawingml/2006/table">
            <a:tbl>
              <a:tblPr/>
              <a:tblGrid>
                <a:gridCol w="2706542"/>
                <a:gridCol w="2397223"/>
                <a:gridCol w="2397223"/>
              </a:tblGrid>
              <a:tr h="3707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公    司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贵州茅台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中科云网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实收资本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宋体"/>
                        </a:rPr>
                        <a:t>12.56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宋体"/>
                        </a:rPr>
                        <a:t>8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资本公积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宋体"/>
                        </a:rPr>
                        <a:t>13.75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宋体"/>
                        </a:rPr>
                        <a:t>2.59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盈余公积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宋体"/>
                        </a:rPr>
                        <a:t>71.36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宋体"/>
                        </a:rPr>
                        <a:t>0.35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4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未分配利润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627.18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-11.26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股东权益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758.99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2100" b="1" kern="1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-0.32</a:t>
                      </a:r>
                      <a:endParaRPr lang="zh-CN" sz="2100" b="1" kern="100" dirty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553767"/>
            <a:ext cx="8020050" cy="106799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zh-CN" altLang="en-US" sz="4400" b="1" dirty="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财务分析的基本技巧</a:t>
            </a:r>
            <a:endParaRPr lang="en-US" altLang="zh-CN" sz="4400" b="1" dirty="0" smtClean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8071148" y="195262"/>
            <a:ext cx="461665" cy="339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⑹</a:t>
            </a:r>
            <a:r>
              <a:rPr lang="zh-CN" altLang="zh-CN" sz="2400" dirty="0" smtClean="0">
                <a:solidFill>
                  <a:srgbClr val="000000"/>
                </a:solidFill>
              </a:rPr>
              <a:t>毛利与企业价值评价的相关性分析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毛利高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</a:rPr>
              <a:t>——</a:t>
            </a:r>
            <a:r>
              <a:rPr lang="zh-CN" altLang="en-US" sz="2400" dirty="0" smtClean="0">
                <a:solidFill>
                  <a:srgbClr val="000000"/>
                </a:solidFill>
              </a:rPr>
              <a:t>盈余稳定性强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投资收益、公允价值变动损益、营业外收入等高则盈余稳定性差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营业外收入中的经常性补贴例外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内容占位符 2"/>
          <p:cNvSpPr>
            <a:spLocks noGrp="1"/>
          </p:cNvSpPr>
          <p:nvPr>
            <p:ph sz="quarter" idx="1"/>
          </p:nvPr>
        </p:nvSpPr>
        <p:spPr>
          <a:xfrm>
            <a:off x="684214" y="519112"/>
            <a:ext cx="7705725" cy="4068862"/>
          </a:xfrm>
          <a:ln w="19050">
            <a:solidFill>
              <a:srgbClr val="C00000"/>
            </a:solidFill>
          </a:ln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0000CC"/>
                </a:solidFill>
                <a:latin typeface="宋体" pitchFamily="2" charset="-122"/>
              </a:rPr>
              <a:t>        贵州茅台的毛利   </a:t>
            </a:r>
            <a:r>
              <a:rPr lang="zh-CN" altLang="en-US" sz="2000" smtClean="0">
                <a:solidFill>
                  <a:srgbClr val="0000CC"/>
                </a:solidFill>
                <a:latin typeface="宋体" pitchFamily="2" charset="-122"/>
              </a:rPr>
              <a:t>单位：亿元</a:t>
            </a:r>
            <a:endParaRPr lang="en-US" altLang="zh-CN" sz="2000" smtClean="0">
              <a:solidFill>
                <a:srgbClr val="0000CC"/>
              </a:solidFill>
              <a:latin typeface="宋体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857250" y="1125141"/>
          <a:ext cx="7272807" cy="1643084"/>
        </p:xfrm>
        <a:graphic>
          <a:graphicData uri="http://schemas.openxmlformats.org/drawingml/2006/table">
            <a:tbl>
              <a:tblPr/>
              <a:tblGrid>
                <a:gridCol w="1224756"/>
                <a:gridCol w="1233487"/>
                <a:gridCol w="962098"/>
                <a:gridCol w="962098"/>
                <a:gridCol w="963456"/>
                <a:gridCol w="963456"/>
                <a:gridCol w="963456"/>
              </a:tblGrid>
              <a:tr h="410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年度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2016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2012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2011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8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毛利率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5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91.31%</a:t>
                      </a:r>
                      <a:endParaRPr lang="zh-CN" sz="15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5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92.24%</a:t>
                      </a:r>
                      <a:endParaRPr lang="zh-CN" sz="15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5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92.59%</a:t>
                      </a:r>
                      <a:endParaRPr lang="zh-CN" sz="15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5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92.9%</a:t>
                      </a:r>
                      <a:endParaRPr lang="zh-CN" sz="15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5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92.27%</a:t>
                      </a:r>
                      <a:endParaRPr lang="zh-CN" sz="15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5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91.57%</a:t>
                      </a:r>
                      <a:endParaRPr lang="zh-CN" sz="15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毛利额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355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301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292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287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244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168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净利润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167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155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10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Times New Roman"/>
                        </a:rPr>
                        <a:t>151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133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800" b="1" kern="0" dirty="0" smtClean="0">
                          <a:solidFill>
                            <a:schemeClr val="tx1"/>
                          </a:solidFill>
                          <a:latin typeface="隶书" pitchFamily="49" charset="-122"/>
                          <a:ea typeface="隶书" pitchFamily="49" charset="-122"/>
                          <a:cs typeface="宋体"/>
                        </a:rPr>
                        <a:t>88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隶书" pitchFamily="49" charset="-122"/>
                        <a:ea typeface="隶书" pitchFamily="49" charset="-122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89358"/>
            <a:ext cx="7905750" cy="3998615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⑺利息净收入</a:t>
            </a:r>
            <a:r>
              <a:rPr lang="zh-CN" altLang="zh-CN" sz="2400" dirty="0" smtClean="0">
                <a:solidFill>
                  <a:srgbClr val="000000"/>
                </a:solidFill>
              </a:rPr>
              <a:t>与企业价值评价的相关性分析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利息净收入高的含义分析：现金流非常充足或不合理地募集资金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利息净收入高的公司通常都是非常优秀的公司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000" dirty="0" smtClean="0">
                <a:solidFill>
                  <a:srgbClr val="000000"/>
                </a:solidFill>
                <a:latin typeface="宋体" pitchFamily="2" charset="-122"/>
              </a:rPr>
              <a:t>                                               单位：亿元</a:t>
            </a:r>
          </a:p>
        </p:txBody>
      </p:sp>
      <p:graphicFrame>
        <p:nvGraphicFramePr>
          <p:cNvPr id="4" name="Group 4"/>
          <p:cNvGraphicFramePr>
            <a:graphicFrameLocks noGrp="1"/>
          </p:cNvGraphicFramePr>
          <p:nvPr/>
        </p:nvGraphicFramePr>
        <p:xfrm>
          <a:off x="939977" y="3212351"/>
          <a:ext cx="7416874" cy="1170486"/>
        </p:xfrm>
        <a:graphic>
          <a:graphicData uri="http://schemas.openxmlformats.org/drawingml/2006/table">
            <a:tbl>
              <a:tblPr/>
              <a:tblGrid>
                <a:gridCol w="1498247"/>
                <a:gridCol w="1136953"/>
                <a:gridCol w="1111743"/>
                <a:gridCol w="1264521"/>
                <a:gridCol w="1132673"/>
                <a:gridCol w="1272737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CN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2012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2014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2015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2016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格力电器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-5.11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-6.08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-10.21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-28.5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-28.89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贵州茅台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-4.21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-5.70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-7.66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-7.82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-12.03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4" y="696516"/>
            <a:ext cx="8143875" cy="389145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</a:pPr>
            <a:r>
              <a:rPr lang="zh-CN" altLang="en-US" sz="2600" dirty="0" smtClean="0">
                <a:solidFill>
                  <a:srgbClr val="000000"/>
                </a:solidFill>
                <a:latin typeface="宋体" pitchFamily="2" charset="-122"/>
              </a:rPr>
              <a:t>不合理地募集资金</a:t>
            </a:r>
          </a:p>
          <a:p>
            <a:pPr eaLnBrk="1" hangingPunct="1">
              <a:lnSpc>
                <a:spcPct val="120000"/>
              </a:lnSpc>
            </a:pPr>
            <a:endParaRPr lang="zh-CN" altLang="en-US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>
              <a:lnSpc>
                <a:spcPct val="120000"/>
              </a:lnSpc>
            </a:pPr>
            <a:endParaRPr lang="zh-CN" altLang="en-US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>
              <a:lnSpc>
                <a:spcPct val="120000"/>
              </a:lnSpc>
            </a:pPr>
            <a:endParaRPr lang="zh-CN" altLang="en-US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来自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2011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年报</a:t>
            </a:r>
          </a:p>
        </p:txBody>
      </p:sp>
      <p:graphicFrame>
        <p:nvGraphicFramePr>
          <p:cNvPr id="1376295" name="Group 39"/>
          <p:cNvGraphicFramePr>
            <a:graphicFrameLocks noGrp="1"/>
          </p:cNvGraphicFramePr>
          <p:nvPr/>
        </p:nvGraphicFramePr>
        <p:xfrm>
          <a:off x="755576" y="1635646"/>
          <a:ext cx="7391400" cy="1200151"/>
        </p:xfrm>
        <a:graphic>
          <a:graphicData uri="http://schemas.openxmlformats.org/drawingml/2006/table">
            <a:tbl>
              <a:tblPr/>
              <a:tblGrid>
                <a:gridCol w="1295400"/>
                <a:gridCol w="1152525"/>
                <a:gridCol w="1325562"/>
                <a:gridCol w="1154113"/>
                <a:gridCol w="1155700"/>
                <a:gridCol w="1308100"/>
              </a:tblGrid>
              <a:tr h="417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CN" altLang="zh-CN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九安医疗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康芝药业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宝德股份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中青宝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朗科科技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财务费用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-1473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-3110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-610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-1489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-1082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净利润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2080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282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810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1854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1219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553767"/>
            <a:ext cx="8020050" cy="106799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zh-CN" altLang="en-US" sz="440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投资者的财务分析与价值诊断</a:t>
            </a:r>
            <a:endParaRPr lang="en-US" altLang="zh-CN" sz="4400" smtClean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71148" y="195262"/>
            <a:ext cx="461665" cy="339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857250"/>
            <a:ext cx="8001000" cy="3750469"/>
          </a:xfrm>
          <a:ln>
            <a:solidFill>
              <a:srgbClr val="C00000"/>
            </a:solidFill>
          </a:ln>
        </p:spPr>
        <p:txBody>
          <a:bodyPr/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一　</a:t>
            </a:r>
            <a:r>
              <a:rPr lang="zh-CN" altLang="zh-CN" sz="2400" dirty="0" smtClean="0">
                <a:solidFill>
                  <a:srgbClr val="000000"/>
                </a:solidFill>
              </a:rPr>
              <a:t>公司利润质量分析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</a:t>
            </a:r>
            <a:r>
              <a:rPr lang="zh-CN" altLang="zh-CN" sz="2400" dirty="0" smtClean="0">
                <a:solidFill>
                  <a:srgbClr val="000000"/>
                </a:solidFill>
              </a:rPr>
              <a:t>投资收益构成与收益质量相关性分析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与价值诊断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投资收益的构成：股权处置收益、现金分红、权益法下确认的收益、债券利息收入</a:t>
            </a:r>
          </a:p>
          <a:p>
            <a:pPr algn="just" eaLnBrk="1" hangingPunct="1">
              <a:lnSpc>
                <a:spcPct val="120000"/>
              </a:lnSpc>
            </a:pPr>
            <a:endParaRPr lang="zh-CN" altLang="en-US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482204"/>
            <a:ext cx="80010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2800" smtClean="0">
                <a:solidFill>
                  <a:srgbClr val="000000"/>
                </a:solidFill>
                <a:latin typeface="宋体" pitchFamily="2" charset="-122"/>
              </a:rPr>
              <a:t>案例一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071562"/>
            <a:ext cx="8001000" cy="3068241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长安汽车投资收益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en-US" altLang="zh-CN" sz="2400" dirty="0" smtClean="0"/>
              <a:t>                                                                                    </a:t>
            </a:r>
            <a:r>
              <a:rPr lang="zh-CN" altLang="en-US" sz="1800" dirty="0" smtClean="0"/>
              <a:t>单位：亿元</a:t>
            </a:r>
          </a:p>
        </p:txBody>
      </p:sp>
      <p:graphicFrame>
        <p:nvGraphicFramePr>
          <p:cNvPr id="4" name="Group 91"/>
          <p:cNvGraphicFramePr>
            <a:graphicFrameLocks/>
          </p:cNvGraphicFramePr>
          <p:nvPr/>
        </p:nvGraphicFramePr>
        <p:xfrm>
          <a:off x="755576" y="2139702"/>
          <a:ext cx="7674619" cy="1371600"/>
        </p:xfrm>
        <a:graphic>
          <a:graphicData uri="http://schemas.openxmlformats.org/drawingml/2006/table">
            <a:tbl>
              <a:tblPr/>
              <a:tblGrid>
                <a:gridCol w="2376760"/>
                <a:gridCol w="1080120"/>
                <a:gridCol w="997720"/>
                <a:gridCol w="1029031"/>
                <a:gridCol w="1027520"/>
                <a:gridCol w="1163468"/>
              </a:tblGrid>
              <a:tr h="211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CN" altLang="zh-CN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投资收益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18.68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45.06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81.02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94.97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96.19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其中：联营、合营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18.61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44.74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79.91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94.40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95.63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净利润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14.46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33.69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75.17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99.22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102.77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535781"/>
            <a:ext cx="80010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2800" smtClean="0">
                <a:solidFill>
                  <a:srgbClr val="000000"/>
                </a:solidFill>
                <a:latin typeface="宋体" pitchFamily="2" charset="-122"/>
              </a:rPr>
              <a:t>案例二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017985"/>
            <a:ext cx="8001000" cy="3068240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世荣兆业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                                                                                     </a:t>
            </a:r>
            <a:r>
              <a:rPr lang="zh-CN" altLang="en-US" sz="1800" dirty="0" smtClean="0"/>
              <a:t>单位：万元</a:t>
            </a:r>
          </a:p>
        </p:txBody>
      </p:sp>
      <p:graphicFrame>
        <p:nvGraphicFramePr>
          <p:cNvPr id="4" name="Group 91"/>
          <p:cNvGraphicFramePr>
            <a:graphicFrameLocks/>
          </p:cNvGraphicFramePr>
          <p:nvPr/>
        </p:nvGraphicFramePr>
        <p:xfrm>
          <a:off x="611560" y="2067694"/>
          <a:ext cx="7943850" cy="1588296"/>
        </p:xfrm>
        <a:graphic>
          <a:graphicData uri="http://schemas.openxmlformats.org/drawingml/2006/table">
            <a:tbl>
              <a:tblPr/>
              <a:tblGrid>
                <a:gridCol w="2592388"/>
                <a:gridCol w="1008062"/>
                <a:gridCol w="1079500"/>
                <a:gridCol w="1081088"/>
                <a:gridCol w="1079500"/>
                <a:gridCol w="1103312"/>
              </a:tblGrid>
              <a:tr h="37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CN" altLang="zh-CN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投资收益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3109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3161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21009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84312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90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其中：联营、合营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3106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3094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4095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39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25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净利润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9413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11808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23702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55445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 smtClean="0">
                          <a:solidFill>
                            <a:srgbClr val="000000"/>
                          </a:solidFill>
                          <a:latin typeface="隶书" pitchFamily="49" charset="-122"/>
                          <a:ea typeface="隶书" pitchFamily="49" charset="-122"/>
                        </a:rPr>
                        <a:t>1470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696517"/>
            <a:ext cx="8088312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２</a:t>
            </a:r>
            <a:r>
              <a:rPr lang="zh-CN" altLang="zh-CN" sz="2400" dirty="0" smtClean="0">
                <a:solidFill>
                  <a:srgbClr val="000000"/>
                </a:solidFill>
              </a:rPr>
              <a:t>资产减值损失与收益质量相关性分析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与价值诊断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①　构成分析：坏帐准备、固定资产减值准备等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②　区分可转回和不可转回减值进行分析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③　不可转回减值进一步发生的可能性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zh-CN" altLang="en-US" sz="2400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750094"/>
            <a:ext cx="8001000" cy="3068241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smtClean="0"/>
              <a:t>　　　　　　　　　　　獐子岛                 </a:t>
            </a:r>
            <a:r>
              <a:rPr lang="zh-CN" altLang="en-US" sz="1800" smtClean="0"/>
              <a:t>单位：元</a:t>
            </a:r>
            <a:endParaRPr lang="en-US" altLang="zh-CN" sz="180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85813" y="1178719"/>
          <a:ext cx="7560840" cy="1630872"/>
        </p:xfrm>
        <a:graphic>
          <a:graphicData uri="http://schemas.openxmlformats.org/drawingml/2006/table">
            <a:tbl>
              <a:tblPr/>
              <a:tblGrid>
                <a:gridCol w="3237540"/>
                <a:gridCol w="2388673"/>
                <a:gridCol w="1934627"/>
              </a:tblGrid>
              <a:tr h="29163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2014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2013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63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资产减值损失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399,282,959.58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17,332,726.56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63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营业外支出</a:t>
                      </a:r>
                      <a:endParaRPr lang="zh-CN" altLang="en-US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777,454,613.81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15,671,067.92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63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其中：非流动资产处置损失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19,390,796.32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1,942,335.18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归属于母公司所有者的净利润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-1,189,327,466.52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96,942,753.45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699542"/>
            <a:ext cx="7989888" cy="321011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b="1" dirty="0"/>
              <a:t>一</a:t>
            </a:r>
            <a:r>
              <a:rPr lang="zh-CN" altLang="zh-CN" sz="2400" b="1" dirty="0"/>
              <a:t>．</a:t>
            </a:r>
            <a:r>
              <a:rPr lang="zh-CN" altLang="en-US" sz="2400" b="1" dirty="0"/>
              <a:t>财务分析的基础资料及运用</a:t>
            </a:r>
            <a:endParaRPr lang="en-US" altLang="zh-CN" sz="2400" b="1" dirty="0"/>
          </a:p>
          <a:p>
            <a:pPr algn="just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</a:rPr>
              <a:t>１　年度报告范本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⑴释义；⑵公司简介和主要财务指标；⑶公司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业务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概要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；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⑷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管理层讨论与分析；⑸重要事项；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⑹普通股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股份变动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及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股东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情况；⑺优先股相关情况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；⑻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董事、监事、高管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人员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和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员工情况；⑼公司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治理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；⑽财务报告；⑾公司债券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相关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情况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；⑿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备查文件目录</a:t>
            </a:r>
            <a:endParaRPr lang="zh-CN" altLang="en-US" sz="2400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750094"/>
            <a:ext cx="8001000" cy="3837880"/>
          </a:xfrm>
          <a:ln>
            <a:solidFill>
              <a:srgbClr val="C00000"/>
            </a:solidFill>
          </a:ln>
        </p:spPr>
        <p:txBody>
          <a:bodyPr/>
          <a:lstStyle/>
          <a:p>
            <a:pPr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３</a:t>
            </a:r>
            <a:r>
              <a:rPr lang="zh-CN" altLang="zh-CN" sz="2400" dirty="0" smtClean="0">
                <a:solidFill>
                  <a:srgbClr val="000000"/>
                </a:solidFill>
              </a:rPr>
              <a:t>公允价值变动损益与收益质量相关性分析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与价值诊断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①构成分析：交易性金融资产的变动损益、投资性房地产变动损益　　等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②公允价值变动损益的稳定性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案例一：　　　　金融街</a:t>
            </a: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　　　　　</a:t>
            </a:r>
            <a:r>
              <a:rPr lang="zh-CN" altLang="en-US" sz="2000" dirty="0" smtClean="0">
                <a:solidFill>
                  <a:srgbClr val="000000"/>
                </a:solidFill>
                <a:latin typeface="+mn-ea"/>
              </a:rPr>
              <a:t>单位：亿元</a:t>
            </a:r>
            <a:endParaRPr lang="en-US" altLang="zh-CN" sz="2000" dirty="0" smtClean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85813" y="2839641"/>
          <a:ext cx="7344816" cy="931605"/>
        </p:xfrm>
        <a:graphic>
          <a:graphicData uri="http://schemas.openxmlformats.org/drawingml/2006/table">
            <a:tbl>
              <a:tblPr/>
              <a:tblGrid>
                <a:gridCol w="3468385"/>
                <a:gridCol w="2004222"/>
                <a:gridCol w="1872209"/>
              </a:tblGrid>
              <a:tr h="31053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2015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2016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3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公允</a:t>
                      </a:r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价值变动</a:t>
                      </a:r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收益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21.21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21.61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3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归属于母公司所有者的净利润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22.53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28.04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589360"/>
            <a:ext cx="8001000" cy="3638574"/>
          </a:xfrm>
        </p:spPr>
        <p:txBody>
          <a:bodyPr/>
          <a:lstStyle/>
          <a:p>
            <a:pP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案例二：兰州黄河</a:t>
            </a:r>
            <a:r>
              <a:rPr lang="en-US" altLang="zh-CN" sz="2400" dirty="0" smtClean="0">
                <a:solidFill>
                  <a:srgbClr val="000000"/>
                </a:solidFill>
              </a:rPr>
              <a:t>2015</a:t>
            </a:r>
            <a:r>
              <a:rPr lang="zh-CN" altLang="en-US" sz="2400" dirty="0" smtClean="0">
                <a:solidFill>
                  <a:srgbClr val="000000"/>
                </a:solidFill>
              </a:rPr>
              <a:t>年第一季度业绩预增公告</a:t>
            </a:r>
            <a:r>
              <a:rPr lang="en-US" altLang="zh-CN" sz="2400" dirty="0" smtClean="0">
                <a:solidFill>
                  <a:srgbClr val="000000"/>
                </a:solidFill>
              </a:rPr>
              <a:t>——</a:t>
            </a:r>
            <a:r>
              <a:rPr lang="zh-CN" altLang="en-US" sz="2400" dirty="0" smtClean="0">
                <a:solidFill>
                  <a:srgbClr val="000000"/>
                </a:solidFill>
              </a:rPr>
              <a:t>国内股票二级市场持续走高，公司证券投资处置及持有收益较上年同期获得较大幅度增长，对公司净利润产生了正面的影响。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CN" sz="2400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                                 </a:t>
            </a:r>
            <a:r>
              <a:rPr lang="zh-CN" altLang="en-US" sz="2400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　　　　</a:t>
            </a:r>
            <a:r>
              <a:rPr lang="en-US" altLang="zh-CN" sz="2400" dirty="0" smtClean="0">
                <a:solidFill>
                  <a:srgbClr val="000000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en-US" sz="2000" dirty="0" smtClean="0">
                <a:solidFill>
                  <a:srgbClr val="000000"/>
                </a:solidFill>
                <a:latin typeface="+mn-ea"/>
              </a:rPr>
              <a:t>单位：元</a:t>
            </a:r>
            <a:endParaRPr lang="en-US" altLang="zh-CN" sz="2000" dirty="0" smtClean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611560" y="2643758"/>
          <a:ext cx="7848871" cy="1384069"/>
        </p:xfrm>
        <a:graphic>
          <a:graphicData uri="http://schemas.openxmlformats.org/drawingml/2006/table">
            <a:tbl>
              <a:tblPr/>
              <a:tblGrid>
                <a:gridCol w="3168848"/>
                <a:gridCol w="1969734"/>
                <a:gridCol w="1347311"/>
                <a:gridCol w="1362978"/>
              </a:tblGrid>
              <a:tr h="23762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2014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2013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2015</a:t>
                      </a:r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一季度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62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加：公允价值变动</a:t>
                      </a:r>
                      <a:r>
                        <a:rPr lang="zh-CN" altLang="en-US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收益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24,180,0976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</a:t>
                      </a:r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4,859,795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17,058,695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62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投资</a:t>
                      </a:r>
                      <a:r>
                        <a:rPr lang="zh-CN" altLang="en-US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收益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46,916,376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24,020,836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45,442,812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32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其中：对联营企业和合营企业的投资收益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464,794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610,379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73,791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62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归属于母公司所有者的净利润</a:t>
                      </a: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77,902,258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25,356,406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68,366,118</a:t>
                      </a:r>
                      <a:endParaRPr lang="en-US" altLang="zh-CN" sz="14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126" marR="9126" marT="68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88313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４</a:t>
            </a:r>
            <a:r>
              <a:rPr lang="zh-CN" altLang="zh-CN" sz="2400" dirty="0" smtClean="0">
                <a:solidFill>
                  <a:srgbClr val="000000"/>
                </a:solidFill>
              </a:rPr>
              <a:t>营业外收入构成与收益质量相关性分析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与价值诊断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①构成分析：经常性利得、非经常性利得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②占净利润的比重分析</a:t>
            </a:r>
          </a:p>
          <a:p>
            <a:pPr algn="just">
              <a:buFontTx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③</a:t>
            </a:r>
            <a:r>
              <a:rPr lang="zh-CN" altLang="en-US" sz="2400" dirty="0" smtClean="0">
                <a:solidFill>
                  <a:srgbClr val="000000"/>
                </a:solidFill>
              </a:rPr>
              <a:t>营业外收入金额巨大的负面分析：临时性解困；大量的盘盈；债务重组所得；处置长期资产收益等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zh-CN" altLang="en-US" dirty="0" smtClean="0">
              <a:latin typeface="+mn-ea"/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42938"/>
            <a:ext cx="8032948" cy="3945036"/>
          </a:xfrm>
          <a:ln>
            <a:solidFill>
              <a:srgbClr val="C00000"/>
            </a:solidFill>
          </a:ln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zh-CN" altLang="en-US" sz="2000" dirty="0" smtClean="0"/>
              <a:t>厦工股份</a:t>
            </a:r>
            <a:r>
              <a:rPr lang="en-US" altLang="zh-CN" sz="2000" dirty="0" smtClean="0"/>
              <a:t>2014——</a:t>
            </a:r>
            <a:r>
              <a:rPr lang="zh-CN" altLang="en-US" sz="2000" dirty="0" smtClean="0"/>
              <a:t>根据厦财企（</a:t>
            </a:r>
            <a:r>
              <a:rPr lang="en-US" altLang="zh-CN" sz="2000" dirty="0" smtClean="0"/>
              <a:t>2014</a:t>
            </a:r>
            <a:r>
              <a:rPr lang="zh-CN" altLang="en-US" sz="2000" dirty="0" smtClean="0"/>
              <a:t>）</a:t>
            </a:r>
            <a:r>
              <a:rPr lang="en-US" altLang="zh-CN" sz="2000" dirty="0" smtClean="0"/>
              <a:t>5</a:t>
            </a:r>
            <a:r>
              <a:rPr lang="zh-CN" altLang="en-US" sz="2000" dirty="0" smtClean="0"/>
              <a:t>号和厦财企（</a:t>
            </a:r>
            <a:r>
              <a:rPr lang="en-US" altLang="zh-CN" sz="2000" dirty="0" smtClean="0"/>
              <a:t>2014</a:t>
            </a:r>
            <a:r>
              <a:rPr lang="zh-CN" altLang="en-US" sz="2000" dirty="0" smtClean="0"/>
              <a:t>）</a:t>
            </a:r>
            <a:r>
              <a:rPr lang="en-US" altLang="zh-CN" sz="2000" dirty="0" smtClean="0"/>
              <a:t>77</a:t>
            </a:r>
            <a:r>
              <a:rPr lang="zh-CN" altLang="en-US" sz="2000" dirty="0" smtClean="0"/>
              <a:t>号的文件通知，为推进本公司转型升级，实现持续健康发展，厦门市财政局下达给本公司上述政府补助合计</a:t>
            </a:r>
            <a:r>
              <a:rPr lang="en-US" altLang="zh-CN" sz="2000" dirty="0" smtClean="0"/>
              <a:t>45,000</a:t>
            </a:r>
            <a:r>
              <a:rPr lang="zh-CN" altLang="en-US" sz="2000" dirty="0" smtClean="0"/>
              <a:t>万元。单位：万元</a:t>
            </a:r>
            <a:endParaRPr lang="en-US" altLang="zh-CN" sz="2000" dirty="0" smtClean="0"/>
          </a:p>
          <a:p>
            <a:pPr algn="just" eaLnBrk="1" hangingPunct="1">
              <a:lnSpc>
                <a:spcPct val="120000"/>
              </a:lnSpc>
            </a:pPr>
            <a:endParaRPr lang="zh-CN" altLang="en-US" sz="2400" dirty="0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71600" y="1779662"/>
          <a:ext cx="6984777" cy="2106232"/>
        </p:xfrm>
        <a:graphic>
          <a:graphicData uri="http://schemas.openxmlformats.org/drawingml/2006/table">
            <a:tbl>
              <a:tblPr/>
              <a:tblGrid>
                <a:gridCol w="3492136"/>
                <a:gridCol w="1187498"/>
                <a:gridCol w="1187498"/>
                <a:gridCol w="1117645"/>
              </a:tblGrid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2015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2014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2013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三、营业利润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-118,748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</a:t>
                      </a:r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50,805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-755,95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加：营业外收入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3,798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53,657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6,899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其中：非流动资产处置利得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65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59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50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四、利润总额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-115,447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2,242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-69,745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减：所得税费用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-17,464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smtClean="0">
                          <a:solidFill>
                            <a:srgbClr val="000000"/>
                          </a:solidFill>
                          <a:latin typeface="宋体"/>
                        </a:rPr>
                        <a:t>514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-10,143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五、净利润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-97,983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</a:t>
                      </a:r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，</a:t>
                      </a:r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728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-59,602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归属于母公司所有者的净利润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-99,978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</a:t>
                      </a:r>
                      <a:r>
                        <a:rPr lang="zh-CN" altLang="en-US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，</a:t>
                      </a:r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030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-58,997 </a:t>
                      </a:r>
                      <a:endParaRPr lang="en-US" altLang="zh-CN" sz="15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482204"/>
            <a:ext cx="8001000" cy="4105770"/>
          </a:xfrm>
          <a:ln>
            <a:solidFill>
              <a:srgbClr val="C00000"/>
            </a:solidFill>
          </a:ln>
        </p:spPr>
        <p:txBody>
          <a:bodyPr/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用友软件                 </a:t>
            </a:r>
            <a:r>
              <a:rPr lang="zh-CN" altLang="en-US" sz="1800" dirty="0" smtClean="0">
                <a:solidFill>
                  <a:srgbClr val="000000"/>
                </a:solidFill>
                <a:latin typeface="+mn-ea"/>
              </a:rPr>
              <a:t>单位：万元</a:t>
            </a:r>
            <a:endParaRPr lang="zh-CN" altLang="en-US" sz="2400" dirty="0" smtClean="0"/>
          </a:p>
        </p:txBody>
      </p:sp>
      <p:graphicFrame>
        <p:nvGraphicFramePr>
          <p:cNvPr id="4" name="Group 92"/>
          <p:cNvGraphicFramePr>
            <a:graphicFrameLocks/>
          </p:cNvGraphicFramePr>
          <p:nvPr/>
        </p:nvGraphicFramePr>
        <p:xfrm>
          <a:off x="642938" y="1125141"/>
          <a:ext cx="7560840" cy="1134666"/>
        </p:xfrm>
        <a:graphic>
          <a:graphicData uri="http://schemas.openxmlformats.org/drawingml/2006/table">
            <a:tbl>
              <a:tblPr/>
              <a:tblGrid>
                <a:gridCol w="1766551"/>
                <a:gridCol w="1130593"/>
                <a:gridCol w="1130593"/>
                <a:gridCol w="1130593"/>
                <a:gridCol w="1130593"/>
                <a:gridCol w="1271917"/>
              </a:tblGrid>
              <a:tr h="388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CN" altLang="zh-CN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2016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净利润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38,715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54,790</a:t>
                      </a: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55,025</a:t>
                      </a: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32,375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19,739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6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营业外收入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28,700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33,872</a:t>
                      </a: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32,022</a:t>
                      </a: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35,535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36,232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750094"/>
            <a:ext cx="8001000" cy="3837880"/>
          </a:xfrm>
          <a:ln>
            <a:solidFill>
              <a:srgbClr val="C00000"/>
            </a:solidFill>
          </a:ln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二　</a:t>
            </a:r>
            <a:r>
              <a:rPr lang="zh-CN" altLang="zh-CN" dirty="0" smtClean="0">
                <a:solidFill>
                  <a:srgbClr val="000000"/>
                </a:solidFill>
              </a:rPr>
              <a:t>公司业绩变动趋势分析</a:t>
            </a:r>
            <a:endParaRPr lang="zh-CN" altLang="en-US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１</a:t>
            </a:r>
            <a:r>
              <a:rPr lang="zh-CN" altLang="zh-CN" dirty="0" smtClean="0">
                <a:solidFill>
                  <a:srgbClr val="000000"/>
                </a:solidFill>
              </a:rPr>
              <a:t>营业收入构成与未来盈利能力预测分析</a:t>
            </a:r>
            <a:r>
              <a:rPr lang="zh-CN" altLang="en-US" dirty="0" smtClean="0">
                <a:solidFill>
                  <a:srgbClr val="000000"/>
                </a:solidFill>
              </a:rPr>
              <a:t>与价值诊断</a:t>
            </a: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⑴　主辅构成</a:t>
            </a:r>
            <a:endParaRPr lang="en-US" altLang="zh-CN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⑵　行业构成</a:t>
            </a:r>
            <a:endParaRPr lang="en-US" altLang="zh-CN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⑶　产品构成</a:t>
            </a:r>
            <a:endParaRPr lang="en-US" altLang="zh-CN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⑷　地区构成</a:t>
            </a:r>
            <a:endParaRPr lang="en-US" altLang="zh-CN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⑸  客户构成</a:t>
            </a:r>
            <a:endParaRPr lang="en-US" altLang="zh-CN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sz="2400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毛利率变动对企业未来收益影响的分析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利润的源泉！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利润表的核心指标！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优秀的企业应当拥有安全的毛利！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毛利率变动与收入增长变动分析的关系！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803672"/>
            <a:ext cx="8001000" cy="3784301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en-US" altLang="zh-CN" sz="2400" dirty="0" smtClean="0">
                <a:solidFill>
                  <a:srgbClr val="000000"/>
                </a:solidFill>
              </a:rPr>
              <a:t>3.</a:t>
            </a:r>
            <a:r>
              <a:rPr lang="zh-CN" altLang="en-US" sz="2400" dirty="0" smtClean="0"/>
              <a:t>项目投资（在建工程）对企业未来收益影响分析及价值判断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项目投资进度分析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项目投资的预期收益分析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项目投资产品市场分析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</a:rPr>
              <a:t>案例：佰利联的项目投资分析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89360"/>
            <a:ext cx="7834312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sz="2400" dirty="0" smtClean="0"/>
              <a:t>三、公司利润分配方案预判与价值判断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　股票股利分配预判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净资产结构：股本、资本公积、盈余公积、未分配利润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每股净资产高则分配股票股利的可能性大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资本公积、盈余公积高则可能转增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未分配利润高则可能送股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但是收入增长难以持续、管理层缺乏信心、总股本过大时则不一定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482204"/>
            <a:ext cx="80010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2800" smtClean="0">
                <a:solidFill>
                  <a:srgbClr val="000000"/>
                </a:solidFill>
                <a:latin typeface="宋体" pitchFamily="2" charset="-122"/>
              </a:rPr>
              <a:t>案例：佰利联的净资产结构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964406"/>
            <a:ext cx="8001000" cy="3068241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20000"/>
              </a:lnSpc>
            </a:pP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Tx/>
              <a:buNone/>
            </a:pP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en-US" altLang="zh-CN" sz="2400" dirty="0" smtClean="0"/>
              <a:t>2014</a:t>
            </a:r>
            <a:r>
              <a:rPr lang="zh-CN" altLang="en-US" sz="2400" dirty="0" smtClean="0"/>
              <a:t>年：收入增长</a:t>
            </a:r>
            <a:r>
              <a:rPr lang="en-US" altLang="zh-CN" sz="2400" dirty="0" smtClean="0"/>
              <a:t>20%</a:t>
            </a:r>
            <a:r>
              <a:rPr lang="zh-CN" altLang="en-US" sz="2400" dirty="0" smtClean="0"/>
              <a:t>；利润增长</a:t>
            </a:r>
            <a:r>
              <a:rPr lang="en-US" altLang="zh-CN" sz="2400" dirty="0" smtClean="0"/>
              <a:t>167%</a:t>
            </a:r>
            <a:endParaRPr lang="zh-CN" altLang="en-US" sz="2400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28688" y="1178719"/>
          <a:ext cx="7200801" cy="1768798"/>
        </p:xfrm>
        <a:graphic>
          <a:graphicData uri="http://schemas.openxmlformats.org/drawingml/2006/table">
            <a:tbl>
              <a:tblPr/>
              <a:tblGrid>
                <a:gridCol w="2511907"/>
                <a:gridCol w="2344447"/>
                <a:gridCol w="2344447"/>
              </a:tblGrid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2014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2013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47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股本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190,792,400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191,515,000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资本公积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1,253,949,214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1,260,722,519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盈余公积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88,755,283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80,750,921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未分配利润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681,941,941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607,452,086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所有者权益合计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2,215,438,838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2,140,440,526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699542"/>
            <a:ext cx="7989888" cy="3862596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  <a:defRPr/>
            </a:pPr>
            <a:r>
              <a:rPr lang="en-US" altLang="zh-CN" sz="2400" dirty="0"/>
              <a:t>2</a:t>
            </a:r>
            <a:r>
              <a:rPr lang="zh-CN" altLang="zh-CN" sz="2400" dirty="0"/>
              <a:t>．</a:t>
            </a:r>
            <a:r>
              <a:rPr lang="zh-CN" altLang="en-US" sz="2400" dirty="0"/>
              <a:t>财务信息的合理利用</a:t>
            </a:r>
            <a:endParaRPr lang="en-US" altLang="zh-CN" sz="2400" dirty="0">
              <a:solidFill>
                <a:srgbClr val="FF33CC"/>
              </a:solidFill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⑴公司主要财务指标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主要会计数据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主要财务指标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非经常性项目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分季度主要财务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数据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Char char="l"/>
              <a:defRPr/>
            </a:pPr>
            <a:endParaRPr lang="en-US" altLang="zh-CN" sz="2400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4" y="696517"/>
            <a:ext cx="7545387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２　现金股利预判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⑴　丰厚的留存收益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⑵　充足的货币资金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⑶　大股东的偏好与要求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⑷　未来资金需求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553767"/>
            <a:ext cx="8020050" cy="106799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zh-CN" altLang="en-US" sz="440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经营者的财务分析与风险诊断</a:t>
            </a:r>
            <a:endParaRPr lang="en-US" altLang="zh-CN" sz="4400" smtClean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8071148" y="195262"/>
            <a:ext cx="461665" cy="339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910828"/>
            <a:ext cx="8001000" cy="3677145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</a:rPr>
              <a:t>一　</a:t>
            </a:r>
            <a:r>
              <a:rPr lang="zh-CN" altLang="zh-CN" sz="2600" dirty="0" smtClean="0">
                <a:solidFill>
                  <a:srgbClr val="000000"/>
                </a:solidFill>
              </a:rPr>
              <a:t>通过财务分析揭示资产质量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600" dirty="0" smtClean="0">
                <a:solidFill>
                  <a:srgbClr val="000000"/>
                </a:solidFill>
              </a:rPr>
              <a:t>流动资产长期化与资产质量相关性的分析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流动资产长期化指：实际存在时间超过一年</a:t>
            </a: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应收账款账龄分析</a:t>
            </a: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存货帐龄分析</a:t>
            </a: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交易性金融资产账龄分析</a:t>
            </a: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流动资产长期化是资产质量低的明显信号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endParaRPr lang="zh-CN" alt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1501" y="535782"/>
            <a:ext cx="7631113" cy="405219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２　资产减值损失</a:t>
            </a:r>
            <a:r>
              <a:rPr lang="zh-CN" altLang="zh-CN" sz="2400" dirty="0" smtClean="0">
                <a:solidFill>
                  <a:srgbClr val="000000"/>
                </a:solidFill>
              </a:rPr>
              <a:t>与资产质量相关性的分析</a:t>
            </a:r>
            <a:endParaRPr lang="zh-CN" altLang="en-US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构成分析：坏帐准备、固定资产减值准备等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区分可转回和不可转回减值进行分析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不可转回减值进一步发生的可能性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750094"/>
            <a:ext cx="8001000" cy="3068241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中科云网的资产减值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en-US" altLang="zh-CN" sz="2400" smtClean="0">
                <a:solidFill>
                  <a:srgbClr val="000000"/>
                </a:solidFill>
              </a:rPr>
              <a:t>2014</a:t>
            </a:r>
            <a:r>
              <a:rPr lang="zh-CN" altLang="en-US" sz="2400" smtClean="0">
                <a:solidFill>
                  <a:srgbClr val="000000"/>
                </a:solidFill>
              </a:rPr>
              <a:t>年报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71500" y="1232297"/>
          <a:ext cx="7488832" cy="2430270"/>
        </p:xfrm>
        <a:graphic>
          <a:graphicData uri="http://schemas.openxmlformats.org/drawingml/2006/table">
            <a:tbl>
              <a:tblPr/>
              <a:tblGrid>
                <a:gridCol w="3785563"/>
                <a:gridCol w="1961851"/>
                <a:gridCol w="1741418"/>
              </a:tblGrid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项目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本期发生额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上期发生额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一、坏账损失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148,475,085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6,902,369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二、存货跌价损失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2,300,977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三、可供出售金融资产减值损失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8,605,511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五、长期股权投资减值损失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21,447,510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190,000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七、固定资产减值损失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3,219,847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13,201,757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九、在建工程减值损失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6,501,910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十二、无形资产减值损失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44,222,040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26,766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十三、商誉减值损失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202,785,979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67,117,012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合计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437,558,859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5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87,437,903 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482202"/>
            <a:ext cx="8001000" cy="4033763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  <a:latin typeface="宋体" pitchFamily="2" charset="-122"/>
              </a:rPr>
              <a:t>二　</a:t>
            </a:r>
            <a:r>
              <a:rPr lang="zh-CN" altLang="zh-CN" sz="2600" dirty="0" smtClean="0">
                <a:solidFill>
                  <a:srgbClr val="000000"/>
                </a:solidFill>
              </a:rPr>
              <a:t>通过财务分析揭示财务风险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600" dirty="0" smtClean="0">
                <a:solidFill>
                  <a:srgbClr val="000000"/>
                </a:solidFill>
              </a:rPr>
              <a:t>资产周转率与企业资金压力相关性的分析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600" dirty="0" smtClean="0">
                <a:solidFill>
                  <a:srgbClr val="000000"/>
                </a:solidFill>
              </a:rPr>
              <a:t>周转率指标：应收账款周转率、存货周转率、总资产周转率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600" dirty="0" smtClean="0">
                <a:solidFill>
                  <a:srgbClr val="000000"/>
                </a:solidFill>
              </a:rPr>
              <a:t>应收账款周转率、存货周转率下降是一个企业资金压力增加的有力证明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600" dirty="0" smtClean="0">
                <a:solidFill>
                  <a:srgbClr val="000000"/>
                </a:solidFill>
              </a:rPr>
              <a:t>分析时要注意行业差别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endParaRPr lang="zh-CN" altLang="en-US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89360"/>
            <a:ext cx="8001000" cy="3926606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２</a:t>
            </a:r>
            <a:r>
              <a:rPr lang="zh-CN" altLang="zh-CN" sz="2400" dirty="0" smtClean="0">
                <a:solidFill>
                  <a:srgbClr val="000000"/>
                </a:solidFill>
              </a:rPr>
              <a:t>负债结构与公司财务风险识别相关性的分析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长期负债与流动负债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经营负债与金融负债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高财务风险的特征：流动负债多、金融负债多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400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   请看：东方电气风险大吗？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803673"/>
            <a:ext cx="7715250" cy="3784301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latin typeface="宋体" pitchFamily="2" charset="-122"/>
              </a:rPr>
              <a:t>东方电气              </a:t>
            </a:r>
            <a:r>
              <a:rPr lang="en-US" altLang="zh-CN" sz="2400" dirty="0" smtClean="0">
                <a:latin typeface="宋体" pitchFamily="2" charset="-122"/>
              </a:rPr>
              <a:t>2015     2014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总产总额      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861      852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货币资金　　　　　　　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211      178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负债总额      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622      648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其中：应付票据 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47       53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      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应付帐款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152      159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      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预收帐款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348      334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      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长期借款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7.2      5.5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      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短期借款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16.4     25.3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      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应付债券  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0        0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资产负债率            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72%      76%</a:t>
            </a:r>
            <a:endParaRPr lang="en-US" altLang="zh-CN" sz="2400" dirty="0" smtClean="0">
              <a:latin typeface="宋体" pitchFamily="2" charset="-122"/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482204"/>
            <a:ext cx="8001000" cy="410577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  <a:latin typeface="宋体" pitchFamily="2" charset="-122"/>
              </a:rPr>
              <a:t>三　</a:t>
            </a:r>
            <a:r>
              <a:rPr lang="zh-CN" altLang="zh-CN" sz="2600" dirty="0" smtClean="0">
                <a:solidFill>
                  <a:srgbClr val="000000"/>
                </a:solidFill>
              </a:rPr>
              <a:t>通过财务分析揭示</a:t>
            </a:r>
            <a:r>
              <a:rPr lang="zh-CN" altLang="en-US" sz="2600" dirty="0" smtClean="0">
                <a:solidFill>
                  <a:srgbClr val="000000"/>
                </a:solidFill>
              </a:rPr>
              <a:t>企业经营风险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600" dirty="0" smtClean="0">
                <a:solidFill>
                  <a:srgbClr val="000000"/>
                </a:solidFill>
              </a:rPr>
              <a:t>资产结构与公司经营风险相关性的分析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总资产结构分析：货币资金、应收账款、存货、固定资产、投资资产等</a:t>
            </a: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存货结构分析：如原材料、在产品、产成品构成</a:t>
            </a: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固定资产结构分析：如经营用与非经营用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</a:rPr>
              <a:t>结论：固定资产多、非经营性固定资产多、生产周期长的企业的原材料和产成品多就危险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endParaRPr lang="zh-CN" alt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6" y="642938"/>
            <a:ext cx="7572375" cy="3945036"/>
          </a:xfrm>
          <a:ln>
            <a:solidFill>
              <a:srgbClr val="C00000"/>
            </a:solidFill>
          </a:ln>
        </p:spPr>
        <p:txBody>
          <a:bodyPr/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客户结构与公司经营风险相关性的分析</a:t>
            </a:r>
            <a:endParaRPr lang="en-US" altLang="zh-CN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格力电器的销售客户结构</a:t>
            </a: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——2015     </a:t>
            </a: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单位：元</a:t>
            </a:r>
            <a:endParaRPr lang="zh-CN" altLang="en-US" sz="2400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4" y="1923678"/>
          <a:ext cx="7129412" cy="2592289"/>
        </p:xfrm>
        <a:graphic>
          <a:graphicData uri="http://schemas.openxmlformats.org/drawingml/2006/table">
            <a:tbl>
              <a:tblPr/>
              <a:tblGrid>
                <a:gridCol w="1345751"/>
                <a:gridCol w="2759325"/>
                <a:gridCol w="3024336"/>
              </a:tblGrid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单位名称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销售收入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占</a:t>
                      </a:r>
                      <a:r>
                        <a:rPr lang="zh-CN" altLang="en-US" sz="18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公司总收入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的</a:t>
                      </a:r>
                      <a:r>
                        <a:rPr lang="zh-CN" altLang="en-US" sz="18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比例</a:t>
                      </a:r>
                      <a:endParaRPr lang="en-US" altLang="zh-CN" sz="18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第一名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6,447,701,611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6.41%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第二名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5,231,798,175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5.20%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第三名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5,228,591,967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5.20%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第四名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4,470,165,431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4.45%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第五名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4,366,881,151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4.34%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合  计</a:t>
                      </a:r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25,745,138,334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25.60%</a:t>
                      </a:r>
                    </a:p>
                  </a:txBody>
                  <a:tcPr marL="9525" marR="9525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555526"/>
            <a:ext cx="7989888" cy="3990836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⑵管理层讨论与分析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①报告期内主要经营情况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主营业务分析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非主营业务导致利润重大变化的说明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资产、负债情况分析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行业经营性信息分析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投资状况分析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重大资产和股权出售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主要控股参股公司分析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marL="274320" indent="-274320" fontAlgn="auto">
              <a:lnSpc>
                <a:spcPts val="25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②公司关于公司未来发展的讨论与分析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750094"/>
            <a:ext cx="8001000" cy="383788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  <a:latin typeface="宋体" pitchFamily="2" charset="-122"/>
              </a:rPr>
              <a:t>四　</a:t>
            </a:r>
            <a:r>
              <a:rPr lang="zh-CN" altLang="zh-CN" sz="2600" dirty="0" smtClean="0">
                <a:solidFill>
                  <a:srgbClr val="000000"/>
                </a:solidFill>
              </a:rPr>
              <a:t>通过财务分析揭示财务合规性与效益性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6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600" dirty="0" smtClean="0">
                <a:solidFill>
                  <a:srgbClr val="000000"/>
                </a:solidFill>
              </a:rPr>
              <a:t>其他应收款与挪用资金、违规占用公司资金判断的分析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600" dirty="0" smtClean="0">
                <a:solidFill>
                  <a:srgbClr val="000000"/>
                </a:solidFill>
              </a:rPr>
              <a:t>挪用等违规行为可能的信号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zh-CN" altLang="en-US" sz="2600" dirty="0" smtClean="0">
                <a:solidFill>
                  <a:srgbClr val="000000"/>
                </a:solidFill>
              </a:rPr>
              <a:t>其他应收款金额巨大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zh-CN" altLang="en-US" sz="2600" dirty="0" smtClean="0">
                <a:solidFill>
                  <a:srgbClr val="000000"/>
                </a:solidFill>
              </a:rPr>
              <a:t>其他应收款余额固定、期限规则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zh-CN" altLang="en-US" sz="2600" dirty="0" smtClean="0">
                <a:solidFill>
                  <a:srgbClr val="000000"/>
                </a:solidFill>
              </a:rPr>
              <a:t>股东、高管大额借款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endParaRPr lang="zh-CN" alt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482204"/>
            <a:ext cx="8001000" cy="410577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宋体" pitchFamily="2" charset="-122"/>
              </a:rPr>
              <a:t>2.</a:t>
            </a:r>
            <a:r>
              <a:rPr lang="zh-CN" altLang="zh-CN" sz="2400" dirty="0" smtClean="0">
                <a:solidFill>
                  <a:srgbClr val="000000"/>
                </a:solidFill>
              </a:rPr>
              <a:t>费用构成与公司成本控制相关性的深度分析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成本控制失败的表现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变动费用增长与收入增长失衡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销售费用增长没有带来收入应有的增长（考虑产品生命周期）</a:t>
            </a:r>
          </a:p>
          <a:p>
            <a:pPr eaLnBrk="1" hangingPunct="1"/>
            <a:r>
              <a:rPr lang="zh-CN" altLang="en-US" sz="2400" dirty="0" smtClean="0">
                <a:solidFill>
                  <a:srgbClr val="000000"/>
                </a:solidFill>
              </a:rPr>
              <a:t>销售增长与毛利增长失衡  等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696516"/>
            <a:ext cx="8001000" cy="389145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Tx/>
              <a:buNone/>
              <a:defRPr/>
            </a:pPr>
            <a:r>
              <a:rPr lang="en-US" altLang="zh-CN" sz="2400" dirty="0" smtClean="0">
                <a:solidFill>
                  <a:srgbClr val="000000"/>
                </a:solidFill>
              </a:rPr>
              <a:t>4.</a:t>
            </a:r>
            <a:r>
              <a:rPr lang="zh-CN" altLang="zh-CN" sz="2400" dirty="0" smtClean="0">
                <a:solidFill>
                  <a:srgbClr val="000000"/>
                </a:solidFill>
              </a:rPr>
              <a:t>营业外支出构成与公司管理效率相关性的深度分析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lnSpc>
                <a:spcPct val="120000"/>
              </a:lnSpc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金额巨大的含义：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公司经营不规范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利用关联交易转移资产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管理混乱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资产质量低下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也可能说明公司具有较强的社会责任感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553767"/>
            <a:ext cx="8020050" cy="106799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zh-CN" altLang="en-US" sz="440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稽查局的财务分析与涉税诊断</a:t>
            </a:r>
            <a:endParaRPr lang="en-US" altLang="zh-CN" sz="4400" smtClean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8071148" y="195262"/>
            <a:ext cx="461665" cy="339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一  </a:t>
            </a:r>
            <a:r>
              <a:rPr lang="zh-CN" altLang="en-US" sz="2400" dirty="0" smtClean="0"/>
              <a:t>两套账的常见痕迹分析与诊断</a:t>
            </a:r>
            <a:endParaRPr lang="zh-CN" altLang="en-US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400" dirty="0" smtClean="0">
                <a:solidFill>
                  <a:srgbClr val="000000"/>
                </a:solidFill>
              </a:rPr>
              <a:t>未达账项与两套账</a:t>
            </a:r>
            <a:r>
              <a:rPr lang="zh-CN" altLang="en-US" sz="2400" dirty="0" smtClean="0">
                <a:solidFill>
                  <a:srgbClr val="000000"/>
                </a:solidFill>
              </a:rPr>
              <a:t>的诊断分析</a:t>
            </a:r>
            <a:endParaRPr lang="zh-CN" altLang="zh-CN" sz="2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其他应付款与两套账</a:t>
            </a:r>
            <a:r>
              <a:rPr lang="zh-CN" altLang="en-US" sz="2400" dirty="0" smtClean="0">
                <a:solidFill>
                  <a:srgbClr val="000000"/>
                </a:solidFill>
              </a:rPr>
              <a:t>的诊断分析</a:t>
            </a:r>
            <a:endParaRPr lang="zh-CN" altLang="zh-CN" sz="2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</a:rPr>
              <a:t>现金红字与两套账</a:t>
            </a:r>
            <a:r>
              <a:rPr lang="zh-CN" altLang="en-US" sz="2400" dirty="0" smtClean="0">
                <a:solidFill>
                  <a:srgbClr val="000000"/>
                </a:solidFill>
              </a:rPr>
              <a:t>的诊断分析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42938"/>
            <a:ext cx="8001000" cy="3945036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二　</a:t>
            </a:r>
            <a:r>
              <a:rPr lang="zh-CN" altLang="zh-CN" sz="2400" dirty="0" smtClean="0">
                <a:solidFill>
                  <a:srgbClr val="000000"/>
                </a:solidFill>
              </a:rPr>
              <a:t>重要资产增减变动的涉税分析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  <a:endParaRPr lang="zh-CN" altLang="en-US" sz="2400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400" dirty="0" smtClean="0">
                <a:solidFill>
                  <a:srgbClr val="000000"/>
                </a:solidFill>
              </a:rPr>
              <a:t>在建工程大幅增减的涉税分析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暂估转固的问题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借款费用停止资本化问题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房产税起征时间问题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利息总量、工程数量与进度、会计核算分析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固定资产大幅增减的涉税分析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账面原值与计税基础的问题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进项税抵扣问题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房产税的计税基础问题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处置损失的申报问题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⑸　处置收入的增值税问题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35781"/>
            <a:ext cx="8001000" cy="4052193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</a:rPr>
              <a:t>存货大幅增减的涉税分析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存货结构及其变动分析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虚增进项抵扣问题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虚增成本费用问题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损失扣除问题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35781"/>
            <a:ext cx="8001000" cy="4052193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４　</a:t>
            </a:r>
            <a:r>
              <a:rPr lang="zh-CN" altLang="zh-CN" sz="2400" dirty="0" smtClean="0">
                <a:solidFill>
                  <a:srgbClr val="000000"/>
                </a:solidFill>
              </a:rPr>
              <a:t>递延所得税资产（负债）与纳税申报正确性的分析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递延所得税资产的差异构成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可抵减暂时性差异发生的时间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可抵减暂时性差异转回的时间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可抵减暂时性差异的纳税调整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35781"/>
            <a:ext cx="8001000" cy="4052193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三　</a:t>
            </a:r>
            <a:r>
              <a:rPr lang="zh-CN" altLang="zh-CN" sz="2400" dirty="0" smtClean="0">
                <a:solidFill>
                  <a:srgbClr val="000000"/>
                </a:solidFill>
              </a:rPr>
              <a:t>往来账与税务舞弊甄别的分析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400" dirty="0" smtClean="0">
                <a:solidFill>
                  <a:srgbClr val="000000"/>
                </a:solidFill>
              </a:rPr>
              <a:t>应收账款与</a:t>
            </a:r>
            <a:r>
              <a:rPr lang="zh-CN" altLang="en-US" sz="2400" dirty="0" smtClean="0">
                <a:solidFill>
                  <a:srgbClr val="000000"/>
                </a:solidFill>
              </a:rPr>
              <a:t>涉税问题</a:t>
            </a:r>
            <a:r>
              <a:rPr lang="zh-CN" altLang="zh-CN" sz="2400" dirty="0" smtClean="0">
                <a:solidFill>
                  <a:srgbClr val="000000"/>
                </a:solidFill>
              </a:rPr>
              <a:t>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虚开增值税票问题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坏账损失的扣除问题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627534"/>
            <a:ext cx="7989888" cy="397031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⑶财务报告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</a:rPr>
              <a:t>①</a:t>
            </a:r>
            <a:r>
              <a:rPr lang="zh-CN" altLang="zh-CN" sz="2400" dirty="0">
                <a:solidFill>
                  <a:srgbClr val="000000"/>
                </a:solidFill>
              </a:rPr>
              <a:t>审计报告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②财务报表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spcBef>
                <a:spcPts val="0"/>
              </a:spcBef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资产负债表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spcBef>
                <a:spcPts val="0"/>
              </a:spcBef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利润表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spcBef>
                <a:spcPts val="0"/>
              </a:spcBef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现金流量表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>
              <a:spcBef>
                <a:spcPts val="0"/>
              </a:spcBef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股东权益权益变动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表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>
              <a:spcBef>
                <a:spcPts val="0"/>
              </a:spcBef>
              <a:defRPr/>
            </a:pPr>
            <a:endParaRPr lang="en-US" altLang="zh-CN" sz="2800" dirty="0" smtClean="0"/>
          </a:p>
          <a:p>
            <a:pPr>
              <a:spcBef>
                <a:spcPts val="0"/>
              </a:spcBef>
              <a:defRPr/>
            </a:pPr>
            <a:endParaRPr lang="en-US" altLang="zh-CN" sz="2800" dirty="0"/>
          </a:p>
          <a:p>
            <a:pPr>
              <a:buFont typeface="Wingdings" pitchFamily="2" charset="2"/>
              <a:buChar char="l"/>
              <a:defRPr/>
            </a:pPr>
            <a:endParaRPr lang="en-US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预付账款与隐瞒利息收入相关性的分析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虚假预付隐藏收入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虚假预付改变收入性质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预付账款与市场状况结合分析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预付账款退回的合理性分析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</a:rPr>
              <a:t>其他应收款</a:t>
            </a:r>
            <a:r>
              <a:rPr lang="zh-CN" altLang="en-US" sz="2400" dirty="0" smtClean="0">
                <a:solidFill>
                  <a:srgbClr val="000000"/>
                </a:solidFill>
              </a:rPr>
              <a:t>涉税问题</a:t>
            </a:r>
            <a:r>
              <a:rPr lang="zh-CN" altLang="zh-CN" sz="2400" dirty="0" smtClean="0">
                <a:solidFill>
                  <a:srgbClr val="000000"/>
                </a:solidFill>
              </a:rPr>
              <a:t>的深分析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股东借款</a:t>
            </a:r>
            <a:r>
              <a:rPr lang="zh-CN" altLang="zh-CN" sz="2400" dirty="0" smtClean="0">
                <a:solidFill>
                  <a:srgbClr val="000000"/>
                </a:solidFill>
              </a:rPr>
              <a:t>偷逃个税</a:t>
            </a:r>
            <a:r>
              <a:rPr lang="zh-CN" altLang="en-US" sz="2400" dirty="0" smtClean="0">
                <a:solidFill>
                  <a:srgbClr val="000000"/>
                </a:solidFill>
              </a:rPr>
              <a:t>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公司无息借款的营业税问题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公司无息借款的所得税问题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公司内部借款隐瞒收入的问题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⑸　经营无关借款的损失扣除问题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４　</a:t>
            </a:r>
            <a:r>
              <a:rPr lang="zh-CN" altLang="zh-CN" sz="2600" dirty="0" smtClean="0">
                <a:solidFill>
                  <a:srgbClr val="000000"/>
                </a:solidFill>
              </a:rPr>
              <a:t>预收账款与隐瞒收入相关性的分析</a:t>
            </a:r>
            <a:r>
              <a:rPr lang="zh-CN" altLang="en-US" sz="26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⑴　通过预收帐款隐瞒收入，企图延迟纳税；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⑵　将预收帐款提前确认为收入，企图享受优惠、弥补亏损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⑶　增加减少变动与应税收入确认的关系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⑷　预收账款与毛利率变动的关系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⑸　预收账款与企业利润增长的关系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５　</a:t>
            </a:r>
            <a:r>
              <a:rPr lang="zh-CN" altLang="zh-CN" sz="2400" dirty="0" smtClean="0">
                <a:solidFill>
                  <a:srgbClr val="000000"/>
                </a:solidFill>
              </a:rPr>
              <a:t>预计负债与税前扣除处理合规性的分析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增加当期纳税调增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减少当期纳税调减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四　</a:t>
            </a:r>
            <a:r>
              <a:rPr lang="zh-CN" altLang="zh-CN" sz="2400" dirty="0" smtClean="0">
                <a:solidFill>
                  <a:srgbClr val="000000"/>
                </a:solidFill>
              </a:rPr>
              <a:t>重要费用与收入真实性的深度分析</a:t>
            </a:r>
            <a:endParaRPr lang="zh-CN" alt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400" dirty="0" smtClean="0">
                <a:solidFill>
                  <a:srgbClr val="000000"/>
                </a:solidFill>
              </a:rPr>
              <a:t>运输费用与</a:t>
            </a:r>
            <a:r>
              <a:rPr lang="zh-CN" altLang="en-US" sz="2400" dirty="0" smtClean="0">
                <a:solidFill>
                  <a:srgbClr val="000000"/>
                </a:solidFill>
              </a:rPr>
              <a:t>涉税问题</a:t>
            </a:r>
            <a:r>
              <a:rPr lang="zh-CN" altLang="zh-CN" sz="2400" dirty="0" smtClean="0">
                <a:solidFill>
                  <a:srgbClr val="000000"/>
                </a:solidFill>
              </a:rPr>
              <a:t>的深度分析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运费构成与进项税抵扣问题　</a:t>
            </a: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运费价格、产品价格变动分析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运费增长与销售收入增长的合理性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销售提成与收入真实性判断的深度分析</a:t>
            </a:r>
            <a:endParaRPr lang="zh-CN" alt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提成变性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提成与收入不一致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销售人员构成、销售费用构成、销售提成比率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</a:rPr>
              <a:t>材料构成与隐瞒产量判断的深度分析</a:t>
            </a:r>
            <a:endParaRPr lang="zh-CN" altLang="en-US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隐瞒产品产量，帐外销售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主料和辅料构成和材料消耗率分析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动力费用与产量的关系分析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４　</a:t>
            </a:r>
            <a:r>
              <a:rPr lang="zh-CN" altLang="zh-CN" sz="2400" dirty="0" smtClean="0">
                <a:solidFill>
                  <a:srgbClr val="000000"/>
                </a:solidFill>
              </a:rPr>
              <a:t>应付职工薪酬与利润真实性判断的深度分析</a:t>
            </a:r>
            <a:endParaRPr lang="zh-CN" alt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工资与利润不匹配问题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费用工资化问题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计提与发放的问题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人均薪酬分析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⑸　关键人员薪酬分析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⑹　应付职工薪酬余额异常增长分析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482204"/>
            <a:ext cx="8001000" cy="410577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五　</a:t>
            </a:r>
            <a:r>
              <a:rPr lang="zh-CN" altLang="zh-CN" sz="2400" dirty="0" smtClean="0">
                <a:solidFill>
                  <a:srgbClr val="000000"/>
                </a:solidFill>
              </a:rPr>
              <a:t>纳税申报表勾稽关系的分析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30000"/>
              </a:lnSpc>
              <a:buNone/>
              <a:defRPr/>
            </a:pPr>
            <a:r>
              <a:rPr lang="en-US" altLang="zh-CN" sz="2400" dirty="0" smtClean="0">
                <a:solidFill>
                  <a:srgbClr val="000000"/>
                </a:solidFill>
              </a:rPr>
              <a:t>1</a:t>
            </a:r>
            <a:r>
              <a:rPr lang="zh-CN" altLang="en-US" sz="2400" dirty="0" smtClean="0">
                <a:solidFill>
                  <a:srgbClr val="000000"/>
                </a:solidFill>
              </a:rPr>
              <a:t>　</a:t>
            </a:r>
            <a:r>
              <a:rPr lang="zh-CN" altLang="zh-CN" sz="2400" dirty="0" smtClean="0">
                <a:solidFill>
                  <a:srgbClr val="000000"/>
                </a:solidFill>
              </a:rPr>
              <a:t>基础信息表与纳税差错的分析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资产、人数、行业代码</a:t>
            </a:r>
            <a:r>
              <a:rPr lang="en-US" altLang="zh-CN" sz="2400" dirty="0" smtClean="0">
                <a:solidFill>
                  <a:srgbClr val="000000"/>
                </a:solidFill>
              </a:rPr>
              <a:t>——</a:t>
            </a:r>
            <a:r>
              <a:rPr lang="zh-CN" altLang="en-US" sz="2400" dirty="0" smtClean="0">
                <a:solidFill>
                  <a:srgbClr val="000000"/>
                </a:solidFill>
              </a:rPr>
              <a:t>优惠条件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⑵　主要的会计政策和估计</a:t>
            </a:r>
            <a:r>
              <a:rPr lang="en-US" altLang="zh-CN" sz="2400" dirty="0" smtClean="0">
                <a:solidFill>
                  <a:srgbClr val="000000"/>
                </a:solidFill>
              </a:rPr>
              <a:t>——</a:t>
            </a:r>
            <a:r>
              <a:rPr lang="zh-CN" altLang="en-US" sz="2400" dirty="0" smtClean="0">
                <a:solidFill>
                  <a:srgbClr val="000000"/>
                </a:solidFill>
              </a:rPr>
              <a:t>差异类型、差错可能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3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⑶　前五位对外投资变动</a:t>
            </a:r>
            <a:r>
              <a:rPr lang="en-US" altLang="zh-CN" sz="2400" dirty="0" smtClean="0">
                <a:solidFill>
                  <a:srgbClr val="000000"/>
                </a:solidFill>
              </a:rPr>
              <a:t>——</a:t>
            </a:r>
            <a:r>
              <a:rPr lang="zh-CN" altLang="en-US" sz="2400" dirty="0" smtClean="0">
                <a:solidFill>
                  <a:srgbClr val="000000"/>
                </a:solidFill>
              </a:rPr>
              <a:t>股权转让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696516"/>
            <a:ext cx="8001000" cy="38914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en-US" altLang="zh-CN" sz="2400" dirty="0" smtClean="0">
                <a:solidFill>
                  <a:srgbClr val="000000"/>
                </a:solidFill>
              </a:rPr>
              <a:t>2.</a:t>
            </a:r>
            <a:r>
              <a:rPr lang="zh-CN" altLang="zh-CN" sz="2400" dirty="0" smtClean="0">
                <a:solidFill>
                  <a:srgbClr val="000000"/>
                </a:solidFill>
              </a:rPr>
              <a:t>费用明细表与纳税舞弊的分析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费用有机构成分析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费用此增彼减分析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费用涉税问题分析</a:t>
            </a:r>
            <a:endParaRPr lang="en-US" altLang="zh-CN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539552" y="699542"/>
            <a:ext cx="7989888" cy="3888244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dirty="0">
                <a:solidFill>
                  <a:srgbClr val="000000"/>
                </a:solidFill>
              </a:rPr>
              <a:t>③附注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>
              <a:lnSpc>
                <a:spcPts val="4000"/>
              </a:lnSpc>
              <a:buFont typeface="Wingdings" pitchFamily="2" charset="2"/>
              <a:buChar char="l"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公司基本情况；财务报表的编制基础；重要会计政策及会计估计；税项；合并财务报表项目注释；合并财务报表变更；在其他主体中的权益；关联方及关联交易；股份支付；承诺及或有事项；资产负债表日后事项；其他重要事项；母公司财务报表主要项目注释；补充资料</a:t>
            </a:r>
          </a:p>
          <a:p>
            <a:pPr>
              <a:buFont typeface="Wingdings" pitchFamily="2" charset="2"/>
              <a:buChar char="l"/>
              <a:defRPr/>
            </a:pPr>
            <a:endParaRPr lang="en-US" altLang="zh-CN" sz="2800" dirty="0" smtClean="0"/>
          </a:p>
          <a:p>
            <a:pPr>
              <a:buFont typeface="Wingdings" pitchFamily="2" charset="2"/>
              <a:buChar char="l"/>
              <a:defRPr/>
            </a:pPr>
            <a:endParaRPr lang="en-US" altLang="zh-C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482204"/>
            <a:ext cx="8001000" cy="410577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</a:rPr>
              <a:t>纳税调整明细表与纳税舞弊的分析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项目构成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暂时性与永久性差异构成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42938"/>
            <a:ext cx="8001000" cy="3945036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４　</a:t>
            </a:r>
            <a:r>
              <a:rPr lang="zh-CN" altLang="zh-CN" sz="2400" dirty="0" smtClean="0">
                <a:solidFill>
                  <a:srgbClr val="000000"/>
                </a:solidFill>
              </a:rPr>
              <a:t>其他纳税申报表与纳税差错的分析</a:t>
            </a:r>
            <a:r>
              <a:rPr lang="zh-CN" altLang="en-US" sz="2400" dirty="0" smtClean="0">
                <a:solidFill>
                  <a:srgbClr val="000000"/>
                </a:solidFill>
              </a:rPr>
              <a:t>与诊断</a:t>
            </a: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⑴　收入明细表构成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成本明细表构成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视同销售和房地产开发企业特定业务纳税调整明细表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⑷　未按照权责发生制确认收入调整明细表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⑸　专项用途财政性资金纳税调整明细表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⑹　职工薪酬纳税调整明细表　　　等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553767"/>
            <a:ext cx="8020050" cy="106799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zh-CN" altLang="en-US" sz="4400" smtClean="0">
                <a:solidFill>
                  <a:srgbClr val="000099"/>
                </a:solidFill>
                <a:latin typeface="隶书" pitchFamily="49" charset="-122"/>
                <a:ea typeface="隶书" pitchFamily="49" charset="-122"/>
              </a:rPr>
              <a:t>债权人的财务分析与信贷诊断</a:t>
            </a:r>
            <a:endParaRPr lang="zh-CN" altLang="zh-CN" sz="4400" smtClean="0">
              <a:solidFill>
                <a:srgbClr val="000099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8071148" y="195262"/>
            <a:ext cx="461665" cy="339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642936"/>
            <a:ext cx="8001000" cy="394503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一　</a:t>
            </a:r>
            <a:r>
              <a:rPr lang="zh-CN" altLang="zh-CN" sz="2400" dirty="0" smtClean="0">
                <a:solidFill>
                  <a:srgbClr val="000000"/>
                </a:solidFill>
              </a:rPr>
              <a:t>企业偿债能力分析</a:t>
            </a:r>
            <a:endParaRPr lang="zh-CN" altLang="en-US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１　</a:t>
            </a:r>
            <a:r>
              <a:rPr lang="zh-CN" altLang="zh-CN" sz="2400" dirty="0" smtClean="0">
                <a:solidFill>
                  <a:srgbClr val="000000"/>
                </a:solidFill>
              </a:rPr>
              <a:t>会计利润、经济利润与信贷决策的</a:t>
            </a:r>
            <a:r>
              <a:rPr lang="zh-CN" altLang="en-US" sz="2400" dirty="0" smtClean="0">
                <a:solidFill>
                  <a:srgbClr val="000000"/>
                </a:solidFill>
              </a:rPr>
              <a:t>分析与诊断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en-US" altLang="zh-CN" sz="2400" dirty="0" smtClean="0">
                <a:solidFill>
                  <a:srgbClr val="000000"/>
                </a:solidFill>
              </a:rPr>
              <a:t>⑴</a:t>
            </a:r>
            <a:r>
              <a:rPr lang="zh-CN" altLang="en-US" sz="2400" dirty="0" smtClean="0">
                <a:solidFill>
                  <a:srgbClr val="000000"/>
                </a:solidFill>
              </a:rPr>
              <a:t>　会计利润＝息税前利润－利息</a:t>
            </a: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⑵　经济利润</a:t>
            </a: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　　＝息税前利润－利息－权益资本成本</a:t>
            </a:r>
          </a:p>
          <a:p>
            <a:pPr algn="just">
              <a:buNone/>
            </a:pPr>
            <a:r>
              <a:rPr lang="zh-CN" altLang="en-US" sz="2400" dirty="0" smtClean="0">
                <a:solidFill>
                  <a:srgbClr val="000000"/>
                </a:solidFill>
              </a:rPr>
              <a:t>⑶　信贷决策标准：经济利润高的企业贷出的资金才安全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endParaRPr lang="zh-CN" alt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642938"/>
            <a:ext cx="8001000" cy="3945036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２　</a:t>
            </a:r>
            <a:r>
              <a:rPr lang="zh-CN" altLang="zh-CN" sz="2400" dirty="0" smtClean="0">
                <a:solidFill>
                  <a:srgbClr val="000000"/>
                </a:solidFill>
              </a:rPr>
              <a:t>资产负债率与企业偿债能力判断的</a:t>
            </a:r>
            <a:r>
              <a:rPr lang="zh-CN" altLang="en-US" sz="2400" dirty="0" smtClean="0">
                <a:solidFill>
                  <a:srgbClr val="000000"/>
                </a:solidFill>
              </a:rPr>
              <a:t>分析与诊断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⑴　资产负债率简单评价标准：越低越好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⑵　负债类别结构与时间结构分析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⑶　资产质量分析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⑷　经营资产报酬率分析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</a:rPr>
              <a:t>流动比率与企业偿债能力判断的</a:t>
            </a:r>
            <a:r>
              <a:rPr lang="zh-CN" altLang="en-US" sz="2400" dirty="0" smtClean="0">
                <a:solidFill>
                  <a:srgbClr val="000000"/>
                </a:solidFill>
              </a:rPr>
              <a:t>分析与诊断</a:t>
            </a:r>
            <a:endParaRPr lang="en-US" altLang="zh-CN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⑴　流动比率＝流动资产</a:t>
            </a:r>
            <a:r>
              <a:rPr lang="en-US" altLang="zh-CN" sz="2400" dirty="0" smtClean="0">
                <a:solidFill>
                  <a:srgbClr val="000000"/>
                </a:solidFill>
              </a:rPr>
              <a:t>/  </a:t>
            </a:r>
            <a:r>
              <a:rPr lang="zh-CN" altLang="en-US" sz="2400" dirty="0" smtClean="0">
                <a:solidFill>
                  <a:srgbClr val="000000"/>
                </a:solidFill>
              </a:rPr>
              <a:t>流动负债</a:t>
            </a: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⑵　流动资产的构成及质量</a:t>
            </a: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⑶　流动负债的构成及到期状况</a:t>
            </a: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⑷　剔除流动资产中的不良资产、流动负债中的非现金偿还的负债</a:t>
            </a:r>
          </a:p>
          <a:p>
            <a:pPr algn="just">
              <a:lnSpc>
                <a:spcPct val="140000"/>
              </a:lnSpc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⑸　流动负债可以通常用到期负债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dirty="0" smtClean="0">
                <a:solidFill>
                  <a:srgbClr val="000000"/>
                </a:solidFill>
                <a:latin typeface="+mn-ea"/>
              </a:rPr>
              <a:t>4.</a:t>
            </a:r>
            <a:r>
              <a:rPr lang="zh-CN" altLang="zh-CN" dirty="0" smtClean="0">
                <a:solidFill>
                  <a:srgbClr val="000000"/>
                </a:solidFill>
                <a:latin typeface="+mn-ea"/>
              </a:rPr>
              <a:t>企业现金流量结构与企业偿债能力</a:t>
            </a:r>
            <a:r>
              <a:rPr lang="zh-CN" altLang="en-US" dirty="0" smtClean="0"/>
              <a:t>分析与诊断</a:t>
            </a:r>
            <a:endParaRPr lang="en-US" altLang="zh-CN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</a:rPr>
              <a:t>⑴　现金流入量结构分析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</a:rPr>
              <a:t>⑵　现金流出量结构分析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</a:rPr>
              <a:t>⑶　增量分析结合存量分析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dirty="0" smtClean="0">
                <a:solidFill>
                  <a:srgbClr val="000000"/>
                </a:solidFill>
              </a:rPr>
              <a:t>⑷　三大活动净流量结构分析</a:t>
            </a:r>
            <a:endParaRPr lang="zh-CN" altLang="en-US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　　　经营活动　　投资活动　　筹资活动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① 　　　＋　　　　　＋　　　　　＋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② 　　　＋　　　　　＋　　　　　－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③ 　　　＋　　　　　－　　　　　－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④ 　　　－　　　　　＋　　　　　＋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⑤ 　　　－　　　　　＋　　　　　－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⑥ 　　　－　　　　　－　　　　　－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⑦ 　　　＋　　　　　－　　　　　＋</a:t>
            </a:r>
          </a:p>
          <a:p>
            <a:pPr marL="287338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itchFamily="2" charset="-122"/>
              </a:rPr>
              <a:t>⑧ 　　　－　　　　　－　　　　　＋</a:t>
            </a:r>
            <a:endParaRPr lang="zh-CN" altLang="en-US" sz="2400" dirty="0" smtClean="0">
              <a:latin typeface="宋体" pitchFamily="2" charset="-122"/>
            </a:endParaRP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482204"/>
            <a:ext cx="8001000" cy="410577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二　企业信用分析</a:t>
            </a: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１　金融负债的历史清偿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２　经营负债的账龄分析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３　信用判断“５Ｃ”原则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案例：东方电气的经营负债账龄分析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375047"/>
            <a:ext cx="80010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2800" smtClean="0">
                <a:solidFill>
                  <a:srgbClr val="000000"/>
                </a:solidFill>
                <a:latin typeface="宋体" pitchFamily="2" charset="-122"/>
              </a:rPr>
              <a:t>参考：农业银行信用评价指标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642938" y="910829"/>
          <a:ext cx="7704856" cy="2970330"/>
        </p:xfrm>
        <a:graphic>
          <a:graphicData uri="http://schemas.openxmlformats.org/drawingml/2006/table">
            <a:tbl>
              <a:tblPr/>
              <a:tblGrid>
                <a:gridCol w="819666"/>
                <a:gridCol w="2410424"/>
                <a:gridCol w="4474766"/>
              </a:tblGrid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 dirty="0">
                          <a:latin typeface="Times New Roman"/>
                          <a:ea typeface="宋体"/>
                        </a:rPr>
                        <a:t>序号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 dirty="0">
                          <a:latin typeface="Times New Roman"/>
                          <a:ea typeface="宋体"/>
                        </a:rPr>
                        <a:t>考核指标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计算公式及数据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kern="100">
                          <a:latin typeface="Times New Roman"/>
                          <a:ea typeface="宋体"/>
                        </a:rPr>
                        <a:t> </a:t>
                      </a: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资产负债率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负债总额</a:t>
                      </a:r>
                      <a:r>
                        <a:rPr lang="en-US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资产总额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 dirty="0">
                          <a:latin typeface="Times New Roman"/>
                          <a:ea typeface="宋体"/>
                        </a:rPr>
                        <a:t>２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流动比率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流动资产</a:t>
                      </a:r>
                      <a:r>
                        <a:rPr lang="en-US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流动负债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３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资产周转次数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收入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资产月平均余额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４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销售利润率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利润总额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收入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５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总资产报酬率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（利润总额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+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利息支出）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资产总额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销售收入归行率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收入归行额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收入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７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贷款付息率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实付利息额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应付利息额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８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到期贷款偿还率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到期贷款偿还额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到期贷款额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100">
                          <a:latin typeface="Times New Roman"/>
                          <a:ea typeface="宋体"/>
                        </a:rPr>
                        <a:t>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企业经营管理水平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1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）好（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2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）较好（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3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）一般（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4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）差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kern="100">
                          <a:latin typeface="Times New Roman"/>
                          <a:ea typeface="宋体"/>
                        </a:rPr>
                        <a:t>10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企业发展前景</a:t>
                      </a:r>
                      <a:endParaRPr lang="zh-CN" sz="15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1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）好（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2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）较好（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3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）一般（</a:t>
                      </a:r>
                      <a:r>
                        <a:rPr lang="en-US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4</a:t>
                      </a:r>
                      <a:r>
                        <a:rPr lang="zh-CN" sz="1500" b="1" kern="0" dirty="0">
                          <a:solidFill>
                            <a:srgbClr val="323E32"/>
                          </a:solidFill>
                          <a:latin typeface="Times New Roman"/>
                          <a:ea typeface="宋体"/>
                          <a:cs typeface="宋体"/>
                        </a:rPr>
                        <a:t>）差</a:t>
                      </a:r>
                      <a:endParaRPr lang="zh-CN" sz="15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83568" y="481013"/>
            <a:ext cx="7846070" cy="409342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Clr>
                <a:schemeClr val="accent2"/>
              </a:buClr>
              <a:defRPr/>
            </a:pPr>
            <a:r>
              <a:rPr lang="en-US" altLang="zh-CN" sz="2400" dirty="0"/>
              <a:t>3</a:t>
            </a:r>
            <a:r>
              <a:rPr lang="zh-CN" altLang="zh-CN" sz="2400" dirty="0"/>
              <a:t>．</a:t>
            </a:r>
            <a:r>
              <a:rPr lang="zh-CN" altLang="en-US" sz="2400" dirty="0"/>
              <a:t>非财务信息的合理利用</a:t>
            </a:r>
            <a:endParaRPr lang="en-US" altLang="zh-CN" sz="2400" dirty="0">
              <a:solidFill>
                <a:srgbClr val="FF33CC"/>
              </a:solidFill>
            </a:endParaRPr>
          </a:p>
          <a:p>
            <a:pPr algn="just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⑴</a:t>
            </a:r>
            <a:r>
              <a:rPr lang="zh-CN" altLang="en-US" sz="2400" dirty="0">
                <a:solidFill>
                  <a:srgbClr val="000000"/>
                </a:solidFill>
              </a:rPr>
              <a:t>公司内部非财务信息</a:t>
            </a: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algn="just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①释义；②公司简介；③公司业务概要；④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重要事项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；⑤普通股股份变动及股东情况；⑥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优先股相关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情况；⑦董事、监事、高管人员和员工情况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；⑧</a:t>
            </a: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公司治理；⑨公司债券相关情况；⑩备查</a:t>
            </a: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文件目录</a:t>
            </a:r>
            <a:endParaRPr lang="en-US" altLang="zh-CN" sz="2400" dirty="0" smtClean="0">
              <a:solidFill>
                <a:srgbClr val="000000"/>
              </a:solidFill>
              <a:latin typeface="+mn-ea"/>
            </a:endParaRPr>
          </a:p>
          <a:p>
            <a:pPr algn="just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zh-CN" sz="2400" dirty="0">
              <a:solidFill>
                <a:srgbClr val="000000"/>
              </a:solidFill>
              <a:latin typeface="+mn-ea"/>
            </a:endParaRPr>
          </a:p>
          <a:p>
            <a:pPr algn="just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400" dirty="0">
                <a:solidFill>
                  <a:srgbClr val="000000"/>
                </a:solidFill>
                <a:latin typeface="+mn-ea"/>
              </a:rPr>
              <a:t>⑵</a:t>
            </a:r>
            <a:r>
              <a:rPr lang="zh-CN" altLang="en-US" sz="2400" dirty="0">
                <a:solidFill>
                  <a:srgbClr val="000000"/>
                </a:solidFill>
              </a:rPr>
              <a:t>公司外部非财务信息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zh-CN" altLang="en-US" sz="2400" dirty="0">
                <a:solidFill>
                  <a:srgbClr val="000000"/>
                </a:solidFill>
              </a:rPr>
              <a:t>①市场类信息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zh-CN" altLang="en-US" sz="2400" dirty="0">
                <a:solidFill>
                  <a:srgbClr val="000000"/>
                </a:solidFill>
              </a:rPr>
              <a:t>②政策类信息</a:t>
            </a:r>
            <a:endParaRPr lang="zh-CN" altLang="en-US" sz="2400" dirty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zh-CN" altLang="en-US" dirty="0" smtClean="0">
                <a:solidFill>
                  <a:srgbClr val="000000"/>
                </a:solidFill>
                <a:latin typeface="宋体" pitchFamily="2" charset="-122"/>
              </a:rPr>
              <a:t>三　</a:t>
            </a:r>
            <a:r>
              <a:rPr lang="zh-CN" altLang="zh-CN" dirty="0" smtClean="0">
                <a:solidFill>
                  <a:srgbClr val="000000"/>
                </a:solidFill>
              </a:rPr>
              <a:t>资金运用合规性</a:t>
            </a:r>
            <a:r>
              <a:rPr lang="zh-CN" altLang="en-US" dirty="0" smtClean="0">
                <a:solidFill>
                  <a:srgbClr val="000000"/>
                </a:solidFill>
              </a:rPr>
              <a:t>的</a:t>
            </a:r>
            <a:r>
              <a:rPr lang="zh-CN" altLang="en-US" dirty="0" smtClean="0"/>
              <a:t>分析与诊断</a:t>
            </a:r>
            <a:endParaRPr lang="zh-CN" altLang="en-US" dirty="0" smtClean="0">
              <a:solidFill>
                <a:srgbClr val="000000"/>
              </a:solidFill>
              <a:latin typeface="宋体" pitchFamily="2" charset="-122"/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１　</a:t>
            </a:r>
            <a:r>
              <a:rPr lang="zh-CN" altLang="zh-CN" dirty="0" smtClean="0">
                <a:solidFill>
                  <a:srgbClr val="000000"/>
                </a:solidFill>
              </a:rPr>
              <a:t>项目可行性论证中的财务深度</a:t>
            </a:r>
            <a:r>
              <a:rPr lang="zh-CN" altLang="en-US" dirty="0" smtClean="0"/>
              <a:t>析与诊断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⑴　可行性分析的程序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⑵　宏观分析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⑶　项目风险分析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⑷　现金流量分析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</a:rPr>
              <a:t>⑸　项目的净现值、内部收益率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589360"/>
            <a:ext cx="8001000" cy="399861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zh-CN" altLang="en-US" sz="2600" dirty="0" smtClean="0">
                <a:solidFill>
                  <a:srgbClr val="000000"/>
                </a:solidFill>
                <a:latin typeface="宋体" pitchFamily="2" charset="-122"/>
              </a:rPr>
              <a:t>２　</a:t>
            </a:r>
            <a:r>
              <a:rPr lang="zh-CN" altLang="zh-CN" sz="2600" dirty="0" smtClean="0">
                <a:solidFill>
                  <a:srgbClr val="000000"/>
                </a:solidFill>
                <a:latin typeface="+mn-ea"/>
              </a:rPr>
              <a:t>资产结构与资金运用合理性的</a:t>
            </a:r>
            <a:r>
              <a:rPr lang="zh-CN" altLang="en-US" sz="2600" dirty="0" smtClean="0"/>
              <a:t>分析与诊断</a:t>
            </a:r>
            <a:endParaRPr lang="zh-CN" altLang="en-US" sz="2600" dirty="0" smtClean="0">
              <a:solidFill>
                <a:srgbClr val="000000"/>
              </a:solidFill>
              <a:latin typeface="+mn-ea"/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长期资产与流动资产的结构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长期资金与短期资金的结构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资产结构与资金结构的配比分析</a:t>
            </a:r>
            <a:endParaRPr lang="en-US" altLang="zh-CN" sz="260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高风险结构的特征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流动资产小于短期资金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zh-CN" altLang="en-US" sz="2600" dirty="0" smtClean="0">
                <a:solidFill>
                  <a:srgbClr val="000000"/>
                </a:solidFill>
              </a:rPr>
              <a:t>长期资产大于长期资金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zh-CN" altLang="en-US" sz="2400" dirty="0" smtClean="0"/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482204"/>
            <a:ext cx="8001000" cy="410577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+mn-ea"/>
              </a:rPr>
              <a:t>３　</a:t>
            </a:r>
            <a:r>
              <a:rPr lang="zh-CN" altLang="zh-CN" sz="2400" dirty="0" smtClean="0">
                <a:solidFill>
                  <a:srgbClr val="000000"/>
                </a:solidFill>
                <a:latin typeface="+mn-ea"/>
              </a:rPr>
              <a:t>往来账与企业转移资金判断的</a:t>
            </a:r>
            <a:r>
              <a:rPr lang="zh-CN" altLang="en-US" sz="2400" dirty="0" smtClean="0"/>
              <a:t>分析与诊断</a:t>
            </a:r>
            <a:endParaRPr lang="zh-CN" altLang="en-US" sz="2400" dirty="0" smtClean="0">
              <a:solidFill>
                <a:srgbClr val="000000"/>
              </a:solidFill>
              <a:latin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⑴　巨额的其他应收款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⑵　频繁的预收预付款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⑶　频繁的股东借款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sz="2400" dirty="0" smtClean="0">
                <a:solidFill>
                  <a:srgbClr val="000000"/>
                </a:solidFill>
              </a:rPr>
              <a:t>⑷　异常的存货增加</a:t>
            </a:r>
          </a:p>
        </p:txBody>
      </p:sp>
    </p:spTree>
  </p:cSld>
  <p:clrMapOvr>
    <a:masterClrMapping/>
  </p:clrMapOvr>
  <p:transition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3"/>
          <p:cNvSpPr txBox="1">
            <a:spLocks noChangeArrowheads="1"/>
          </p:cNvSpPr>
          <p:nvPr/>
        </p:nvSpPr>
        <p:spPr bwMode="auto">
          <a:xfrm>
            <a:off x="571500" y="1607344"/>
            <a:ext cx="79898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buClr>
                <a:schemeClr val="accent2"/>
              </a:buClr>
            </a:pPr>
            <a:r>
              <a:rPr lang="zh-CN" altLang="en-US" sz="600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谢谢各位！</a:t>
            </a:r>
            <a:endParaRPr lang="en-US" altLang="zh-CN" sz="600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  <a:p>
            <a:pPr algn="ctr">
              <a:lnSpc>
                <a:spcPct val="90000"/>
              </a:lnSpc>
              <a:buClr>
                <a:schemeClr val="accent2"/>
              </a:buClr>
            </a:pPr>
            <a:r>
              <a:rPr lang="zh-CN" altLang="en-US" sz="600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一路顺风！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2362</Words>
  <Application>Microsoft Office PowerPoint</Application>
  <PresentationFormat>全屏显示(16:9)</PresentationFormat>
  <Paragraphs>945</Paragraphs>
  <Slides>93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93</vt:i4>
      </vt:variant>
    </vt:vector>
  </HeadingPairs>
  <TitlesOfParts>
    <vt:vector size="94" baseType="lpstr">
      <vt:lpstr>Office 主题</vt:lpstr>
      <vt:lpstr>多主体财务分析 与企业经营诊断</vt:lpstr>
      <vt:lpstr>幻灯片 2</vt:lpstr>
      <vt:lpstr>财务分析的基本技巧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美的集团的无形资产      单位：千元</vt:lpstr>
      <vt:lpstr>美的集团的研发费用                    单位：亿元</vt:lpstr>
      <vt:lpstr>幻灯片 25</vt:lpstr>
      <vt:lpstr>幻灯片 26</vt:lpstr>
      <vt:lpstr>幻灯片 27</vt:lpstr>
      <vt:lpstr>幻灯片 28</vt:lpstr>
      <vt:lpstr>贵州茅台与中科云网</vt:lpstr>
      <vt:lpstr>幻灯片 30</vt:lpstr>
      <vt:lpstr>幻灯片 31</vt:lpstr>
      <vt:lpstr>幻灯片 32</vt:lpstr>
      <vt:lpstr>幻灯片 33</vt:lpstr>
      <vt:lpstr>投资者的财务分析与价值诊断</vt:lpstr>
      <vt:lpstr>幻灯片 35</vt:lpstr>
      <vt:lpstr>案例一</vt:lpstr>
      <vt:lpstr>案例二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  <vt:lpstr>幻灯片 47</vt:lpstr>
      <vt:lpstr>幻灯片 48</vt:lpstr>
      <vt:lpstr>案例：佰利联的净资产结构</vt:lpstr>
      <vt:lpstr>幻灯片 50</vt:lpstr>
      <vt:lpstr>经营者的财务分析与风险诊断</vt:lpstr>
      <vt:lpstr>幻灯片 52</vt:lpstr>
      <vt:lpstr>幻灯片 53</vt:lpstr>
      <vt:lpstr>幻灯片 54</vt:lpstr>
      <vt:lpstr>幻灯片 55</vt:lpstr>
      <vt:lpstr>幻灯片 56</vt:lpstr>
      <vt:lpstr>幻灯片 57</vt:lpstr>
      <vt:lpstr>幻灯片 58</vt:lpstr>
      <vt:lpstr>幻灯片 59</vt:lpstr>
      <vt:lpstr>幻灯片 60</vt:lpstr>
      <vt:lpstr>幻灯片 61</vt:lpstr>
      <vt:lpstr>幻灯片 62</vt:lpstr>
      <vt:lpstr>稽查局的财务分析与涉税诊断</vt:lpstr>
      <vt:lpstr>幻灯片 64</vt:lpstr>
      <vt:lpstr>幻灯片 65</vt:lpstr>
      <vt:lpstr>幻灯片 66</vt:lpstr>
      <vt:lpstr>幻灯片 67</vt:lpstr>
      <vt:lpstr>幻灯片 68</vt:lpstr>
      <vt:lpstr>幻灯片 69</vt:lpstr>
      <vt:lpstr>幻灯片 70</vt:lpstr>
      <vt:lpstr>幻灯片 71</vt:lpstr>
      <vt:lpstr>幻灯片 72</vt:lpstr>
      <vt:lpstr>幻灯片 73</vt:lpstr>
      <vt:lpstr>幻灯片 74</vt:lpstr>
      <vt:lpstr>幻灯片 75</vt:lpstr>
      <vt:lpstr>幻灯片 76</vt:lpstr>
      <vt:lpstr>幻灯片 77</vt:lpstr>
      <vt:lpstr>幻灯片 78</vt:lpstr>
      <vt:lpstr>幻灯片 79</vt:lpstr>
      <vt:lpstr>幻灯片 80</vt:lpstr>
      <vt:lpstr>幻灯片 81</vt:lpstr>
      <vt:lpstr>债权人的财务分析与信贷诊断</vt:lpstr>
      <vt:lpstr>幻灯片 83</vt:lpstr>
      <vt:lpstr>幻灯片 84</vt:lpstr>
      <vt:lpstr>幻灯片 85</vt:lpstr>
      <vt:lpstr>幻灯片 86</vt:lpstr>
      <vt:lpstr>幻灯片 87</vt:lpstr>
      <vt:lpstr>幻灯片 88</vt:lpstr>
      <vt:lpstr>参考：农业银行信用评价指标</vt:lpstr>
      <vt:lpstr>幻灯片 90</vt:lpstr>
      <vt:lpstr>幻灯片 91</vt:lpstr>
      <vt:lpstr>幻灯片 92</vt:lpstr>
      <vt:lpstr>幻灯片 93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10</cp:revision>
  <dcterms:created xsi:type="dcterms:W3CDTF">2017-04-18T01:59:52Z</dcterms:created>
  <dcterms:modified xsi:type="dcterms:W3CDTF">2017-05-11T00:38:08Z</dcterms:modified>
</cp:coreProperties>
</file>